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slides/slide120.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s/slide15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Layouts/slideLayout87.xml" ContentType="application/vnd.openxmlformats-officedocument.presentationml.slideLayout+xml"/>
  <Override PartName="/ppt/theme/theme10.xml" ContentType="application/vnd.openxmlformats-officedocument.them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slideLayouts/slideLayout118.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notesSlides/notesSlide51.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slides/slide146.xml" ContentType="application/vnd.openxmlformats-officedocument.presentationml.slide+xml"/>
  <Override PartName="/ppt/theme/theme9.xml" ContentType="application/vnd.openxmlformats-officedocument.them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Layouts/slideLayout97.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theme/theme14.xml" ContentType="application/vnd.openxmlformats-officedocument.them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Layouts/slideLayout58.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s/slide148.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Layouts/slideLayout99.xml" ContentType="application/vnd.openxmlformats-officedocument.presentationml.slideLayou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slideLayouts/slideLayout100.xml" ContentType="application/vnd.openxmlformats-officedocument.presentationml.slideLayout+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theme/theme8.xml" ContentType="application/vnd.openxmlformats-officedocument.them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notesSlides/notesSlide5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theme/theme13.xml" ContentType="application/vnd.openxmlformats-officedocument.them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Masters/slideMaster3.xml" ContentType="application/vnd.openxmlformats-officedocument.presentationml.slideMaster+xml"/>
  <Override PartName="/ppt/slides/slide58.xml" ContentType="application/vnd.openxmlformats-officedocument.presentationml.slid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Layouts/slideLayout135.xml" ContentType="application/vnd.openxmlformats-officedocument.presentationml.slideLayout+xml"/>
  <Override PartName="/ppt/notesSlides/notesSlide49.xml" ContentType="application/vnd.openxmlformats-officedocument.presentationml.notesSlide+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Layouts/slideLayout98.xml" ContentType="application/vnd.openxmlformats-officedocument.presentationml.slideLayout+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notesSlides/notesSlide6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1" r:id="rId3"/>
    <p:sldMasterId id="2147483652" r:id="rId4"/>
    <p:sldMasterId id="2147483654" r:id="rId5"/>
    <p:sldMasterId id="2147483656" r:id="rId6"/>
    <p:sldMasterId id="2147483660" r:id="rId7"/>
    <p:sldMasterId id="2147483664" r:id="rId8"/>
    <p:sldMasterId id="2147483665" r:id="rId9"/>
    <p:sldMasterId id="2147483666" r:id="rId10"/>
    <p:sldMasterId id="2147483667" r:id="rId11"/>
    <p:sldMasterId id="2147483671" r:id="rId12"/>
  </p:sldMasterIdLst>
  <p:notesMasterIdLst>
    <p:notesMasterId r:id="rId192"/>
  </p:notesMasterIdLst>
  <p:handoutMasterIdLst>
    <p:handoutMasterId r:id="rId193"/>
  </p:handoutMasterIdLst>
  <p:sldIdLst>
    <p:sldId id="1022" r:id="rId13"/>
    <p:sldId id="1250" r:id="rId14"/>
    <p:sldId id="1253" r:id="rId15"/>
    <p:sldId id="1252" r:id="rId16"/>
    <p:sldId id="1254" r:id="rId17"/>
    <p:sldId id="1251" r:id="rId18"/>
    <p:sldId id="1088" r:id="rId19"/>
    <p:sldId id="1076" r:id="rId20"/>
    <p:sldId id="1077" r:id="rId21"/>
    <p:sldId id="1078" r:id="rId22"/>
    <p:sldId id="1079" r:id="rId23"/>
    <p:sldId id="1080" r:id="rId24"/>
    <p:sldId id="1081" r:id="rId25"/>
    <p:sldId id="1083" r:id="rId26"/>
    <p:sldId id="1084" r:id="rId27"/>
    <p:sldId id="1085" r:id="rId28"/>
    <p:sldId id="1086" r:id="rId29"/>
    <p:sldId id="1087" r:id="rId30"/>
    <p:sldId id="1028" r:id="rId31"/>
    <p:sldId id="1027" r:id="rId32"/>
    <p:sldId id="1030" r:id="rId33"/>
    <p:sldId id="1034" r:id="rId34"/>
    <p:sldId id="1031" r:id="rId35"/>
    <p:sldId id="1032" r:id="rId36"/>
    <p:sldId id="1095" r:id="rId37"/>
    <p:sldId id="1035" r:id="rId38"/>
    <p:sldId id="1042" r:id="rId39"/>
    <p:sldId id="1064" r:id="rId40"/>
    <p:sldId id="1090" r:id="rId41"/>
    <p:sldId id="1093" r:id="rId42"/>
    <p:sldId id="1269" r:id="rId43"/>
    <p:sldId id="1037" r:id="rId44"/>
    <p:sldId id="1038" r:id="rId45"/>
    <p:sldId id="1096" r:id="rId46"/>
    <p:sldId id="1039" r:id="rId47"/>
    <p:sldId id="1040" r:id="rId48"/>
    <p:sldId id="1267" r:id="rId49"/>
    <p:sldId id="1268" r:id="rId50"/>
    <p:sldId id="1264" r:id="rId51"/>
    <p:sldId id="1265" r:id="rId52"/>
    <p:sldId id="1266" r:id="rId53"/>
    <p:sldId id="1248" r:id="rId54"/>
    <p:sldId id="1263" r:id="rId55"/>
    <p:sldId id="1247" r:id="rId56"/>
    <p:sldId id="1255" r:id="rId57"/>
    <p:sldId id="1256" r:id="rId58"/>
    <p:sldId id="1257" r:id="rId59"/>
    <p:sldId id="1259" r:id="rId60"/>
    <p:sldId id="1260" r:id="rId61"/>
    <p:sldId id="1261" r:id="rId62"/>
    <p:sldId id="1262" r:id="rId63"/>
    <p:sldId id="1249" r:id="rId64"/>
    <p:sldId id="1041" r:id="rId65"/>
    <p:sldId id="1026" r:id="rId66"/>
    <p:sldId id="473" r:id="rId67"/>
    <p:sldId id="1013" r:id="rId68"/>
    <p:sldId id="1025" r:id="rId69"/>
    <p:sldId id="975" r:id="rId70"/>
    <p:sldId id="976" r:id="rId71"/>
    <p:sldId id="980" r:id="rId72"/>
    <p:sldId id="992" r:id="rId73"/>
    <p:sldId id="981" r:id="rId74"/>
    <p:sldId id="962" r:id="rId75"/>
    <p:sldId id="963" r:id="rId76"/>
    <p:sldId id="419" r:id="rId77"/>
    <p:sldId id="1012" r:id="rId78"/>
    <p:sldId id="1017" r:id="rId79"/>
    <p:sldId id="1016" r:id="rId80"/>
    <p:sldId id="1018" r:id="rId81"/>
    <p:sldId id="474" r:id="rId82"/>
    <p:sldId id="475" r:id="rId83"/>
    <p:sldId id="1007" r:id="rId84"/>
    <p:sldId id="489" r:id="rId85"/>
    <p:sldId id="490" r:id="rId86"/>
    <p:sldId id="492" r:id="rId87"/>
    <p:sldId id="1099" r:id="rId88"/>
    <p:sldId id="1004" r:id="rId89"/>
    <p:sldId id="1043" r:id="rId90"/>
    <p:sldId id="1006" r:id="rId91"/>
    <p:sldId id="493" r:id="rId92"/>
    <p:sldId id="1008" r:id="rId93"/>
    <p:sldId id="494" r:id="rId94"/>
    <p:sldId id="1009" r:id="rId95"/>
    <p:sldId id="977" r:id="rId96"/>
    <p:sldId id="1000" r:id="rId97"/>
    <p:sldId id="1003" r:id="rId98"/>
    <p:sldId id="1001" r:id="rId99"/>
    <p:sldId id="1019" r:id="rId100"/>
    <p:sldId id="1002" r:id="rId101"/>
    <p:sldId id="478" r:id="rId102"/>
    <p:sldId id="1020" r:id="rId103"/>
    <p:sldId id="1021" r:id="rId104"/>
    <p:sldId id="471" r:id="rId105"/>
    <p:sldId id="499" r:id="rId106"/>
    <p:sldId id="417" r:id="rId107"/>
    <p:sldId id="1011" r:id="rId108"/>
    <p:sldId id="596" r:id="rId109"/>
    <p:sldId id="757" r:id="rId110"/>
    <p:sldId id="1058" r:id="rId111"/>
    <p:sldId id="1060" r:id="rId112"/>
    <p:sldId id="1059" r:id="rId113"/>
    <p:sldId id="960" r:id="rId114"/>
    <p:sldId id="1112" r:id="rId115"/>
    <p:sldId id="1142" r:id="rId116"/>
    <p:sldId id="1226" r:id="rId117"/>
    <p:sldId id="1098" r:id="rId118"/>
    <p:sldId id="1119" r:id="rId119"/>
    <p:sldId id="1120" r:id="rId120"/>
    <p:sldId id="1107" r:id="rId121"/>
    <p:sldId id="1108" r:id="rId122"/>
    <p:sldId id="1109" r:id="rId123"/>
    <p:sldId id="1110" r:id="rId124"/>
    <p:sldId id="1146" r:id="rId125"/>
    <p:sldId id="1100" r:id="rId126"/>
    <p:sldId id="1147" r:id="rId127"/>
    <p:sldId id="1148" r:id="rId128"/>
    <p:sldId id="1149" r:id="rId129"/>
    <p:sldId id="1150" r:id="rId130"/>
    <p:sldId id="1151" r:id="rId131"/>
    <p:sldId id="1101" r:id="rId132"/>
    <p:sldId id="1152" r:id="rId133"/>
    <p:sldId id="1128" r:id="rId134"/>
    <p:sldId id="1129" r:id="rId135"/>
    <p:sldId id="1130" r:id="rId136"/>
    <p:sldId id="1131" r:id="rId137"/>
    <p:sldId id="1114" r:id="rId138"/>
    <p:sldId id="1134" r:id="rId139"/>
    <p:sldId id="1135" r:id="rId140"/>
    <p:sldId id="1137" r:id="rId141"/>
    <p:sldId id="1143" r:id="rId142"/>
    <p:sldId id="1115" r:id="rId143"/>
    <p:sldId id="1116" r:id="rId144"/>
    <p:sldId id="1159" r:id="rId145"/>
    <p:sldId id="1118" r:id="rId146"/>
    <p:sldId id="1227" r:id="rId147"/>
    <p:sldId id="1228" r:id="rId148"/>
    <p:sldId id="1239" r:id="rId149"/>
    <p:sldId id="1240" r:id="rId150"/>
    <p:sldId id="1241" r:id="rId151"/>
    <p:sldId id="1242" r:id="rId152"/>
    <p:sldId id="1243" r:id="rId153"/>
    <p:sldId id="1233" r:id="rId154"/>
    <p:sldId id="1234" r:id="rId155"/>
    <p:sldId id="1235" r:id="rId156"/>
    <p:sldId id="1236" r:id="rId157"/>
    <p:sldId id="1185" r:id="rId158"/>
    <p:sldId id="1186" r:id="rId159"/>
    <p:sldId id="1188" r:id="rId160"/>
    <p:sldId id="1237" r:id="rId161"/>
    <p:sldId id="1238" r:id="rId162"/>
    <p:sldId id="1121" r:id="rId163"/>
    <p:sldId id="1122" r:id="rId164"/>
    <p:sldId id="1181" r:id="rId165"/>
    <p:sldId id="1230" r:id="rId166"/>
    <p:sldId id="1192" r:id="rId167"/>
    <p:sldId id="1244" r:id="rId168"/>
    <p:sldId id="1245" r:id="rId169"/>
    <p:sldId id="1246" r:id="rId170"/>
    <p:sldId id="1229" r:id="rId171"/>
    <p:sldId id="1199" r:id="rId172"/>
    <p:sldId id="1200" r:id="rId173"/>
    <p:sldId id="1203" r:id="rId174"/>
    <p:sldId id="1204" r:id="rId175"/>
    <p:sldId id="1205" r:id="rId176"/>
    <p:sldId id="1206" r:id="rId177"/>
    <p:sldId id="1207" r:id="rId178"/>
    <p:sldId id="1208" r:id="rId179"/>
    <p:sldId id="1209" r:id="rId180"/>
    <p:sldId id="1210" r:id="rId181"/>
    <p:sldId id="1211" r:id="rId182"/>
    <p:sldId id="1212" r:id="rId183"/>
    <p:sldId id="1214" r:id="rId184"/>
    <p:sldId id="1217" r:id="rId185"/>
    <p:sldId id="1219" r:id="rId186"/>
    <p:sldId id="1220" r:id="rId187"/>
    <p:sldId id="1221" r:id="rId188"/>
    <p:sldId id="1222" r:id="rId189"/>
    <p:sldId id="1223" r:id="rId190"/>
    <p:sldId id="1224" r:id="rId191"/>
  </p:sldIdLst>
  <p:sldSz cx="9144000" cy="6858000" type="screen4x3"/>
  <p:notesSz cx="6858000" cy="9144000"/>
  <p:defaultTextStyle>
    <a:defPPr>
      <a:defRPr lang="en-US"/>
    </a:defPPr>
    <a:lvl1pPr algn="l" rtl="0" fontAlgn="base">
      <a:spcBef>
        <a:spcPct val="0"/>
      </a:spcBef>
      <a:spcAft>
        <a:spcPct val="0"/>
      </a:spcAft>
      <a:defRPr sz="2800" kern="1200">
        <a:solidFill>
          <a:schemeClr val="tx1"/>
        </a:solidFill>
        <a:latin typeface="Times New Roman" pitchFamily="18" charset="0"/>
        <a:ea typeface="+mn-ea"/>
        <a:cs typeface="Arial" charset="0"/>
      </a:defRPr>
    </a:lvl1pPr>
    <a:lvl2pPr marL="457200" algn="l" rtl="0" fontAlgn="base">
      <a:spcBef>
        <a:spcPct val="0"/>
      </a:spcBef>
      <a:spcAft>
        <a:spcPct val="0"/>
      </a:spcAft>
      <a:defRPr sz="2800" kern="1200">
        <a:solidFill>
          <a:schemeClr val="tx1"/>
        </a:solidFill>
        <a:latin typeface="Times New Roman" pitchFamily="18" charset="0"/>
        <a:ea typeface="+mn-ea"/>
        <a:cs typeface="Arial" charset="0"/>
      </a:defRPr>
    </a:lvl2pPr>
    <a:lvl3pPr marL="914400" algn="l" rtl="0" fontAlgn="base">
      <a:spcBef>
        <a:spcPct val="0"/>
      </a:spcBef>
      <a:spcAft>
        <a:spcPct val="0"/>
      </a:spcAft>
      <a:defRPr sz="2800" kern="1200">
        <a:solidFill>
          <a:schemeClr val="tx1"/>
        </a:solidFill>
        <a:latin typeface="Times New Roman" pitchFamily="18" charset="0"/>
        <a:ea typeface="+mn-ea"/>
        <a:cs typeface="Arial" charset="0"/>
      </a:defRPr>
    </a:lvl3pPr>
    <a:lvl4pPr marL="1371600" algn="l" rtl="0" fontAlgn="base">
      <a:spcBef>
        <a:spcPct val="0"/>
      </a:spcBef>
      <a:spcAft>
        <a:spcPct val="0"/>
      </a:spcAft>
      <a:defRPr sz="2800" kern="1200">
        <a:solidFill>
          <a:schemeClr val="tx1"/>
        </a:solidFill>
        <a:latin typeface="Times New Roman" pitchFamily="18" charset="0"/>
        <a:ea typeface="+mn-ea"/>
        <a:cs typeface="Arial" charset="0"/>
      </a:defRPr>
    </a:lvl4pPr>
    <a:lvl5pPr marL="1828800" algn="l" rtl="0" fontAlgn="base">
      <a:spcBef>
        <a:spcPct val="0"/>
      </a:spcBef>
      <a:spcAft>
        <a:spcPct val="0"/>
      </a:spcAft>
      <a:defRPr sz="2800" kern="1200">
        <a:solidFill>
          <a:schemeClr val="tx1"/>
        </a:solidFill>
        <a:latin typeface="Times New Roman" pitchFamily="18" charset="0"/>
        <a:ea typeface="+mn-ea"/>
        <a:cs typeface="Arial" charset="0"/>
      </a:defRPr>
    </a:lvl5pPr>
    <a:lvl6pPr marL="2286000" algn="l" defTabSz="914400" rtl="0" eaLnBrk="1" latinLnBrk="0" hangingPunct="1">
      <a:defRPr sz="2800" kern="1200">
        <a:solidFill>
          <a:schemeClr val="tx1"/>
        </a:solidFill>
        <a:latin typeface="Times New Roman" pitchFamily="18" charset="0"/>
        <a:ea typeface="+mn-ea"/>
        <a:cs typeface="Arial" charset="0"/>
      </a:defRPr>
    </a:lvl6pPr>
    <a:lvl7pPr marL="2743200" algn="l" defTabSz="914400" rtl="0" eaLnBrk="1" latinLnBrk="0" hangingPunct="1">
      <a:defRPr sz="2800" kern="1200">
        <a:solidFill>
          <a:schemeClr val="tx1"/>
        </a:solidFill>
        <a:latin typeface="Times New Roman" pitchFamily="18" charset="0"/>
        <a:ea typeface="+mn-ea"/>
        <a:cs typeface="Arial" charset="0"/>
      </a:defRPr>
    </a:lvl7pPr>
    <a:lvl8pPr marL="3200400" algn="l" defTabSz="914400" rtl="0" eaLnBrk="1" latinLnBrk="0" hangingPunct="1">
      <a:defRPr sz="2800" kern="1200">
        <a:solidFill>
          <a:schemeClr val="tx1"/>
        </a:solidFill>
        <a:latin typeface="Times New Roman" pitchFamily="18" charset="0"/>
        <a:ea typeface="+mn-ea"/>
        <a:cs typeface="Arial" charset="0"/>
      </a:defRPr>
    </a:lvl8pPr>
    <a:lvl9pPr marL="3657600" algn="l" defTabSz="914400" rtl="0" eaLnBrk="1" latinLnBrk="0" hangingPunct="1">
      <a:defRPr sz="2800" kern="1200">
        <a:solidFill>
          <a:schemeClr val="tx1"/>
        </a:solidFill>
        <a:latin typeface="Times New Roman"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showPr>
  <p:clrMru>
    <a:srgbClr val="CCFF99"/>
    <a:srgbClr val="FFCCFF"/>
    <a:srgbClr val="FF3300"/>
    <a:srgbClr val="FFCCCC"/>
    <a:srgbClr val="CCFFCC"/>
    <a:srgbClr val="FFFFFF"/>
    <a:srgbClr val="FF66CC"/>
    <a:srgbClr val="000066"/>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5" autoAdjust="0"/>
    <p:restoredTop sz="86412" autoAdjust="0"/>
  </p:normalViewPr>
  <p:slideViewPr>
    <p:cSldViewPr>
      <p:cViewPr varScale="1">
        <p:scale>
          <a:sx n="74" d="100"/>
          <a:sy n="74" d="100"/>
        </p:scale>
        <p:origin x="-1200" y="-67"/>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50" d="100"/>
        <a:sy n="50" d="100"/>
      </p:scale>
      <p:origin x="0" y="0"/>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38" Type="http://schemas.openxmlformats.org/officeDocument/2006/relationships/slide" Target="slides/slide126.xml"/><Relationship Id="rId154" Type="http://schemas.openxmlformats.org/officeDocument/2006/relationships/slide" Target="slides/slide142.xml"/><Relationship Id="rId159" Type="http://schemas.openxmlformats.org/officeDocument/2006/relationships/slide" Target="slides/slide147.xml"/><Relationship Id="rId175" Type="http://schemas.openxmlformats.org/officeDocument/2006/relationships/slide" Target="slides/slide163.xml"/><Relationship Id="rId170" Type="http://schemas.openxmlformats.org/officeDocument/2006/relationships/slide" Target="slides/slide158.xml"/><Relationship Id="rId191" Type="http://schemas.openxmlformats.org/officeDocument/2006/relationships/slide" Target="slides/slide179.xml"/><Relationship Id="rId196" Type="http://schemas.openxmlformats.org/officeDocument/2006/relationships/theme" Target="theme/theme1.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slide" Target="slides/slide132.xml"/><Relationship Id="rId149" Type="http://schemas.openxmlformats.org/officeDocument/2006/relationships/slide" Target="slides/slide137.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160" Type="http://schemas.openxmlformats.org/officeDocument/2006/relationships/slide" Target="slides/slide148.xml"/><Relationship Id="rId165" Type="http://schemas.openxmlformats.org/officeDocument/2006/relationships/slide" Target="slides/slide153.xml"/><Relationship Id="rId181" Type="http://schemas.openxmlformats.org/officeDocument/2006/relationships/slide" Target="slides/slide169.xml"/><Relationship Id="rId186" Type="http://schemas.openxmlformats.org/officeDocument/2006/relationships/slide" Target="slides/slide174.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slide" Target="slides/slide138.xml"/><Relationship Id="rId155" Type="http://schemas.openxmlformats.org/officeDocument/2006/relationships/slide" Target="slides/slide143.xml"/><Relationship Id="rId171" Type="http://schemas.openxmlformats.org/officeDocument/2006/relationships/slide" Target="slides/slide159.xml"/><Relationship Id="rId176" Type="http://schemas.openxmlformats.org/officeDocument/2006/relationships/slide" Target="slides/slide164.xml"/><Relationship Id="rId192" Type="http://schemas.openxmlformats.org/officeDocument/2006/relationships/notesMaster" Target="notesMasters/notesMaster1.xml"/><Relationship Id="rId197" Type="http://schemas.openxmlformats.org/officeDocument/2006/relationships/tableStyles" Target="tableStyles.xml"/><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slide" Target="slides/slide154.xml"/><Relationship Id="rId182" Type="http://schemas.openxmlformats.org/officeDocument/2006/relationships/slide" Target="slides/slide170.xml"/><Relationship Id="rId187" Type="http://schemas.openxmlformats.org/officeDocument/2006/relationships/slide" Target="slides/slide175.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77" Type="http://schemas.openxmlformats.org/officeDocument/2006/relationships/slide" Target="slides/slide165.xml"/><Relationship Id="rId172" Type="http://schemas.openxmlformats.org/officeDocument/2006/relationships/slide" Target="slides/slide160.xml"/><Relationship Id="rId193" Type="http://schemas.openxmlformats.org/officeDocument/2006/relationships/handoutMaster" Target="handoutMasters/handoutMaster1.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slide" Target="slides/slide155.xml"/><Relationship Id="rId188" Type="http://schemas.openxmlformats.org/officeDocument/2006/relationships/slide" Target="slides/slide176.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183" Type="http://schemas.openxmlformats.org/officeDocument/2006/relationships/slide" Target="slides/slide171.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slide" Target="slides/slide166.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slide" Target="slides/slide161.xml"/><Relationship Id="rId194" Type="http://schemas.openxmlformats.org/officeDocument/2006/relationships/presProps" Target="presProps.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184" Type="http://schemas.openxmlformats.org/officeDocument/2006/relationships/slide" Target="slides/slide172.xml"/><Relationship Id="rId189" Type="http://schemas.openxmlformats.org/officeDocument/2006/relationships/slide" Target="slides/slide177.xml"/><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79" Type="http://schemas.openxmlformats.org/officeDocument/2006/relationships/slide" Target="slides/slide167.xml"/><Relationship Id="rId195" Type="http://schemas.openxmlformats.org/officeDocument/2006/relationships/viewProps" Target="viewProps.xml"/><Relationship Id="rId190" Type="http://schemas.openxmlformats.org/officeDocument/2006/relationships/slide" Target="slides/slide178.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 Id="rId185" Type="http://schemas.openxmlformats.org/officeDocument/2006/relationships/slide" Target="slides/slide173.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8.xml"/><Relationship Id="rId2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 Id="rId4" Type="http://schemas.openxmlformats.org/officeDocument/2006/relationships/image" Target="../media/image148.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60.wmf"/><Relationship Id="rId1" Type="http://schemas.openxmlformats.org/officeDocument/2006/relationships/image" Target="../media/image15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6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6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6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67.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image" Target="../media/image16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77.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7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79.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85.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88.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301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4301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301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62179A0F-A566-4AB0-A21C-E719D801878D}"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10704900" name="Rectangle 4"/>
          <p:cNvSpPr>
            <a:spLocks noGrp="1"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33AFDAB-31AD-43B6-8018-CDE181D45AC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125.xml"/><Relationship Id="rId2" Type="http://schemas.openxmlformats.org/officeDocument/2006/relationships/notesMaster" Target="../notesMasters/notesMaster1.xml"/><Relationship Id="rId1" Type="http://schemas.openxmlformats.org/officeDocument/2006/relationships/vmlDrawing" Target="../drawings/vmlDrawing15.vml"/><Relationship Id="rId4" Type="http://schemas.openxmlformats.org/officeDocument/2006/relationships/oleObject" Target="../embeddings/oleObject20.bin"/></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513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27030D04-9E73-4662-B1C7-5F97102335E5}" type="slidenum">
              <a:rPr lang="en-US" sz="1200">
                <a:latin typeface="Arial" charset="0"/>
                <a:ea typeface="MS PGothic" pitchFamily="34" charset="-128"/>
              </a:rPr>
              <a:pPr algn="r"/>
              <a:t>8</a:t>
            </a:fld>
            <a:endParaRPr lang="en-US" sz="1200">
              <a:latin typeface="Arial" charset="0"/>
              <a:ea typeface="MS PGothic" pitchFamily="34" charset="-128"/>
            </a:endParaRPr>
          </a:p>
        </p:txBody>
      </p:sp>
      <p:sp>
        <p:nvSpPr>
          <p:cNvPr id="10715138" name="Rectangle 2"/>
          <p:cNvSpPr>
            <a:spLocks noGrp="1" noRot="1" noChangeArrowheads="1" noTextEdit="1"/>
          </p:cNvSpPr>
          <p:nvPr>
            <p:ph type="sldImg"/>
          </p:nvPr>
        </p:nvSpPr>
        <p:spPr>
          <a:xfrm>
            <a:off x="1144588" y="685800"/>
            <a:ext cx="4572000" cy="3429000"/>
          </a:xfrm>
          <a:ln/>
        </p:spPr>
      </p:sp>
      <p:sp>
        <p:nvSpPr>
          <p:cNvPr id="10715139"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3505" name="Rectangle 7"/>
          <p:cNvSpPr>
            <a:spLocks noGrp="1" noChangeArrowheads="1"/>
          </p:cNvSpPr>
          <p:nvPr>
            <p:ph type="sldNum" sz="quarter" idx="5"/>
          </p:nvPr>
        </p:nvSpPr>
        <p:spPr>
          <a:noFill/>
        </p:spPr>
        <p:txBody>
          <a:bodyPr/>
          <a:lstStyle/>
          <a:p>
            <a:fld id="{F2434DA6-E33F-4B03-92F7-C122F6980427}" type="slidenum">
              <a:rPr lang="en-US" smtClean="0">
                <a:cs typeface="Arial" charset="0"/>
              </a:rPr>
              <a:pPr/>
              <a:t>55</a:t>
            </a:fld>
            <a:endParaRPr lang="en-US" smtClean="0">
              <a:cs typeface="Arial" charset="0"/>
            </a:endParaRPr>
          </a:p>
        </p:txBody>
      </p:sp>
      <p:sp>
        <p:nvSpPr>
          <p:cNvPr id="10773506" name="Rectangle 2"/>
          <p:cNvSpPr>
            <a:spLocks noGrp="1" noRot="1" noChangeArrowheads="1" noTextEdit="1"/>
          </p:cNvSpPr>
          <p:nvPr>
            <p:ph type="sldImg"/>
          </p:nvPr>
        </p:nvSpPr>
        <p:spPr>
          <a:ln/>
        </p:spPr>
      </p:sp>
      <p:sp>
        <p:nvSpPr>
          <p:cNvPr id="10773507"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7601" name="Rectangle 2"/>
          <p:cNvSpPr>
            <a:spLocks noGrp="1" noRot="1" noChangeArrowheads="1" noTextEdit="1"/>
          </p:cNvSpPr>
          <p:nvPr>
            <p:ph type="sldImg"/>
          </p:nvPr>
        </p:nvSpPr>
        <p:spPr>
          <a:xfrm>
            <a:off x="1109663" y="679450"/>
            <a:ext cx="4629150" cy="3471863"/>
          </a:xfrm>
          <a:ln/>
        </p:spPr>
      </p:sp>
      <p:sp>
        <p:nvSpPr>
          <p:cNvPr id="10777602" name="Rectangle 3"/>
          <p:cNvSpPr>
            <a:spLocks noGrp="1" noChangeArrowheads="1"/>
          </p:cNvSpPr>
          <p:nvPr>
            <p:ph type="body" idx="1"/>
          </p:nvPr>
        </p:nvSpPr>
        <p:spPr>
          <a:xfrm>
            <a:off x="904875" y="4376738"/>
            <a:ext cx="5037138" cy="4075112"/>
          </a:xfrm>
          <a:noFill/>
          <a:ln/>
        </p:spPr>
        <p:txBody>
          <a:bodyPr/>
          <a:lstStyle/>
          <a:p>
            <a:endParaRPr lang="es-CO"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9649" name="Rectangle 2"/>
          <p:cNvSpPr>
            <a:spLocks noGrp="1" noRot="1" noChangeArrowheads="1" noTextEdit="1"/>
          </p:cNvSpPr>
          <p:nvPr>
            <p:ph type="sldImg"/>
          </p:nvPr>
        </p:nvSpPr>
        <p:spPr>
          <a:xfrm>
            <a:off x="1109663" y="679450"/>
            <a:ext cx="4629150" cy="3471863"/>
          </a:xfrm>
          <a:ln/>
        </p:spPr>
      </p:sp>
      <p:sp>
        <p:nvSpPr>
          <p:cNvPr id="10779650" name="Rectangle 3"/>
          <p:cNvSpPr>
            <a:spLocks noGrp="1" noChangeArrowheads="1"/>
          </p:cNvSpPr>
          <p:nvPr>
            <p:ph type="body" idx="1"/>
          </p:nvPr>
        </p:nvSpPr>
        <p:spPr>
          <a:xfrm>
            <a:off x="904875" y="4376738"/>
            <a:ext cx="5037138" cy="4075112"/>
          </a:xfrm>
          <a:noFill/>
          <a:ln/>
        </p:spPr>
        <p:txBody>
          <a:bodyPr/>
          <a:lstStyle/>
          <a:p>
            <a:endParaRPr lang="es-CO"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1697" name="Rectangle 2"/>
          <p:cNvSpPr>
            <a:spLocks noGrp="1" noRot="1" noChangeArrowheads="1" noTextEdit="1"/>
          </p:cNvSpPr>
          <p:nvPr>
            <p:ph type="sldImg"/>
          </p:nvPr>
        </p:nvSpPr>
        <p:spPr>
          <a:ln/>
        </p:spPr>
      </p:sp>
      <p:sp>
        <p:nvSpPr>
          <p:cNvPr id="10781698" name="Rectangle 3"/>
          <p:cNvSpPr>
            <a:spLocks noGrp="1" noChangeArrowheads="1"/>
          </p:cNvSpPr>
          <p:nvPr>
            <p:ph type="body" idx="1"/>
          </p:nvPr>
        </p:nvSpPr>
        <p:spPr>
          <a:xfrm>
            <a:off x="685800" y="4343400"/>
            <a:ext cx="5486400" cy="4114800"/>
          </a:xfrm>
          <a:noFill/>
          <a:ln/>
        </p:spPr>
        <p:txBody>
          <a:bodyPr/>
          <a:lstStyle/>
          <a:p>
            <a:endParaRPr lang="es-CO"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3745" name="Rectangle 2"/>
          <p:cNvSpPr>
            <a:spLocks noGrp="1" noRot="1" noChangeArrowheads="1" noTextEdit="1"/>
          </p:cNvSpPr>
          <p:nvPr>
            <p:ph type="sldImg"/>
          </p:nvPr>
        </p:nvSpPr>
        <p:spPr>
          <a:ln/>
        </p:spPr>
      </p:sp>
      <p:sp>
        <p:nvSpPr>
          <p:cNvPr id="1078374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5793" name="Rectangle 2"/>
          <p:cNvSpPr>
            <a:spLocks noGrp="1" noRot="1" noChangeArrowheads="1" noTextEdit="1"/>
          </p:cNvSpPr>
          <p:nvPr>
            <p:ph type="sldImg"/>
          </p:nvPr>
        </p:nvSpPr>
        <p:spPr>
          <a:ln/>
        </p:spPr>
      </p:sp>
      <p:sp>
        <p:nvSpPr>
          <p:cNvPr id="10785794" name="Rectangle 3"/>
          <p:cNvSpPr>
            <a:spLocks noGrp="1" noChangeArrowheads="1"/>
          </p:cNvSpPr>
          <p:nvPr>
            <p:ph type="body" idx="1"/>
          </p:nvPr>
        </p:nvSpPr>
        <p:spPr>
          <a:xfrm>
            <a:off x="685800" y="4343400"/>
            <a:ext cx="5486400" cy="4114800"/>
          </a:xfrm>
          <a:noFill/>
          <a:ln/>
        </p:spPr>
        <p:txBody>
          <a:bodyPr/>
          <a:lstStyle/>
          <a:p>
            <a:endParaRPr lang="es-CO"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784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8E90E5AA-38C6-4F7D-8295-75BA9A10122F}" type="slidenum">
              <a:rPr lang="ar-SA" sz="1200">
                <a:latin typeface="Arial" charset="0"/>
              </a:rPr>
              <a:pPr algn="r"/>
              <a:t>63</a:t>
            </a:fld>
            <a:endParaRPr lang="en-US" sz="1200">
              <a:latin typeface="Arial" charset="0"/>
            </a:endParaRPr>
          </a:p>
        </p:txBody>
      </p:sp>
      <p:sp>
        <p:nvSpPr>
          <p:cNvPr id="10787842" name="Rectangle 2"/>
          <p:cNvSpPr>
            <a:spLocks noGrp="1" noRot="1" noChangeArrowheads="1" noTextEdit="1"/>
          </p:cNvSpPr>
          <p:nvPr>
            <p:ph type="sldImg"/>
          </p:nvPr>
        </p:nvSpPr>
        <p:spPr>
          <a:xfrm>
            <a:off x="1109663" y="679450"/>
            <a:ext cx="4629150" cy="3471863"/>
          </a:xfrm>
          <a:ln/>
        </p:spPr>
      </p:sp>
      <p:sp>
        <p:nvSpPr>
          <p:cNvPr id="10787843" name="Rectangle 3"/>
          <p:cNvSpPr>
            <a:spLocks noGrp="1" noChangeArrowheads="1"/>
          </p:cNvSpPr>
          <p:nvPr>
            <p:ph type="body" idx="1"/>
          </p:nvPr>
        </p:nvSpPr>
        <p:spPr>
          <a:xfrm>
            <a:off x="904875" y="4376738"/>
            <a:ext cx="5037138" cy="4075112"/>
          </a:xfrm>
          <a:noFill/>
          <a:ln/>
        </p:spPr>
        <p:txBody>
          <a:bodyPr/>
          <a:lstStyle/>
          <a:p>
            <a:pPr eaLnBrk="1" hangingPunct="1"/>
            <a:endParaRPr lang="es-CO"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0913" name="Rectangle 7"/>
          <p:cNvSpPr>
            <a:spLocks noGrp="1" noChangeArrowheads="1"/>
          </p:cNvSpPr>
          <p:nvPr>
            <p:ph type="sldNum" sz="quarter" idx="5"/>
          </p:nvPr>
        </p:nvSpPr>
        <p:spPr>
          <a:noFill/>
        </p:spPr>
        <p:txBody>
          <a:bodyPr/>
          <a:lstStyle/>
          <a:p>
            <a:fld id="{96408472-DA50-4DA4-B096-8DC580405EE4}" type="slidenum">
              <a:rPr lang="en-US" smtClean="0">
                <a:cs typeface="Arial" charset="0"/>
              </a:rPr>
              <a:pPr/>
              <a:t>65</a:t>
            </a:fld>
            <a:endParaRPr lang="en-US" smtClean="0">
              <a:cs typeface="Arial" charset="0"/>
            </a:endParaRPr>
          </a:p>
        </p:txBody>
      </p:sp>
      <p:sp>
        <p:nvSpPr>
          <p:cNvPr id="10790914" name="Rectangle 2"/>
          <p:cNvSpPr>
            <a:spLocks noGrp="1" noRot="1" noChangeArrowheads="1" noTextEdit="1"/>
          </p:cNvSpPr>
          <p:nvPr>
            <p:ph type="sldImg"/>
          </p:nvPr>
        </p:nvSpPr>
        <p:spPr>
          <a:ln/>
        </p:spPr>
      </p:sp>
      <p:sp>
        <p:nvSpPr>
          <p:cNvPr id="10790915"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8081" name="Rectangle 7"/>
          <p:cNvSpPr>
            <a:spLocks noGrp="1" noChangeArrowheads="1"/>
          </p:cNvSpPr>
          <p:nvPr>
            <p:ph type="sldNum" sz="quarter" idx="5"/>
          </p:nvPr>
        </p:nvSpPr>
        <p:spPr>
          <a:noFill/>
        </p:spPr>
        <p:txBody>
          <a:bodyPr/>
          <a:lstStyle/>
          <a:p>
            <a:fld id="{CF133DB0-6610-4BA8-A926-1ADEEB57D8E1}" type="slidenum">
              <a:rPr lang="en-US" smtClean="0">
                <a:cs typeface="Arial" charset="0"/>
              </a:rPr>
              <a:pPr/>
              <a:t>70</a:t>
            </a:fld>
            <a:endParaRPr lang="en-US" smtClean="0">
              <a:cs typeface="Arial" charset="0"/>
            </a:endParaRPr>
          </a:p>
        </p:txBody>
      </p:sp>
      <p:sp>
        <p:nvSpPr>
          <p:cNvPr id="10798082" name="Rectangle 2"/>
          <p:cNvSpPr>
            <a:spLocks noGrp="1" noRot="1" noChangeArrowheads="1" noTextEdit="1"/>
          </p:cNvSpPr>
          <p:nvPr>
            <p:ph type="sldImg"/>
          </p:nvPr>
        </p:nvSpPr>
        <p:spPr>
          <a:ln/>
        </p:spPr>
      </p:sp>
      <p:sp>
        <p:nvSpPr>
          <p:cNvPr id="10798083"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1153" name="Rectangle 7"/>
          <p:cNvSpPr>
            <a:spLocks noGrp="1" noChangeArrowheads="1"/>
          </p:cNvSpPr>
          <p:nvPr>
            <p:ph type="sldNum" sz="quarter" idx="5"/>
          </p:nvPr>
        </p:nvSpPr>
        <p:spPr>
          <a:noFill/>
        </p:spPr>
        <p:txBody>
          <a:bodyPr/>
          <a:lstStyle/>
          <a:p>
            <a:fld id="{621A6174-BA99-4C07-98B3-5D8A8F69786A}" type="slidenum">
              <a:rPr lang="en-US" smtClean="0">
                <a:cs typeface="Arial" charset="0"/>
              </a:rPr>
              <a:pPr/>
              <a:t>71</a:t>
            </a:fld>
            <a:endParaRPr lang="en-US" smtClean="0">
              <a:cs typeface="Arial" charset="0"/>
            </a:endParaRPr>
          </a:p>
        </p:txBody>
      </p:sp>
      <p:sp>
        <p:nvSpPr>
          <p:cNvPr id="10801154" name="Rectangle 2"/>
          <p:cNvSpPr>
            <a:spLocks noGrp="1" noRot="1" noChangeArrowheads="1" noTextEdit="1"/>
          </p:cNvSpPr>
          <p:nvPr>
            <p:ph type="sldImg"/>
          </p:nvPr>
        </p:nvSpPr>
        <p:spPr>
          <a:ln/>
        </p:spPr>
      </p:sp>
      <p:sp>
        <p:nvSpPr>
          <p:cNvPr id="10801155"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19233" name="Slide Image Placeholder 1"/>
          <p:cNvSpPr>
            <a:spLocks noGrp="1" noRot="1" noChangeAspect="1" noTextEdit="1"/>
          </p:cNvSpPr>
          <p:nvPr>
            <p:ph type="sldImg"/>
          </p:nvPr>
        </p:nvSpPr>
        <p:spPr>
          <a:xfrm>
            <a:off x="1144588" y="685800"/>
            <a:ext cx="4572000" cy="3429000"/>
          </a:xfrm>
          <a:ln/>
        </p:spPr>
      </p:sp>
      <p:sp>
        <p:nvSpPr>
          <p:cNvPr id="10719234" name="Notes Placeholder 2"/>
          <p:cNvSpPr>
            <a:spLocks noGrp="1"/>
          </p:cNvSpPr>
          <p:nvPr>
            <p:ph type="body" idx="1"/>
          </p:nvPr>
        </p:nvSpPr>
        <p:spPr>
          <a:xfrm>
            <a:off x="685800" y="4343400"/>
            <a:ext cx="5486400" cy="4114800"/>
          </a:xfrm>
          <a:noFill/>
          <a:ln/>
        </p:spPr>
        <p:txBody>
          <a:bodyPr lIns="91432" tIns="45716" rIns="91432" bIns="45716"/>
          <a:lstStyle/>
          <a:p>
            <a:pPr eaLnBrk="1" hangingPunct="1"/>
            <a:endParaRPr lang="en-US" smtClean="0"/>
          </a:p>
        </p:txBody>
      </p:sp>
      <p:sp>
        <p:nvSpPr>
          <p:cNvPr id="1071923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E4B46B99-C59E-436C-B2EF-62661B4DB76D}" type="slidenum">
              <a:rPr lang="en-US" sz="1200">
                <a:ea typeface="MS PGothic" pitchFamily="34" charset="-128"/>
              </a:rPr>
              <a:pPr algn="r"/>
              <a:t>11</a:t>
            </a:fld>
            <a:endParaRPr lang="en-US" sz="1200">
              <a:ea typeface="MS PGothic"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5249" name="Rectangle 7"/>
          <p:cNvSpPr>
            <a:spLocks noGrp="1" noChangeArrowheads="1"/>
          </p:cNvSpPr>
          <p:nvPr>
            <p:ph type="sldNum" sz="quarter" idx="5"/>
          </p:nvPr>
        </p:nvSpPr>
        <p:spPr>
          <a:noFill/>
        </p:spPr>
        <p:txBody>
          <a:bodyPr/>
          <a:lstStyle/>
          <a:p>
            <a:fld id="{BAD792C1-80EC-4ED2-87BF-2E41825B4CD4}" type="slidenum">
              <a:rPr lang="en-US" smtClean="0">
                <a:cs typeface="Arial" charset="0"/>
              </a:rPr>
              <a:pPr/>
              <a:t>73</a:t>
            </a:fld>
            <a:endParaRPr lang="en-US" smtClean="0">
              <a:cs typeface="Arial" charset="0"/>
            </a:endParaRPr>
          </a:p>
        </p:txBody>
      </p:sp>
      <p:sp>
        <p:nvSpPr>
          <p:cNvPr id="10805250" name="Rectangle 2"/>
          <p:cNvSpPr>
            <a:spLocks noGrp="1" noRot="1" noChangeArrowheads="1" noTextEdit="1"/>
          </p:cNvSpPr>
          <p:nvPr>
            <p:ph type="sldImg"/>
          </p:nvPr>
        </p:nvSpPr>
        <p:spPr>
          <a:ln/>
        </p:spPr>
      </p:sp>
      <p:sp>
        <p:nvSpPr>
          <p:cNvPr id="10805251"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8321" name="Rectangle 7"/>
          <p:cNvSpPr>
            <a:spLocks noGrp="1" noChangeArrowheads="1"/>
          </p:cNvSpPr>
          <p:nvPr>
            <p:ph type="sldNum" sz="quarter" idx="5"/>
          </p:nvPr>
        </p:nvSpPr>
        <p:spPr>
          <a:noFill/>
        </p:spPr>
        <p:txBody>
          <a:bodyPr/>
          <a:lstStyle/>
          <a:p>
            <a:fld id="{D0B58C89-9FC1-4ECF-B93A-6FA6AE182E7C}" type="slidenum">
              <a:rPr lang="en-US" smtClean="0">
                <a:cs typeface="Arial" charset="0"/>
              </a:rPr>
              <a:pPr/>
              <a:t>74</a:t>
            </a:fld>
            <a:endParaRPr lang="en-US" smtClean="0">
              <a:cs typeface="Arial" charset="0"/>
            </a:endParaRPr>
          </a:p>
        </p:txBody>
      </p:sp>
      <p:sp>
        <p:nvSpPr>
          <p:cNvPr id="10808322" name="Rectangle 2"/>
          <p:cNvSpPr>
            <a:spLocks noGrp="1" noRot="1" noChangeArrowheads="1" noTextEdit="1"/>
          </p:cNvSpPr>
          <p:nvPr>
            <p:ph type="sldImg"/>
          </p:nvPr>
        </p:nvSpPr>
        <p:spPr>
          <a:ln/>
        </p:spPr>
      </p:sp>
      <p:sp>
        <p:nvSpPr>
          <p:cNvPr id="10808323"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1393" name="Rectangle 7"/>
          <p:cNvSpPr>
            <a:spLocks noGrp="1" noChangeArrowheads="1"/>
          </p:cNvSpPr>
          <p:nvPr>
            <p:ph type="sldNum" sz="quarter" idx="5"/>
          </p:nvPr>
        </p:nvSpPr>
        <p:spPr>
          <a:noFill/>
        </p:spPr>
        <p:txBody>
          <a:bodyPr/>
          <a:lstStyle/>
          <a:p>
            <a:fld id="{130856CD-6195-43DC-ACCF-52CF0DE76427}" type="slidenum">
              <a:rPr lang="en-US" smtClean="0">
                <a:cs typeface="Arial" charset="0"/>
              </a:rPr>
              <a:pPr/>
              <a:t>75</a:t>
            </a:fld>
            <a:endParaRPr lang="en-US" smtClean="0">
              <a:cs typeface="Arial" charset="0"/>
            </a:endParaRPr>
          </a:p>
        </p:txBody>
      </p:sp>
      <p:sp>
        <p:nvSpPr>
          <p:cNvPr id="10811394" name="Rectangle 2"/>
          <p:cNvSpPr>
            <a:spLocks noGrp="1" noRot="1" noChangeArrowheads="1" noTextEdit="1"/>
          </p:cNvSpPr>
          <p:nvPr>
            <p:ph type="sldImg"/>
          </p:nvPr>
        </p:nvSpPr>
        <p:spPr>
          <a:ln/>
        </p:spPr>
      </p:sp>
      <p:sp>
        <p:nvSpPr>
          <p:cNvPr id="10811395"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3441"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5A74A5EC-80EC-429E-B428-9334014BD578}" type="slidenum">
              <a:rPr lang="en-US" sz="1200">
                <a:latin typeface="Arial" charset="0"/>
              </a:rPr>
              <a:pPr algn="r" defTabSz="912813" eaLnBrk="0" hangingPunct="0"/>
              <a:t>76</a:t>
            </a:fld>
            <a:endParaRPr lang="en-US" sz="1200">
              <a:latin typeface="Arial" charset="0"/>
            </a:endParaRPr>
          </a:p>
        </p:txBody>
      </p:sp>
      <p:sp>
        <p:nvSpPr>
          <p:cNvPr id="10813442" name="Rectangle 2"/>
          <p:cNvSpPr>
            <a:spLocks noGrp="1" noRot="1" noChangeArrowheads="1" noTextEdit="1"/>
          </p:cNvSpPr>
          <p:nvPr>
            <p:ph type="sldImg"/>
          </p:nvPr>
        </p:nvSpPr>
        <p:spPr>
          <a:xfrm>
            <a:off x="1143000" y="684213"/>
            <a:ext cx="4572000" cy="3429000"/>
          </a:xfrm>
          <a:ln/>
        </p:spPr>
      </p:sp>
      <p:sp>
        <p:nvSpPr>
          <p:cNvPr id="10813443" name="Rectangle 3"/>
          <p:cNvSpPr>
            <a:spLocks noGrp="1" noChangeArrowheads="1"/>
          </p:cNvSpPr>
          <p:nvPr>
            <p:ph type="body" idx="1"/>
          </p:nvPr>
        </p:nvSpPr>
        <p:spPr>
          <a:xfrm>
            <a:off x="914400" y="4343400"/>
            <a:ext cx="5029200" cy="4116388"/>
          </a:xfrm>
          <a:noFill/>
          <a:ln/>
        </p:spPr>
        <p:txBody>
          <a:bodyPr lIns="91425" tIns="45712" rIns="91425" bIns="45712"/>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18561" name="Rectangle 7"/>
          <p:cNvSpPr>
            <a:spLocks noGrp="1" noChangeArrowheads="1"/>
          </p:cNvSpPr>
          <p:nvPr>
            <p:ph type="sldNum" sz="quarter" idx="5"/>
          </p:nvPr>
        </p:nvSpPr>
        <p:spPr>
          <a:noFill/>
        </p:spPr>
        <p:txBody>
          <a:bodyPr/>
          <a:lstStyle/>
          <a:p>
            <a:fld id="{E47EF7C9-241D-448E-8FCB-9C7225C40FF9}" type="slidenum">
              <a:rPr lang="en-US" smtClean="0">
                <a:cs typeface="Arial" charset="0"/>
              </a:rPr>
              <a:pPr/>
              <a:t>80</a:t>
            </a:fld>
            <a:endParaRPr lang="en-US" smtClean="0">
              <a:cs typeface="Arial" charset="0"/>
            </a:endParaRPr>
          </a:p>
        </p:txBody>
      </p:sp>
      <p:sp>
        <p:nvSpPr>
          <p:cNvPr id="10818562" name="Rectangle 2"/>
          <p:cNvSpPr>
            <a:spLocks noGrp="1" noRot="1" noChangeArrowheads="1" noTextEdit="1"/>
          </p:cNvSpPr>
          <p:nvPr>
            <p:ph type="sldImg"/>
          </p:nvPr>
        </p:nvSpPr>
        <p:spPr>
          <a:xfrm>
            <a:off x="1144588" y="685800"/>
            <a:ext cx="4572000" cy="3429000"/>
          </a:xfrm>
          <a:ln/>
        </p:spPr>
      </p:sp>
      <p:sp>
        <p:nvSpPr>
          <p:cNvPr id="10818563" name="Rectangle 3"/>
          <p:cNvSpPr>
            <a:spLocks noGrp="1" noChangeArrowheads="1"/>
          </p:cNvSpPr>
          <p:nvPr>
            <p:ph type="body" idx="1"/>
          </p:nvPr>
        </p:nvSpPr>
        <p:spPr>
          <a:xfrm>
            <a:off x="685800" y="4343400"/>
            <a:ext cx="5486400" cy="4114800"/>
          </a:xfrm>
          <a:noFill/>
          <a:ln/>
        </p:spPr>
        <p:txBody>
          <a:bodyPr/>
          <a:lstStyle/>
          <a:p>
            <a:pPr eaLnBrk="1" hangingPunct="1"/>
            <a:endParaRPr lang="es-E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1633" name="Rectangle 7"/>
          <p:cNvSpPr>
            <a:spLocks noGrp="1" noChangeArrowheads="1"/>
          </p:cNvSpPr>
          <p:nvPr>
            <p:ph type="sldNum" sz="quarter" idx="5"/>
          </p:nvPr>
        </p:nvSpPr>
        <p:spPr>
          <a:noFill/>
        </p:spPr>
        <p:txBody>
          <a:bodyPr/>
          <a:lstStyle/>
          <a:p>
            <a:fld id="{473C047F-76BC-404B-A6C3-D5DF0F35EB38}" type="slidenum">
              <a:rPr lang="en-US" smtClean="0">
                <a:cs typeface="Arial" charset="0"/>
              </a:rPr>
              <a:pPr/>
              <a:t>82</a:t>
            </a:fld>
            <a:endParaRPr lang="en-US" smtClean="0">
              <a:cs typeface="Arial" charset="0"/>
            </a:endParaRPr>
          </a:p>
        </p:txBody>
      </p:sp>
      <p:sp>
        <p:nvSpPr>
          <p:cNvPr id="10821634" name="Rectangle 2"/>
          <p:cNvSpPr>
            <a:spLocks noGrp="1" noRot="1" noChangeArrowheads="1" noTextEdit="1"/>
          </p:cNvSpPr>
          <p:nvPr>
            <p:ph type="sldImg"/>
          </p:nvPr>
        </p:nvSpPr>
        <p:spPr>
          <a:xfrm>
            <a:off x="1144588" y="685800"/>
            <a:ext cx="4572000" cy="3429000"/>
          </a:xfrm>
          <a:ln/>
        </p:spPr>
      </p:sp>
      <p:sp>
        <p:nvSpPr>
          <p:cNvPr id="10821635" name="Rectangle 3"/>
          <p:cNvSpPr>
            <a:spLocks noGrp="1" noChangeArrowheads="1"/>
          </p:cNvSpPr>
          <p:nvPr>
            <p:ph type="body" idx="1"/>
          </p:nvPr>
        </p:nvSpPr>
        <p:spPr>
          <a:xfrm>
            <a:off x="685800" y="4343400"/>
            <a:ext cx="5486400" cy="4114800"/>
          </a:xfrm>
          <a:noFill/>
          <a:ln/>
        </p:spPr>
        <p:txBody>
          <a:bodyPr/>
          <a:lstStyle/>
          <a:p>
            <a:pPr eaLnBrk="1" hangingPunct="1"/>
            <a:endParaRPr lang="es-E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4705" name="Rectangle 2"/>
          <p:cNvSpPr>
            <a:spLocks noGrp="1" noRot="1" noChangeArrowheads="1" noTextEdit="1"/>
          </p:cNvSpPr>
          <p:nvPr>
            <p:ph type="sldImg"/>
          </p:nvPr>
        </p:nvSpPr>
        <p:spPr>
          <a:ln/>
        </p:spPr>
      </p:sp>
      <p:sp>
        <p:nvSpPr>
          <p:cNvPr id="10824706" name="Rectangle 3"/>
          <p:cNvSpPr>
            <a:spLocks noGrp="1" noChangeArrowheads="1"/>
          </p:cNvSpPr>
          <p:nvPr>
            <p:ph type="body" idx="1"/>
          </p:nvPr>
        </p:nvSpPr>
        <p:spPr>
          <a:xfrm>
            <a:off x="685800" y="4343400"/>
            <a:ext cx="5486400" cy="4114800"/>
          </a:xfrm>
          <a:noFill/>
          <a:ln/>
        </p:spPr>
        <p:txBody>
          <a:bodyPr/>
          <a:lstStyle/>
          <a:p>
            <a:endParaRPr lang="es-CO"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1873" name="Rectangle 7"/>
          <p:cNvSpPr>
            <a:spLocks noGrp="1" noChangeArrowheads="1"/>
          </p:cNvSpPr>
          <p:nvPr>
            <p:ph type="sldNum" sz="quarter" idx="5"/>
          </p:nvPr>
        </p:nvSpPr>
        <p:spPr>
          <a:noFill/>
        </p:spPr>
        <p:txBody>
          <a:bodyPr/>
          <a:lstStyle/>
          <a:p>
            <a:fld id="{D7EB02D6-DC38-4533-951B-BE53B259E6C0}" type="slidenum">
              <a:rPr lang="en-US" smtClean="0">
                <a:cs typeface="Arial" charset="0"/>
              </a:rPr>
              <a:pPr/>
              <a:t>90</a:t>
            </a:fld>
            <a:endParaRPr lang="en-US" smtClean="0">
              <a:cs typeface="Arial" charset="0"/>
            </a:endParaRPr>
          </a:p>
        </p:txBody>
      </p:sp>
      <p:sp>
        <p:nvSpPr>
          <p:cNvPr id="10831874" name="Rectangle 2"/>
          <p:cNvSpPr>
            <a:spLocks noGrp="1" noRot="1" noChangeArrowheads="1" noTextEdit="1"/>
          </p:cNvSpPr>
          <p:nvPr>
            <p:ph type="sldImg"/>
          </p:nvPr>
        </p:nvSpPr>
        <p:spPr>
          <a:ln/>
        </p:spPr>
      </p:sp>
      <p:sp>
        <p:nvSpPr>
          <p:cNvPr id="10831875"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6993" name="Rectangle 7"/>
          <p:cNvSpPr>
            <a:spLocks noGrp="1" noChangeArrowheads="1"/>
          </p:cNvSpPr>
          <p:nvPr>
            <p:ph type="sldNum" sz="quarter" idx="5"/>
          </p:nvPr>
        </p:nvSpPr>
        <p:spPr>
          <a:noFill/>
        </p:spPr>
        <p:txBody>
          <a:bodyPr/>
          <a:lstStyle/>
          <a:p>
            <a:fld id="{E263C9F1-97E6-4969-BD9F-3CF5A24549D8}" type="slidenum">
              <a:rPr lang="en-US" smtClean="0">
                <a:cs typeface="Arial" charset="0"/>
              </a:rPr>
              <a:pPr/>
              <a:t>93</a:t>
            </a:fld>
            <a:endParaRPr lang="en-US" smtClean="0">
              <a:cs typeface="Arial" charset="0"/>
            </a:endParaRPr>
          </a:p>
        </p:txBody>
      </p:sp>
      <p:sp>
        <p:nvSpPr>
          <p:cNvPr id="10836994" name="Rectangle 2"/>
          <p:cNvSpPr>
            <a:spLocks noGrp="1" noRot="1" noChangeArrowheads="1" noTextEdit="1"/>
          </p:cNvSpPr>
          <p:nvPr>
            <p:ph type="sldImg"/>
          </p:nvPr>
        </p:nvSpPr>
        <p:spPr>
          <a:ln/>
        </p:spPr>
      </p:sp>
      <p:sp>
        <p:nvSpPr>
          <p:cNvPr id="10836995"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9041" name="Rectangle 7"/>
          <p:cNvSpPr>
            <a:spLocks noGrp="1" noChangeArrowheads="1"/>
          </p:cNvSpPr>
          <p:nvPr>
            <p:ph type="sldNum" sz="quarter" idx="5"/>
          </p:nvPr>
        </p:nvSpPr>
        <p:spPr>
          <a:noFill/>
        </p:spPr>
        <p:txBody>
          <a:bodyPr/>
          <a:lstStyle/>
          <a:p>
            <a:fld id="{CB507064-8500-44E1-BCFF-F9BD562E2DA0}" type="slidenum">
              <a:rPr lang="en-US" smtClean="0">
                <a:cs typeface="Arial" charset="0"/>
              </a:rPr>
              <a:pPr/>
              <a:t>94</a:t>
            </a:fld>
            <a:endParaRPr lang="en-US" smtClean="0">
              <a:cs typeface="Arial" charset="0"/>
            </a:endParaRPr>
          </a:p>
        </p:txBody>
      </p:sp>
      <p:sp>
        <p:nvSpPr>
          <p:cNvPr id="10839042" name="Rectangle 2"/>
          <p:cNvSpPr>
            <a:spLocks noGrp="1" noRot="1" noChangeArrowheads="1" noTextEdit="1"/>
          </p:cNvSpPr>
          <p:nvPr>
            <p:ph type="sldImg"/>
          </p:nvPr>
        </p:nvSpPr>
        <p:spPr>
          <a:ln/>
        </p:spPr>
      </p:sp>
      <p:sp>
        <p:nvSpPr>
          <p:cNvPr id="10839043"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1281" name="Slide Image Placeholder 1"/>
          <p:cNvSpPr>
            <a:spLocks noGrp="1" noRot="1" noChangeAspect="1" noTextEdit="1"/>
          </p:cNvSpPr>
          <p:nvPr>
            <p:ph type="sldImg"/>
          </p:nvPr>
        </p:nvSpPr>
        <p:spPr>
          <a:xfrm>
            <a:off x="1144588" y="685800"/>
            <a:ext cx="4572000" cy="3429000"/>
          </a:xfrm>
          <a:ln/>
        </p:spPr>
      </p:sp>
      <p:sp>
        <p:nvSpPr>
          <p:cNvPr id="10721282" name="Notes Placeholder 2"/>
          <p:cNvSpPr>
            <a:spLocks noGrp="1"/>
          </p:cNvSpPr>
          <p:nvPr>
            <p:ph type="body" idx="1"/>
          </p:nvPr>
        </p:nvSpPr>
        <p:spPr>
          <a:xfrm>
            <a:off x="685800" y="4343400"/>
            <a:ext cx="5486400" cy="4114800"/>
          </a:xfrm>
          <a:noFill/>
          <a:ln/>
        </p:spPr>
        <p:txBody>
          <a:bodyPr lIns="91432" tIns="45716" rIns="91432" bIns="45716"/>
          <a:lstStyle/>
          <a:p>
            <a:pPr eaLnBrk="1" hangingPunct="1"/>
            <a:endParaRPr lang="en-US" smtClean="0"/>
          </a:p>
        </p:txBody>
      </p:sp>
      <p:sp>
        <p:nvSpPr>
          <p:cNvPr id="10721283"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C1C22377-5FEE-47BF-8B95-5E77C3C2C295}" type="slidenum">
              <a:rPr lang="en-US" sz="1200">
                <a:ea typeface="MS PGothic" pitchFamily="34" charset="-128"/>
              </a:rPr>
              <a:pPr algn="r"/>
              <a:t>12</a:t>
            </a:fld>
            <a:endParaRPr lang="en-US" sz="120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1089" name="Rectangle 7"/>
          <p:cNvSpPr>
            <a:spLocks noGrp="1" noChangeArrowheads="1"/>
          </p:cNvSpPr>
          <p:nvPr>
            <p:ph type="sldNum" sz="quarter" idx="5"/>
          </p:nvPr>
        </p:nvSpPr>
        <p:spPr>
          <a:noFill/>
        </p:spPr>
        <p:txBody>
          <a:bodyPr/>
          <a:lstStyle/>
          <a:p>
            <a:fld id="{BC85002C-CF99-4D30-B003-515761E81EEE}" type="slidenum">
              <a:rPr lang="en-US" smtClean="0">
                <a:cs typeface="Arial" charset="0"/>
              </a:rPr>
              <a:pPr/>
              <a:t>95</a:t>
            </a:fld>
            <a:endParaRPr lang="en-US" smtClean="0">
              <a:cs typeface="Arial" charset="0"/>
            </a:endParaRPr>
          </a:p>
        </p:txBody>
      </p:sp>
      <p:sp>
        <p:nvSpPr>
          <p:cNvPr id="10841090" name="Rectangle 2"/>
          <p:cNvSpPr>
            <a:spLocks noGrp="1" noRot="1" noChangeArrowheads="1" noTextEdit="1"/>
          </p:cNvSpPr>
          <p:nvPr>
            <p:ph type="sldImg"/>
          </p:nvPr>
        </p:nvSpPr>
        <p:spPr>
          <a:ln/>
        </p:spPr>
      </p:sp>
      <p:sp>
        <p:nvSpPr>
          <p:cNvPr id="10841091" name="Rectangle 3"/>
          <p:cNvSpPr>
            <a:spLocks noGrp="1" noChangeArrowheads="1"/>
          </p:cNvSpPr>
          <p:nvPr>
            <p:ph type="body" idx="1"/>
          </p:nvPr>
        </p:nvSpPr>
        <p:spPr>
          <a:xfrm>
            <a:off x="914400" y="4343400"/>
            <a:ext cx="5029200" cy="4419600"/>
          </a:xfrm>
          <a:noFill/>
          <a:ln/>
        </p:spPr>
        <p:txBody>
          <a:bodyPr/>
          <a:lstStyle/>
          <a:p>
            <a:pPr eaLnBrk="1" hangingPunct="1"/>
            <a:r>
              <a:rPr lang="en-US" smtClean="0"/>
              <a:t>This diagram is to illustrate what you can view as a tower of levels of abstraction in computer science &amp; engineering.  At the bottom, we have the granite bedrock of the fundamental physics of our universe, which we aren’t able to change - although it can be fun to explore computer simulations of universes having different laws of physics.  Next, on top this bedrock, the manufacturing process engineers build a fabrication assembly line capable of molding bits of our universe in programmable ways to mass-produce chips.  You can think of a factory as a large custom computer whose input data consists of raw materials and lithography mask data, and whose output consists of many identical small copies of the mask data - ie the chip.  The distinction between designing a factory and computer programming is really only the distinction between working with the “instruction set” that the universe (and tool-makers) gives you, versus using a higher-level programming model that we build on top of it.  OK, anyway, the manufacturing process is the foundation of the engineering tower.  On top of this, the device engineer figures out the geometry of the devices (e.g. transistors) that will be most useful for higher-level design.  A circuit designer comes up with a family of logic gates, and then these are the lowest-level building blocks for the computer architect, who assembles them into functional units, complete datapaths and CPU microarchitectures.  Then comes a thin “tissue paper” layer of the ISA, or instruction set architecture.  It is not really a structure; it is just an abstraction, an interface defining the programmer-visible functionality of the HW regardless of implementation details.  On top of the ISA, we build, in software, high-level languages, subroutine libraries, OS kernels, toolkits, and applications for the end user.  Computer architecture takes us from the gates-the fundamental digital abstraction - all the way up to the programming model.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3137"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0A872BD2-312E-4F8C-8285-D777C7C5547E}" type="slidenum">
              <a:rPr lang="en-US" sz="1200"/>
              <a:pPr algn="r"/>
              <a:t>96</a:t>
            </a:fld>
            <a:endParaRPr lang="en-US" sz="1200"/>
          </a:p>
        </p:txBody>
      </p:sp>
      <p:sp>
        <p:nvSpPr>
          <p:cNvPr id="10843138" name="Rectangle 2"/>
          <p:cNvSpPr>
            <a:spLocks noGrp="1" noRot="1" noChangeArrowheads="1" noTextEdit="1"/>
          </p:cNvSpPr>
          <p:nvPr>
            <p:ph type="sldImg"/>
          </p:nvPr>
        </p:nvSpPr>
        <p:spPr>
          <a:ln/>
        </p:spPr>
      </p:sp>
      <p:sp>
        <p:nvSpPr>
          <p:cNvPr id="10843139"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5185" name="Rectangle 7"/>
          <p:cNvSpPr>
            <a:spLocks noGrp="1" noChangeArrowheads="1"/>
          </p:cNvSpPr>
          <p:nvPr>
            <p:ph type="sldNum" sz="quarter" idx="5"/>
          </p:nvPr>
        </p:nvSpPr>
        <p:spPr>
          <a:noFill/>
        </p:spPr>
        <p:txBody>
          <a:bodyPr/>
          <a:lstStyle/>
          <a:p>
            <a:fld id="{9781DFE6-B683-4C81-AC3E-1999E7654750}" type="slidenum">
              <a:rPr lang="en-US" smtClean="0">
                <a:cs typeface="Arial" charset="0"/>
              </a:rPr>
              <a:pPr/>
              <a:t>97</a:t>
            </a:fld>
            <a:endParaRPr lang="en-US" smtClean="0">
              <a:cs typeface="Arial" charset="0"/>
            </a:endParaRPr>
          </a:p>
        </p:txBody>
      </p:sp>
      <p:sp>
        <p:nvSpPr>
          <p:cNvPr id="10845186" name="Rectangle 2"/>
          <p:cNvSpPr>
            <a:spLocks noGrp="1" noRot="1" noChangeArrowheads="1" noTextEdit="1"/>
          </p:cNvSpPr>
          <p:nvPr>
            <p:ph type="sldImg"/>
          </p:nvPr>
        </p:nvSpPr>
        <p:spPr>
          <a:ln/>
        </p:spPr>
      </p:sp>
      <p:sp>
        <p:nvSpPr>
          <p:cNvPr id="10845187"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7233" name="Rectangle 7"/>
          <p:cNvSpPr>
            <a:spLocks noGrp="1" noChangeArrowheads="1"/>
          </p:cNvSpPr>
          <p:nvPr>
            <p:ph type="sldNum" sz="quarter" idx="5"/>
          </p:nvPr>
        </p:nvSpPr>
        <p:spPr>
          <a:noFill/>
        </p:spPr>
        <p:txBody>
          <a:bodyPr/>
          <a:lstStyle/>
          <a:p>
            <a:fld id="{1263BBF4-4F08-4DF6-B857-F83D9965007F}" type="slidenum">
              <a:rPr lang="en-US" smtClean="0">
                <a:cs typeface="Arial" charset="0"/>
              </a:rPr>
              <a:pPr/>
              <a:t>98</a:t>
            </a:fld>
            <a:endParaRPr lang="en-US" smtClean="0">
              <a:cs typeface="Arial" charset="0"/>
            </a:endParaRPr>
          </a:p>
        </p:txBody>
      </p:sp>
      <p:sp>
        <p:nvSpPr>
          <p:cNvPr id="10847234" name="Rectangle 2"/>
          <p:cNvSpPr>
            <a:spLocks noGrp="1" noRot="1" noChangeArrowheads="1" noTextEdit="1"/>
          </p:cNvSpPr>
          <p:nvPr>
            <p:ph type="sldImg"/>
          </p:nvPr>
        </p:nvSpPr>
        <p:spPr>
          <a:ln/>
        </p:spPr>
      </p:sp>
      <p:sp>
        <p:nvSpPr>
          <p:cNvPr id="10847235"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2353" name="Rectangle 7"/>
          <p:cNvSpPr>
            <a:spLocks noGrp="1" noChangeArrowheads="1"/>
          </p:cNvSpPr>
          <p:nvPr>
            <p:ph type="sldNum" sz="quarter" idx="5"/>
          </p:nvPr>
        </p:nvSpPr>
        <p:spPr>
          <a:noFill/>
        </p:spPr>
        <p:txBody>
          <a:bodyPr/>
          <a:lstStyle/>
          <a:p>
            <a:fld id="{596A9045-0EE9-4BC5-8B5A-F0579DE259B0}" type="slidenum">
              <a:rPr lang="en-US" smtClean="0">
                <a:cs typeface="Arial" charset="0"/>
              </a:rPr>
              <a:pPr/>
              <a:t>102</a:t>
            </a:fld>
            <a:endParaRPr lang="en-US" smtClean="0">
              <a:cs typeface="Arial" charset="0"/>
            </a:endParaRPr>
          </a:p>
        </p:txBody>
      </p:sp>
      <p:sp>
        <p:nvSpPr>
          <p:cNvPr id="10852354" name="Rectangle 2"/>
          <p:cNvSpPr>
            <a:spLocks noGrp="1" noRot="1" noChangeArrowheads="1" noTextEdit="1"/>
          </p:cNvSpPr>
          <p:nvPr>
            <p:ph type="sldImg"/>
          </p:nvPr>
        </p:nvSpPr>
        <p:spPr>
          <a:ln/>
        </p:spPr>
      </p:sp>
      <p:sp>
        <p:nvSpPr>
          <p:cNvPr id="10852355"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401"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8C0EAC1B-FFE5-4D23-B137-1679A0C59147}" type="slidenum">
              <a:rPr lang="en-US" sz="1200">
                <a:latin typeface="Arial" charset="0"/>
              </a:rPr>
              <a:pPr algn="r" defTabSz="912813" eaLnBrk="0" hangingPunct="0"/>
              <a:t>103</a:t>
            </a:fld>
            <a:endParaRPr lang="en-US" sz="1200">
              <a:latin typeface="Arial" charset="0"/>
            </a:endParaRPr>
          </a:p>
        </p:txBody>
      </p:sp>
      <p:sp>
        <p:nvSpPr>
          <p:cNvPr id="10854402" name="Rectangle 2"/>
          <p:cNvSpPr>
            <a:spLocks noGrp="1" noRot="1" noChangeArrowheads="1" noTextEdit="1"/>
          </p:cNvSpPr>
          <p:nvPr>
            <p:ph type="sldImg"/>
          </p:nvPr>
        </p:nvSpPr>
        <p:spPr>
          <a:xfrm>
            <a:off x="1143000" y="684213"/>
            <a:ext cx="4572000" cy="3429000"/>
          </a:xfrm>
          <a:ln/>
        </p:spPr>
      </p:sp>
      <p:sp>
        <p:nvSpPr>
          <p:cNvPr id="10854403" name="Rectangle 3"/>
          <p:cNvSpPr>
            <a:spLocks noGrp="1" noChangeArrowheads="1"/>
          </p:cNvSpPr>
          <p:nvPr>
            <p:ph type="body" idx="1"/>
          </p:nvPr>
        </p:nvSpPr>
        <p:spPr>
          <a:xfrm>
            <a:off x="912813" y="4343400"/>
            <a:ext cx="5032375" cy="4116388"/>
          </a:xfrm>
          <a:noFill/>
          <a:ln/>
        </p:spPr>
        <p:txBody>
          <a:bodyPr lIns="91425" tIns="45712" rIns="91425" bIns="45712"/>
          <a:lstStyle/>
          <a:p>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6449" name="Slide Image Placeholder 1"/>
          <p:cNvSpPr>
            <a:spLocks noGrp="1" noRot="1" noChangeAspect="1" noTextEdit="1"/>
          </p:cNvSpPr>
          <p:nvPr>
            <p:ph type="sldImg"/>
          </p:nvPr>
        </p:nvSpPr>
        <p:spPr>
          <a:xfrm>
            <a:off x="1144588" y="685800"/>
            <a:ext cx="4572000" cy="3429000"/>
          </a:xfrm>
          <a:ln/>
        </p:spPr>
      </p:sp>
      <p:sp>
        <p:nvSpPr>
          <p:cNvPr id="10856450" name="Notes Placeholder 2"/>
          <p:cNvSpPr>
            <a:spLocks noGrp="1"/>
          </p:cNvSpPr>
          <p:nvPr>
            <p:ph type="body" idx="1"/>
          </p:nvPr>
        </p:nvSpPr>
        <p:spPr>
          <a:xfrm>
            <a:off x="685800" y="4343400"/>
            <a:ext cx="5486400" cy="4114800"/>
          </a:xfrm>
          <a:noFill/>
          <a:ln/>
        </p:spPr>
        <p:txBody>
          <a:bodyPr lIns="91432" tIns="45716" rIns="91432" bIns="45716"/>
          <a:lstStyle/>
          <a:p>
            <a:endParaRPr lang="en-US" smtClean="0"/>
          </a:p>
        </p:txBody>
      </p:sp>
      <p:sp>
        <p:nvSpPr>
          <p:cNvPr id="10856451"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31D93A6B-577E-4AC6-9375-F95670229801}" type="slidenum">
              <a:rPr lang="en-US" sz="1200">
                <a:ea typeface="MS PGothic" pitchFamily="34" charset="-128"/>
              </a:rPr>
              <a:pPr algn="r"/>
              <a:t>104</a:t>
            </a:fld>
            <a:endParaRPr lang="en-US" sz="1200">
              <a:ea typeface="MS PGothic"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9521"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7EEDABAA-3FE8-4094-94CC-F52B32B254DF}" type="slidenum">
              <a:rPr lang="en-US" sz="1200">
                <a:latin typeface="Arial" charset="0"/>
              </a:rPr>
              <a:pPr algn="r" defTabSz="912813" eaLnBrk="0" hangingPunct="0"/>
              <a:t>106</a:t>
            </a:fld>
            <a:endParaRPr lang="en-US" sz="1200">
              <a:latin typeface="Arial" charset="0"/>
            </a:endParaRPr>
          </a:p>
        </p:txBody>
      </p:sp>
      <p:sp>
        <p:nvSpPr>
          <p:cNvPr id="10859522" name="Rectangle 2"/>
          <p:cNvSpPr>
            <a:spLocks noGrp="1" noRot="1" noChangeArrowheads="1" noTextEdit="1"/>
          </p:cNvSpPr>
          <p:nvPr>
            <p:ph type="sldImg"/>
          </p:nvPr>
        </p:nvSpPr>
        <p:spPr>
          <a:xfrm>
            <a:off x="1143000" y="684213"/>
            <a:ext cx="4572000" cy="3429000"/>
          </a:xfrm>
          <a:ln/>
        </p:spPr>
      </p:sp>
      <p:sp>
        <p:nvSpPr>
          <p:cNvPr id="10859523" name="Rectangle 3"/>
          <p:cNvSpPr>
            <a:spLocks noGrp="1" noChangeArrowheads="1"/>
          </p:cNvSpPr>
          <p:nvPr>
            <p:ph type="body" idx="1"/>
          </p:nvPr>
        </p:nvSpPr>
        <p:spPr>
          <a:xfrm>
            <a:off x="914400" y="4343400"/>
            <a:ext cx="5029200" cy="4116388"/>
          </a:xfrm>
          <a:noFill/>
          <a:ln/>
        </p:spPr>
        <p:txBody>
          <a:bodyPr lIns="91425" tIns="45712" rIns="91425" bIns="45712"/>
          <a:lstStyle/>
          <a:p>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156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a:fld id="{BEE02883-80E2-4EC4-B14B-50A1CD78CCA5}" type="slidenum">
              <a:rPr lang="ar-SA" sz="1200">
                <a:latin typeface="Arial" charset="0"/>
              </a:rPr>
              <a:pPr algn="r"/>
              <a:t>107</a:t>
            </a:fld>
            <a:endParaRPr lang="en-US" sz="1200">
              <a:latin typeface="Arial" charset="0"/>
            </a:endParaRPr>
          </a:p>
        </p:txBody>
      </p:sp>
      <p:sp>
        <p:nvSpPr>
          <p:cNvPr id="10861570" name="Rectangle 2"/>
          <p:cNvSpPr>
            <a:spLocks noGrp="1" noRot="1" noChangeArrowheads="1" noTextEdit="1"/>
          </p:cNvSpPr>
          <p:nvPr>
            <p:ph type="sldImg"/>
          </p:nvPr>
        </p:nvSpPr>
        <p:spPr>
          <a:xfrm>
            <a:off x="1144588" y="685800"/>
            <a:ext cx="4572000" cy="3429000"/>
          </a:xfrm>
          <a:ln/>
        </p:spPr>
      </p:sp>
      <p:sp>
        <p:nvSpPr>
          <p:cNvPr id="10861571" name="Rectangle 3"/>
          <p:cNvSpPr>
            <a:spLocks noGrp="1" noChangeArrowheads="1"/>
          </p:cNvSpPr>
          <p:nvPr>
            <p:ph type="body" idx="1"/>
          </p:nvPr>
        </p:nvSpPr>
        <p:spPr>
          <a:xfrm>
            <a:off x="685800" y="4343400"/>
            <a:ext cx="5486400" cy="4114800"/>
          </a:xfrm>
          <a:noFill/>
          <a:ln/>
        </p:spPr>
        <p:txBody>
          <a:bodyPr lIns="91431" tIns="45716" rIns="91431" bIns="45716"/>
          <a:lstStyle/>
          <a:p>
            <a:pPr eaLnBrk="1" hangingPunct="1"/>
            <a:endParaRPr lang="es-CO"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361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a:fld id="{6D61DF4D-E6B0-46B8-B064-6B679884A2CD}" type="slidenum">
              <a:rPr lang="ar-SA" sz="1200">
                <a:latin typeface="Arial" charset="0"/>
              </a:rPr>
              <a:pPr algn="r"/>
              <a:t>108</a:t>
            </a:fld>
            <a:endParaRPr lang="en-US" sz="1200">
              <a:latin typeface="Arial" charset="0"/>
            </a:endParaRPr>
          </a:p>
        </p:txBody>
      </p:sp>
      <p:sp>
        <p:nvSpPr>
          <p:cNvPr id="10863618" name="Rectangle 2"/>
          <p:cNvSpPr>
            <a:spLocks noGrp="1" noRot="1" noChangeArrowheads="1" noTextEdit="1"/>
          </p:cNvSpPr>
          <p:nvPr>
            <p:ph type="sldImg"/>
          </p:nvPr>
        </p:nvSpPr>
        <p:spPr>
          <a:xfrm>
            <a:off x="1144588" y="685800"/>
            <a:ext cx="4572000" cy="3429000"/>
          </a:xfrm>
          <a:ln/>
        </p:spPr>
      </p:sp>
      <p:sp>
        <p:nvSpPr>
          <p:cNvPr id="10863619" name="Rectangle 3"/>
          <p:cNvSpPr>
            <a:spLocks noGrp="1" noChangeArrowheads="1"/>
          </p:cNvSpPr>
          <p:nvPr>
            <p:ph type="body" idx="1"/>
          </p:nvPr>
        </p:nvSpPr>
        <p:spPr>
          <a:xfrm>
            <a:off x="685800" y="4343400"/>
            <a:ext cx="5486400" cy="4114800"/>
          </a:xfrm>
          <a:noFill/>
          <a:ln/>
        </p:spPr>
        <p:txBody>
          <a:bodyPr lIns="91431" tIns="45716" rIns="91431" bIns="45716"/>
          <a:lstStyle/>
          <a:p>
            <a:pPr eaLnBrk="1" hangingPunct="1"/>
            <a:endParaRPr lang="es-CO"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332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5738DBCC-3E27-44BE-8807-EBD56D5AD147}" type="slidenum">
              <a:rPr lang="en-US" sz="1200">
                <a:latin typeface="Arial" charset="0"/>
                <a:ea typeface="MS PGothic" pitchFamily="34" charset="-128"/>
              </a:rPr>
              <a:pPr algn="r"/>
              <a:t>13</a:t>
            </a:fld>
            <a:endParaRPr lang="en-US" sz="1200">
              <a:latin typeface="Arial" charset="0"/>
              <a:ea typeface="MS PGothic" pitchFamily="34" charset="-128"/>
            </a:endParaRPr>
          </a:p>
        </p:txBody>
      </p:sp>
      <p:sp>
        <p:nvSpPr>
          <p:cNvPr id="10723330" name="Rectangle 2"/>
          <p:cNvSpPr>
            <a:spLocks noGrp="1" noRot="1" noChangeArrowheads="1" noTextEdit="1"/>
          </p:cNvSpPr>
          <p:nvPr>
            <p:ph type="sldImg"/>
          </p:nvPr>
        </p:nvSpPr>
        <p:spPr>
          <a:xfrm>
            <a:off x="1144588" y="685800"/>
            <a:ext cx="4572000" cy="3429000"/>
          </a:xfrm>
          <a:ln/>
        </p:spPr>
      </p:sp>
      <p:sp>
        <p:nvSpPr>
          <p:cNvPr id="10723331"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5665"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2D748F69-3490-4678-8D1B-5E65C295F64A}" type="slidenum">
              <a:rPr lang="en-US" sz="1200">
                <a:latin typeface="Arial" charset="0"/>
              </a:rPr>
              <a:pPr algn="r" defTabSz="912813" eaLnBrk="0" hangingPunct="0"/>
              <a:t>109</a:t>
            </a:fld>
            <a:endParaRPr lang="en-US" sz="1200">
              <a:latin typeface="Arial" charset="0"/>
            </a:endParaRPr>
          </a:p>
        </p:txBody>
      </p:sp>
      <p:sp>
        <p:nvSpPr>
          <p:cNvPr id="10865666" name="Rectangle 7"/>
          <p:cNvSpPr txBox="1">
            <a:spLocks noGrp="1" noChangeArrowheads="1"/>
          </p:cNvSpPr>
          <p:nvPr/>
        </p:nvSpPr>
        <p:spPr bwMode="auto">
          <a:xfrm>
            <a:off x="3884613" y="8685213"/>
            <a:ext cx="2973387" cy="458787"/>
          </a:xfrm>
          <a:prstGeom prst="rect">
            <a:avLst/>
          </a:prstGeom>
          <a:noFill/>
          <a:ln w="9525">
            <a:noFill/>
            <a:miter lim="800000"/>
            <a:headEnd/>
            <a:tailEnd/>
          </a:ln>
        </p:spPr>
        <p:txBody>
          <a:bodyPr lIns="78302" tIns="39150" rIns="78302" bIns="39150" anchor="b"/>
          <a:lstStyle/>
          <a:p>
            <a:pPr algn="r" defTabSz="782638" eaLnBrk="0" hangingPunct="0"/>
            <a:fld id="{73F23C98-8216-415C-8035-B2BFAA470AE2}" type="slidenum">
              <a:rPr lang="en-US" sz="1000">
                <a:latin typeface="Arial" charset="0"/>
              </a:rPr>
              <a:pPr algn="r" defTabSz="782638" eaLnBrk="0" hangingPunct="0"/>
              <a:t>109</a:t>
            </a:fld>
            <a:endParaRPr lang="en-US" sz="1000">
              <a:latin typeface="Arial" charset="0"/>
            </a:endParaRPr>
          </a:p>
        </p:txBody>
      </p:sp>
      <p:sp>
        <p:nvSpPr>
          <p:cNvPr id="10865667" name="Rectangle 2"/>
          <p:cNvSpPr>
            <a:spLocks noGrp="1" noRot="1" noChangeArrowheads="1" noTextEdit="1"/>
          </p:cNvSpPr>
          <p:nvPr>
            <p:ph type="sldImg"/>
          </p:nvPr>
        </p:nvSpPr>
        <p:spPr>
          <a:xfrm>
            <a:off x="1143000" y="684213"/>
            <a:ext cx="4572000" cy="3429000"/>
          </a:xfrm>
          <a:ln/>
        </p:spPr>
      </p:sp>
      <p:sp>
        <p:nvSpPr>
          <p:cNvPr id="10865668" name="Rectangle 3"/>
          <p:cNvSpPr>
            <a:spLocks noGrp="1" noChangeArrowheads="1"/>
          </p:cNvSpPr>
          <p:nvPr>
            <p:ph type="body" idx="1"/>
          </p:nvPr>
        </p:nvSpPr>
        <p:spPr>
          <a:xfrm>
            <a:off x="911225" y="4343400"/>
            <a:ext cx="5035550" cy="4116388"/>
          </a:xfrm>
          <a:noFill/>
          <a:ln/>
        </p:spPr>
        <p:txBody>
          <a:bodyPr lIns="78302" tIns="39150" rIns="78302" bIns="39150"/>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7713"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05141D5E-691A-43F5-BF64-5AB20AC410DD}" type="slidenum">
              <a:rPr lang="en-US" sz="1200">
                <a:latin typeface="Arial" charset="0"/>
              </a:rPr>
              <a:pPr algn="r" defTabSz="912813" eaLnBrk="0" hangingPunct="0"/>
              <a:t>110</a:t>
            </a:fld>
            <a:endParaRPr lang="en-US" sz="1200">
              <a:latin typeface="Arial" charset="0"/>
            </a:endParaRPr>
          </a:p>
        </p:txBody>
      </p:sp>
      <p:sp>
        <p:nvSpPr>
          <p:cNvPr id="10867714" name="Rectangle 2"/>
          <p:cNvSpPr>
            <a:spLocks noGrp="1" noRot="1" noChangeArrowheads="1" noTextEdit="1"/>
          </p:cNvSpPr>
          <p:nvPr>
            <p:ph type="sldImg"/>
          </p:nvPr>
        </p:nvSpPr>
        <p:spPr>
          <a:xfrm>
            <a:off x="1146175" y="684213"/>
            <a:ext cx="4572000" cy="3429000"/>
          </a:xfrm>
          <a:ln/>
        </p:spPr>
      </p:sp>
      <p:sp>
        <p:nvSpPr>
          <p:cNvPr id="10867715" name="Rectangle 3"/>
          <p:cNvSpPr>
            <a:spLocks noGrp="1" noChangeArrowheads="1"/>
          </p:cNvSpPr>
          <p:nvPr>
            <p:ph type="body" idx="1"/>
          </p:nvPr>
        </p:nvSpPr>
        <p:spPr>
          <a:xfrm>
            <a:off x="914400" y="4343400"/>
            <a:ext cx="5029200" cy="4116388"/>
          </a:xfrm>
          <a:noFill/>
          <a:ln/>
        </p:spPr>
        <p:txBody>
          <a:bodyPr lIns="91425" tIns="45712" rIns="91425" bIns="45712"/>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9761"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4E00B552-2ABA-4DE3-B826-531B934334F9}" type="slidenum">
              <a:rPr lang="en-US" sz="1200">
                <a:latin typeface="Arial" charset="0"/>
              </a:rPr>
              <a:pPr algn="r" defTabSz="912813" eaLnBrk="0" hangingPunct="0"/>
              <a:t>111</a:t>
            </a:fld>
            <a:endParaRPr lang="en-US" sz="1200">
              <a:latin typeface="Arial" charset="0"/>
            </a:endParaRPr>
          </a:p>
        </p:txBody>
      </p:sp>
      <p:sp>
        <p:nvSpPr>
          <p:cNvPr id="10869762" name="Rectangle 2"/>
          <p:cNvSpPr>
            <a:spLocks noGrp="1" noRot="1" noChangeArrowheads="1" noTextEdit="1"/>
          </p:cNvSpPr>
          <p:nvPr>
            <p:ph type="sldImg"/>
          </p:nvPr>
        </p:nvSpPr>
        <p:spPr>
          <a:xfrm>
            <a:off x="1146175" y="684213"/>
            <a:ext cx="4572000" cy="3429000"/>
          </a:xfrm>
          <a:ln/>
        </p:spPr>
      </p:sp>
      <p:sp>
        <p:nvSpPr>
          <p:cNvPr id="10869763" name="Rectangle 3"/>
          <p:cNvSpPr>
            <a:spLocks noGrp="1" noChangeArrowheads="1"/>
          </p:cNvSpPr>
          <p:nvPr>
            <p:ph type="body" idx="1"/>
          </p:nvPr>
        </p:nvSpPr>
        <p:spPr>
          <a:xfrm>
            <a:off x="914400" y="4343400"/>
            <a:ext cx="5029200" cy="4116388"/>
          </a:xfrm>
          <a:noFill/>
          <a:ln/>
        </p:spPr>
        <p:txBody>
          <a:bodyPr lIns="91425" tIns="45712" rIns="91425" bIns="45712"/>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1809"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5D96164F-7BBE-49ED-9F21-9FA70CD12A7E}" type="slidenum">
              <a:rPr lang="en-US" sz="1200">
                <a:latin typeface="Arial" charset="0"/>
              </a:rPr>
              <a:pPr algn="r" defTabSz="912813" eaLnBrk="0" hangingPunct="0"/>
              <a:t>112</a:t>
            </a:fld>
            <a:endParaRPr lang="en-US" sz="1200">
              <a:latin typeface="Arial" charset="0"/>
            </a:endParaRPr>
          </a:p>
        </p:txBody>
      </p:sp>
      <p:sp>
        <p:nvSpPr>
          <p:cNvPr id="10871810" name="Rectangle 2"/>
          <p:cNvSpPr>
            <a:spLocks noGrp="1" noRot="1" noChangeArrowheads="1" noTextEdit="1"/>
          </p:cNvSpPr>
          <p:nvPr>
            <p:ph type="sldImg"/>
          </p:nvPr>
        </p:nvSpPr>
        <p:spPr>
          <a:xfrm>
            <a:off x="1143000" y="684213"/>
            <a:ext cx="4572000" cy="3429000"/>
          </a:xfrm>
          <a:ln/>
        </p:spPr>
      </p:sp>
      <p:sp>
        <p:nvSpPr>
          <p:cNvPr id="10871811" name="Rectangle 3"/>
          <p:cNvSpPr>
            <a:spLocks noGrp="1" noChangeArrowheads="1"/>
          </p:cNvSpPr>
          <p:nvPr>
            <p:ph type="body" idx="1"/>
          </p:nvPr>
        </p:nvSpPr>
        <p:spPr>
          <a:xfrm>
            <a:off x="685800" y="4344988"/>
            <a:ext cx="5486400" cy="4114800"/>
          </a:xfrm>
          <a:noFill/>
          <a:ln/>
        </p:spPr>
        <p:txBody>
          <a:bodyPr lIns="91425" tIns="45712" rIns="91425" bIns="45712"/>
          <a:lstStyle/>
          <a:p>
            <a:r>
              <a:rPr lang="en-US" smtClean="0"/>
              <a:t>(Comment on a few of the apps)</a:t>
            </a:r>
          </a:p>
          <a:p>
            <a:endParaRPr lang="en-US" smtClean="0"/>
          </a:p>
          <a:p>
            <a:r>
              <a:rPr lang="en-US" smtClean="0"/>
              <a:t>So what is your development strategy? Can you afford to wait? &lt;click&gt;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4881"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B9317A58-7B7E-445A-855F-008EF7047B77}" type="slidenum">
              <a:rPr lang="en-US" sz="1200">
                <a:latin typeface="Arial" charset="0"/>
              </a:rPr>
              <a:pPr algn="r" defTabSz="912813" eaLnBrk="0" hangingPunct="0"/>
              <a:t>114</a:t>
            </a:fld>
            <a:endParaRPr lang="en-US" sz="1200">
              <a:latin typeface="Arial" charset="0"/>
            </a:endParaRPr>
          </a:p>
        </p:txBody>
      </p:sp>
      <p:sp>
        <p:nvSpPr>
          <p:cNvPr id="10874882" name="Rectangle 2"/>
          <p:cNvSpPr>
            <a:spLocks noGrp="1" noRot="1" noChangeArrowheads="1" noTextEdit="1"/>
          </p:cNvSpPr>
          <p:nvPr>
            <p:ph type="sldImg"/>
          </p:nvPr>
        </p:nvSpPr>
        <p:spPr>
          <a:xfrm>
            <a:off x="1096963" y="676275"/>
            <a:ext cx="4605337" cy="3454400"/>
          </a:xfrm>
          <a:ln/>
        </p:spPr>
      </p:sp>
      <p:sp>
        <p:nvSpPr>
          <p:cNvPr id="10874883" name="Rectangle 3"/>
          <p:cNvSpPr>
            <a:spLocks noGrp="1" noChangeArrowheads="1"/>
          </p:cNvSpPr>
          <p:nvPr>
            <p:ph type="body" idx="1"/>
          </p:nvPr>
        </p:nvSpPr>
        <p:spPr>
          <a:xfrm>
            <a:off x="898525" y="4354513"/>
            <a:ext cx="5078413" cy="4130675"/>
          </a:xfrm>
          <a:noFill/>
          <a:ln/>
        </p:spPr>
        <p:txBody>
          <a:bodyPr lIns="91425" tIns="45712" rIns="91425" bIns="45712"/>
          <a:lstStyle/>
          <a:p>
            <a:endParaRPr lang="zh-CN"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897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3BFB69C9-FA5A-4975-941B-A04E441859CE}" type="slidenum">
              <a:rPr lang="en-US" sz="1200">
                <a:ea typeface="MS PGothic" pitchFamily="34" charset="-128"/>
              </a:rPr>
              <a:pPr algn="r"/>
              <a:t>117</a:t>
            </a:fld>
            <a:endParaRPr lang="en-US" sz="1200">
              <a:ea typeface="MS PGothic" pitchFamily="34" charset="-128"/>
            </a:endParaRPr>
          </a:p>
        </p:txBody>
      </p:sp>
      <p:sp>
        <p:nvSpPr>
          <p:cNvPr id="10878978" name="Rectangle 2"/>
          <p:cNvSpPr>
            <a:spLocks noGrp="1" noRot="1" noChangeArrowheads="1" noTextEdit="1"/>
          </p:cNvSpPr>
          <p:nvPr>
            <p:ph type="sldImg"/>
          </p:nvPr>
        </p:nvSpPr>
        <p:spPr>
          <a:xfrm>
            <a:off x="1144588" y="685800"/>
            <a:ext cx="4572000" cy="3429000"/>
          </a:xfrm>
          <a:ln/>
        </p:spPr>
      </p:sp>
      <p:sp>
        <p:nvSpPr>
          <p:cNvPr id="10878979"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102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1B6E35C4-E5B6-49FB-92F1-CEFC4E3FBD1C}" type="slidenum">
              <a:rPr lang="en-US" sz="1200">
                <a:ea typeface="MS PGothic" pitchFamily="34" charset="-128"/>
              </a:rPr>
              <a:pPr algn="r"/>
              <a:t>118</a:t>
            </a:fld>
            <a:endParaRPr lang="en-US" sz="1200">
              <a:ea typeface="MS PGothic" pitchFamily="34" charset="-128"/>
            </a:endParaRPr>
          </a:p>
        </p:txBody>
      </p:sp>
      <p:sp>
        <p:nvSpPr>
          <p:cNvPr id="10881026" name="Rectangle 2"/>
          <p:cNvSpPr>
            <a:spLocks noGrp="1" noRot="1" noChangeArrowheads="1" noTextEdit="1"/>
          </p:cNvSpPr>
          <p:nvPr>
            <p:ph type="sldImg"/>
          </p:nvPr>
        </p:nvSpPr>
        <p:spPr>
          <a:xfrm>
            <a:off x="1144588" y="685800"/>
            <a:ext cx="4572000" cy="3429000"/>
          </a:xfrm>
          <a:ln/>
        </p:spPr>
      </p:sp>
      <p:sp>
        <p:nvSpPr>
          <p:cNvPr id="10881027"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307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4FC501F3-D3A1-4BB6-BE26-E7B78F28D321}" type="slidenum">
              <a:rPr lang="en-US" sz="1200">
                <a:ea typeface="MS PGothic" pitchFamily="34" charset="-128"/>
              </a:rPr>
              <a:pPr algn="r"/>
              <a:t>119</a:t>
            </a:fld>
            <a:endParaRPr lang="en-US" sz="1200">
              <a:ea typeface="MS PGothic" pitchFamily="34" charset="-128"/>
            </a:endParaRPr>
          </a:p>
        </p:txBody>
      </p:sp>
      <p:sp>
        <p:nvSpPr>
          <p:cNvPr id="10883074" name="Rectangle 2"/>
          <p:cNvSpPr>
            <a:spLocks noGrp="1" noRot="1" noChangeArrowheads="1" noTextEdit="1"/>
          </p:cNvSpPr>
          <p:nvPr>
            <p:ph type="sldImg"/>
          </p:nvPr>
        </p:nvSpPr>
        <p:spPr>
          <a:xfrm>
            <a:off x="1144588" y="685800"/>
            <a:ext cx="4572000" cy="3429000"/>
          </a:xfrm>
          <a:ln/>
        </p:spPr>
      </p:sp>
      <p:sp>
        <p:nvSpPr>
          <p:cNvPr id="10883075"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5121"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D2C56A70-6F97-446D-9A56-83F209D2DC34}" type="slidenum">
              <a:rPr lang="en-US" sz="1200">
                <a:latin typeface="Arial" charset="0"/>
              </a:rPr>
              <a:pPr algn="r" defTabSz="912813" eaLnBrk="0" hangingPunct="0"/>
              <a:t>120</a:t>
            </a:fld>
            <a:endParaRPr lang="en-US" sz="1200">
              <a:latin typeface="Arial" charset="0"/>
            </a:endParaRPr>
          </a:p>
        </p:txBody>
      </p:sp>
      <p:sp>
        <p:nvSpPr>
          <p:cNvPr id="10885122" name="Rectangle 2"/>
          <p:cNvSpPr>
            <a:spLocks noGrp="1" noRot="1" noChangeArrowheads="1" noTextEdit="1"/>
          </p:cNvSpPr>
          <p:nvPr>
            <p:ph type="sldImg"/>
          </p:nvPr>
        </p:nvSpPr>
        <p:spPr>
          <a:xfrm>
            <a:off x="1143000" y="684213"/>
            <a:ext cx="4572000" cy="3429000"/>
          </a:xfrm>
          <a:ln/>
        </p:spPr>
      </p:sp>
      <p:sp>
        <p:nvSpPr>
          <p:cNvPr id="10885123" name="Rectangle 3"/>
          <p:cNvSpPr>
            <a:spLocks noGrp="1" noChangeArrowheads="1"/>
          </p:cNvSpPr>
          <p:nvPr>
            <p:ph type="body" idx="1"/>
          </p:nvPr>
        </p:nvSpPr>
        <p:spPr>
          <a:xfrm>
            <a:off x="914400" y="4343400"/>
            <a:ext cx="5029200" cy="4116388"/>
          </a:xfrm>
          <a:noFill/>
          <a:ln/>
        </p:spPr>
        <p:txBody>
          <a:bodyPr lIns="91425" tIns="45712" rIns="91425" bIns="45712"/>
          <a:lstStyle/>
          <a:p>
            <a:r>
              <a:rPr lang="en-US" smtClean="0"/>
              <a:t>Stratix IV</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716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6C71F272-9685-47DB-856B-FE079F298E65}" type="slidenum">
              <a:rPr lang="en-US" sz="1200">
                <a:ea typeface="MS PGothic" pitchFamily="34" charset="-128"/>
              </a:rPr>
              <a:pPr algn="r"/>
              <a:t>121</a:t>
            </a:fld>
            <a:endParaRPr lang="en-US" sz="1200">
              <a:ea typeface="MS PGothic" pitchFamily="34" charset="-128"/>
            </a:endParaRPr>
          </a:p>
        </p:txBody>
      </p:sp>
      <p:sp>
        <p:nvSpPr>
          <p:cNvPr id="10887170" name="Rectangle 2"/>
          <p:cNvSpPr>
            <a:spLocks noGrp="1" noRot="1" noChangeArrowheads="1" noTextEdit="1"/>
          </p:cNvSpPr>
          <p:nvPr>
            <p:ph type="sldImg"/>
          </p:nvPr>
        </p:nvSpPr>
        <p:spPr>
          <a:xfrm>
            <a:off x="1144588" y="685800"/>
            <a:ext cx="4572000" cy="3429000"/>
          </a:xfrm>
          <a:ln/>
        </p:spPr>
      </p:sp>
      <p:sp>
        <p:nvSpPr>
          <p:cNvPr id="10887171"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537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7CB222C0-A723-4C1A-A79A-B55F87722BF4}" type="slidenum">
              <a:rPr lang="en-US" sz="1200">
                <a:latin typeface="Arial" charset="0"/>
                <a:ea typeface="MS PGothic" pitchFamily="34" charset="-128"/>
              </a:rPr>
              <a:pPr algn="r"/>
              <a:t>14</a:t>
            </a:fld>
            <a:endParaRPr lang="en-US" sz="1200">
              <a:latin typeface="Arial" charset="0"/>
              <a:ea typeface="MS PGothic" pitchFamily="34" charset="-128"/>
            </a:endParaRPr>
          </a:p>
        </p:txBody>
      </p:sp>
      <p:sp>
        <p:nvSpPr>
          <p:cNvPr id="10725378" name="Rectangle 2"/>
          <p:cNvSpPr>
            <a:spLocks noGrp="1" noRot="1" noChangeArrowheads="1" noTextEdit="1"/>
          </p:cNvSpPr>
          <p:nvPr>
            <p:ph type="sldImg"/>
          </p:nvPr>
        </p:nvSpPr>
        <p:spPr>
          <a:xfrm>
            <a:off x="1147763" y="688975"/>
            <a:ext cx="4562475" cy="3421063"/>
          </a:xfrm>
          <a:ln/>
        </p:spPr>
      </p:sp>
      <p:sp>
        <p:nvSpPr>
          <p:cNvPr id="10725379" name="Rectangle 3"/>
          <p:cNvSpPr>
            <a:spLocks noGrp="1" noChangeArrowheads="1"/>
          </p:cNvSpPr>
          <p:nvPr>
            <p:ph type="body" idx="1"/>
          </p:nvPr>
        </p:nvSpPr>
        <p:spPr>
          <a:xfrm>
            <a:off x="915988" y="4340225"/>
            <a:ext cx="5026025" cy="4119563"/>
          </a:xfrm>
          <a:noFill/>
          <a:ln/>
        </p:spPr>
        <p:txBody>
          <a:bodyPr lIns="91432" tIns="45716" rIns="91432" bIns="45716"/>
          <a:lstStyle/>
          <a:p>
            <a:pPr eaLnBrk="1" hangingPunct="1"/>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89217"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F71FC68E-6BF3-41F6-9F83-EB428D7D9BA8}" type="slidenum">
              <a:rPr lang="en-US" sz="1200">
                <a:latin typeface="Arial" charset="0"/>
              </a:rPr>
              <a:pPr algn="r" defTabSz="912813" eaLnBrk="0" hangingPunct="0"/>
              <a:t>122</a:t>
            </a:fld>
            <a:endParaRPr lang="en-US" sz="1200">
              <a:latin typeface="Arial" charset="0"/>
            </a:endParaRPr>
          </a:p>
        </p:txBody>
      </p:sp>
      <p:sp>
        <p:nvSpPr>
          <p:cNvPr id="10889218" name="Rectangle 2"/>
          <p:cNvSpPr>
            <a:spLocks noGrp="1" noRot="1" noChangeArrowheads="1" noTextEdit="1"/>
          </p:cNvSpPr>
          <p:nvPr>
            <p:ph type="sldImg"/>
          </p:nvPr>
        </p:nvSpPr>
        <p:spPr>
          <a:xfrm>
            <a:off x="1143000" y="684213"/>
            <a:ext cx="4572000" cy="3429000"/>
          </a:xfrm>
          <a:ln/>
        </p:spPr>
      </p:sp>
      <p:sp>
        <p:nvSpPr>
          <p:cNvPr id="10889219" name="Rectangle 3"/>
          <p:cNvSpPr>
            <a:spLocks noGrp="1" noChangeArrowheads="1"/>
          </p:cNvSpPr>
          <p:nvPr>
            <p:ph type="body" idx="1"/>
          </p:nvPr>
        </p:nvSpPr>
        <p:spPr>
          <a:xfrm>
            <a:off x="914400" y="4343400"/>
            <a:ext cx="5029200" cy="4116388"/>
          </a:xfrm>
          <a:noFill/>
          <a:ln/>
        </p:spPr>
        <p:txBody>
          <a:bodyPr lIns="91425" tIns="45712" rIns="91425" bIns="45712"/>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1265"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91A3866E-DC72-4A20-B42F-57A1C41B6ABC}" type="slidenum">
              <a:rPr lang="en-US" sz="1200">
                <a:latin typeface="Arial" charset="0"/>
              </a:rPr>
              <a:pPr algn="r" defTabSz="912813" eaLnBrk="0" hangingPunct="0"/>
              <a:t>123</a:t>
            </a:fld>
            <a:endParaRPr lang="en-US" sz="1200">
              <a:latin typeface="Arial" charset="0"/>
            </a:endParaRPr>
          </a:p>
        </p:txBody>
      </p:sp>
      <p:sp>
        <p:nvSpPr>
          <p:cNvPr id="10891266" name="Rectangle 2"/>
          <p:cNvSpPr>
            <a:spLocks noGrp="1" noRot="1" noChangeArrowheads="1" noTextEdit="1"/>
          </p:cNvSpPr>
          <p:nvPr>
            <p:ph type="sldImg"/>
          </p:nvPr>
        </p:nvSpPr>
        <p:spPr>
          <a:xfrm>
            <a:off x="1143000" y="684213"/>
            <a:ext cx="4572000" cy="3429000"/>
          </a:xfrm>
          <a:ln/>
        </p:spPr>
      </p:sp>
      <p:sp>
        <p:nvSpPr>
          <p:cNvPr id="10891267" name="Rectangle 3"/>
          <p:cNvSpPr>
            <a:spLocks noGrp="1" noChangeArrowheads="1"/>
          </p:cNvSpPr>
          <p:nvPr>
            <p:ph type="body" idx="1"/>
          </p:nvPr>
        </p:nvSpPr>
        <p:spPr>
          <a:xfrm>
            <a:off x="684213" y="4344988"/>
            <a:ext cx="5489575" cy="4114800"/>
          </a:xfrm>
          <a:noFill/>
          <a:ln/>
        </p:spPr>
        <p:txBody>
          <a:bodyPr lIns="91425" tIns="45712" rIns="91425" bIns="45712"/>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3313"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DC371FF9-1B0E-46BC-BE23-1E4372B9A815}" type="slidenum">
              <a:rPr lang="en-US" sz="1200">
                <a:latin typeface="Arial" charset="0"/>
              </a:rPr>
              <a:pPr algn="r" defTabSz="912813" eaLnBrk="0" hangingPunct="0"/>
              <a:t>124</a:t>
            </a:fld>
            <a:endParaRPr lang="en-US" sz="1200">
              <a:latin typeface="Arial" charset="0"/>
            </a:endParaRPr>
          </a:p>
        </p:txBody>
      </p:sp>
      <p:sp>
        <p:nvSpPr>
          <p:cNvPr id="10893314" name="Rectangle 2"/>
          <p:cNvSpPr>
            <a:spLocks noGrp="1" noRot="1" noChangeArrowheads="1" noTextEdit="1"/>
          </p:cNvSpPr>
          <p:nvPr>
            <p:ph type="sldImg"/>
          </p:nvPr>
        </p:nvSpPr>
        <p:spPr>
          <a:xfrm>
            <a:off x="1143000" y="684213"/>
            <a:ext cx="4572000" cy="3429000"/>
          </a:xfrm>
          <a:ln/>
        </p:spPr>
      </p:sp>
      <p:sp>
        <p:nvSpPr>
          <p:cNvPr id="10893315" name="Rectangle 3"/>
          <p:cNvSpPr>
            <a:spLocks noGrp="1" noChangeArrowheads="1"/>
          </p:cNvSpPr>
          <p:nvPr>
            <p:ph type="body" idx="1"/>
          </p:nvPr>
        </p:nvSpPr>
        <p:spPr>
          <a:xfrm>
            <a:off x="684213" y="4344988"/>
            <a:ext cx="5489575" cy="4114800"/>
          </a:xfrm>
          <a:noFill/>
          <a:ln/>
        </p:spPr>
        <p:txBody>
          <a:bodyPr lIns="91425" tIns="45712" rIns="91425" bIns="45712"/>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26"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FB2521FE-E1DB-44DD-B97A-CC867FCD8A0C}" type="slidenum">
              <a:rPr lang="en-US" sz="1200">
                <a:latin typeface="Arial" charset="0"/>
              </a:rPr>
              <a:pPr algn="r" defTabSz="912813" eaLnBrk="0" hangingPunct="0"/>
              <a:t>125</a:t>
            </a:fld>
            <a:endParaRPr lang="en-US" sz="1200">
              <a:latin typeface="Arial" charset="0"/>
            </a:endParaRPr>
          </a:p>
        </p:txBody>
      </p:sp>
      <p:sp>
        <p:nvSpPr>
          <p:cNvPr id="3307527" name="Rectangle 2"/>
          <p:cNvSpPr>
            <a:spLocks noGrp="1" noRot="1" noChangeArrowheads="1" noTextEdit="1"/>
          </p:cNvSpPr>
          <p:nvPr>
            <p:ph type="sldImg"/>
          </p:nvPr>
        </p:nvSpPr>
        <p:spPr>
          <a:xfrm>
            <a:off x="1096963" y="676275"/>
            <a:ext cx="4605337" cy="3454400"/>
          </a:xfrm>
          <a:ln/>
        </p:spPr>
      </p:sp>
      <p:sp>
        <p:nvSpPr>
          <p:cNvPr id="3307528" name="Rectangle 3"/>
          <p:cNvSpPr>
            <a:spLocks noGrp="1" noChangeArrowheads="1"/>
          </p:cNvSpPr>
          <p:nvPr>
            <p:ph type="body" idx="1"/>
          </p:nvPr>
        </p:nvSpPr>
        <p:spPr>
          <a:xfrm>
            <a:off x="898525" y="4354513"/>
            <a:ext cx="5078413" cy="4130675"/>
          </a:xfrm>
          <a:noFill/>
          <a:ln/>
        </p:spPr>
        <p:txBody>
          <a:bodyPr lIns="91425" tIns="45712" rIns="91425" bIns="45712"/>
          <a:lstStyle/>
          <a:p>
            <a:r>
              <a:rPr lang="en-US" altLang="zh-CN" smtClean="0"/>
              <a:t>For W = 6 months (product life = 2W = 1year</a:t>
            </a:r>
          </a:p>
          <a:p>
            <a:r>
              <a:rPr lang="en-US" altLang="zh-CN" smtClean="0"/>
              <a:t>  delay = D = 3 months</a:t>
            </a:r>
          </a:p>
          <a:p>
            <a:r>
              <a:rPr lang="en-US" altLang="zh-CN" smtClean="0"/>
              <a:t>RL = 62.5% of R0</a:t>
            </a:r>
          </a:p>
          <a:p>
            <a:endParaRPr lang="zh-CN" altLang="en-US" smtClean="0"/>
          </a:p>
        </p:txBody>
      </p:sp>
      <p:graphicFrame>
        <p:nvGraphicFramePr>
          <p:cNvPr id="3307525" name="Object 4"/>
          <p:cNvGraphicFramePr>
            <a:graphicFrameLocks/>
          </p:cNvGraphicFramePr>
          <p:nvPr/>
        </p:nvGraphicFramePr>
        <p:xfrm>
          <a:off x="1354138" y="5754688"/>
          <a:ext cx="3709987" cy="587375"/>
        </p:xfrm>
        <a:graphic>
          <a:graphicData uri="http://schemas.openxmlformats.org/presentationml/2006/ole">
            <p:oleObj spid="_x0000_s3307525" name="Equation" r:id="rId4" imgW="3709800" imgH="595080" progId="Equation.2">
              <p:embed/>
            </p:oleObj>
          </a:graphicData>
        </a:graphic>
      </p:graphicFrame>
      <p:sp>
        <p:nvSpPr>
          <p:cNvPr id="3307529" name="Rectangle 5"/>
          <p:cNvSpPr>
            <a:spLocks noChangeArrowheads="1"/>
          </p:cNvSpPr>
          <p:nvPr/>
        </p:nvSpPr>
        <p:spPr bwMode="auto">
          <a:xfrm>
            <a:off x="2057400" y="5399088"/>
            <a:ext cx="2132013" cy="519112"/>
          </a:xfrm>
          <a:prstGeom prst="rect">
            <a:avLst/>
          </a:prstGeom>
          <a:noFill/>
          <a:ln w="9525">
            <a:noFill/>
            <a:miter lim="800000"/>
            <a:headEnd/>
            <a:tailEnd/>
          </a:ln>
        </p:spPr>
        <p:txBody>
          <a:bodyPr wrap="none" lIns="77290" tIns="38645" rIns="77290" bIns="38645">
            <a:spAutoFit/>
          </a:bodyPr>
          <a:lstStyle/>
          <a:p>
            <a:pPr algn="ctr" defTabSz="766763" eaLnBrk="0" hangingPunct="0"/>
            <a:r>
              <a:rPr lang="en-US" altLang="zh-CN" sz="1700" u="sng">
                <a:latin typeface="Arial" charset="0"/>
              </a:rPr>
              <a:t>Revenue Loss Equation</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8433"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518E4D29-EEAA-4D86-8C08-D52816E1A378}" type="slidenum">
              <a:rPr lang="en-US" sz="1200">
                <a:latin typeface="Arial" charset="0"/>
              </a:rPr>
              <a:pPr algn="r" defTabSz="912813" eaLnBrk="0" hangingPunct="0"/>
              <a:t>127</a:t>
            </a:fld>
            <a:endParaRPr lang="en-US" sz="1200">
              <a:latin typeface="Arial" charset="0"/>
            </a:endParaRPr>
          </a:p>
        </p:txBody>
      </p:sp>
      <p:sp>
        <p:nvSpPr>
          <p:cNvPr id="10898434" name="Rectangle 2"/>
          <p:cNvSpPr>
            <a:spLocks noGrp="1" noRot="1" noChangeArrowheads="1" noTextEdit="1"/>
          </p:cNvSpPr>
          <p:nvPr>
            <p:ph type="sldImg"/>
          </p:nvPr>
        </p:nvSpPr>
        <p:spPr>
          <a:xfrm>
            <a:off x="1165225" y="711200"/>
            <a:ext cx="4533900" cy="3400425"/>
          </a:xfrm>
          <a:ln/>
        </p:spPr>
      </p:sp>
      <p:sp>
        <p:nvSpPr>
          <p:cNvPr id="10898435" name="Rectangle 3"/>
          <p:cNvSpPr>
            <a:spLocks noGrp="1" noChangeArrowheads="1"/>
          </p:cNvSpPr>
          <p:nvPr>
            <p:ph type="body" idx="1"/>
          </p:nvPr>
        </p:nvSpPr>
        <p:spPr>
          <a:xfrm>
            <a:off x="1143000" y="4316413"/>
            <a:ext cx="4572000" cy="3940175"/>
          </a:xfrm>
          <a:noFill/>
          <a:ln/>
        </p:spPr>
        <p:txBody>
          <a:bodyPr lIns="91425" tIns="45712" rIns="91425" bIns="45712"/>
          <a:lstStyle/>
          <a:p>
            <a:pPr defTabSz="920750"/>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0481"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E3459CD5-BA65-4230-9B8D-E91E73C3A491}" type="slidenum">
              <a:rPr lang="en-US" sz="1200">
                <a:latin typeface="Arial" charset="0"/>
              </a:rPr>
              <a:pPr algn="r" defTabSz="912813" eaLnBrk="0" hangingPunct="0"/>
              <a:t>128</a:t>
            </a:fld>
            <a:endParaRPr lang="en-US" sz="1200">
              <a:latin typeface="Arial" charset="0"/>
            </a:endParaRPr>
          </a:p>
        </p:txBody>
      </p:sp>
      <p:sp>
        <p:nvSpPr>
          <p:cNvPr id="10900482" name="Rectangle 2"/>
          <p:cNvSpPr>
            <a:spLocks noGrp="1" noRot="1" noChangeArrowheads="1" noTextEdit="1"/>
          </p:cNvSpPr>
          <p:nvPr>
            <p:ph type="sldImg"/>
          </p:nvPr>
        </p:nvSpPr>
        <p:spPr>
          <a:xfrm>
            <a:off x="1155700" y="690563"/>
            <a:ext cx="4557713" cy="3417887"/>
          </a:xfrm>
          <a:ln/>
        </p:spPr>
      </p:sp>
      <p:sp>
        <p:nvSpPr>
          <p:cNvPr id="10900483" name="Rectangle 3"/>
          <p:cNvSpPr>
            <a:spLocks noGrp="1" noChangeArrowheads="1"/>
          </p:cNvSpPr>
          <p:nvPr>
            <p:ph type="body" idx="1"/>
          </p:nvPr>
        </p:nvSpPr>
        <p:spPr>
          <a:xfrm>
            <a:off x="1138238" y="4568825"/>
            <a:ext cx="4591050" cy="4119563"/>
          </a:xfrm>
          <a:noFill/>
          <a:ln/>
        </p:spPr>
        <p:txBody>
          <a:bodyPr lIns="77450" tIns="38726" rIns="77450" bIns="38726"/>
          <a:lstStyle/>
          <a:p>
            <a:pPr defTabSz="920750"/>
            <a:endParaRPr lang="ja-JP" altLang="en-US" smtClean="0">
              <a:ea typeface="MS Mincho" pitchFamily="49"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2529" name="Rectangle 7"/>
          <p:cNvSpPr txBox="1">
            <a:spLocks noGrp="1" noChangeArrowheads="1"/>
          </p:cNvSpPr>
          <p:nvPr/>
        </p:nvSpPr>
        <p:spPr bwMode="auto">
          <a:xfrm>
            <a:off x="3884613" y="8686800"/>
            <a:ext cx="2973387" cy="457200"/>
          </a:xfrm>
          <a:prstGeom prst="rect">
            <a:avLst/>
          </a:prstGeom>
          <a:noFill/>
          <a:ln w="9525">
            <a:noFill/>
            <a:miter lim="800000"/>
            <a:headEnd/>
            <a:tailEnd/>
          </a:ln>
        </p:spPr>
        <p:txBody>
          <a:bodyPr lIns="91425" tIns="45712" rIns="91425" bIns="45712" anchor="b"/>
          <a:lstStyle/>
          <a:p>
            <a:pPr algn="r" defTabSz="912813" eaLnBrk="0" hangingPunct="0"/>
            <a:fld id="{2CA7ECF9-113D-4FD4-9892-FC0227707E3B}" type="slidenum">
              <a:rPr lang="en-US" sz="1200">
                <a:latin typeface="Arial" charset="0"/>
              </a:rPr>
              <a:pPr algn="r" defTabSz="912813" eaLnBrk="0" hangingPunct="0"/>
              <a:t>129</a:t>
            </a:fld>
            <a:endParaRPr lang="en-US" sz="1200">
              <a:latin typeface="Arial" charset="0"/>
            </a:endParaRPr>
          </a:p>
        </p:txBody>
      </p:sp>
      <p:sp>
        <p:nvSpPr>
          <p:cNvPr id="10902530" name="Rectangle 2"/>
          <p:cNvSpPr>
            <a:spLocks noGrp="1" noRot="1" noChangeArrowheads="1" noTextEdit="1"/>
          </p:cNvSpPr>
          <p:nvPr>
            <p:ph type="sldImg"/>
          </p:nvPr>
        </p:nvSpPr>
        <p:spPr>
          <a:xfrm>
            <a:off x="1143000" y="684213"/>
            <a:ext cx="4572000" cy="3429000"/>
          </a:xfrm>
          <a:ln/>
        </p:spPr>
      </p:sp>
      <p:sp>
        <p:nvSpPr>
          <p:cNvPr id="10902531" name="Rectangle 3"/>
          <p:cNvSpPr>
            <a:spLocks noGrp="1" noChangeArrowheads="1"/>
          </p:cNvSpPr>
          <p:nvPr>
            <p:ph type="body" idx="1"/>
          </p:nvPr>
        </p:nvSpPr>
        <p:spPr>
          <a:xfrm>
            <a:off x="914400" y="4343400"/>
            <a:ext cx="5029200" cy="4116388"/>
          </a:xfrm>
          <a:noFill/>
          <a:ln/>
        </p:spPr>
        <p:txBody>
          <a:bodyPr lIns="91425" tIns="45712" rIns="91425" bIns="45712"/>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0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a:fld id="{09E6DD95-E1AD-49B1-A049-9FECBC1525C2}" type="slidenum">
              <a:rPr lang="ar-SA" sz="1200">
                <a:latin typeface="Arial" charset="0"/>
              </a:rPr>
              <a:pPr algn="r"/>
              <a:t>131</a:t>
            </a:fld>
            <a:endParaRPr lang="en-US" sz="1200">
              <a:latin typeface="Arial" charset="0"/>
            </a:endParaRPr>
          </a:p>
        </p:txBody>
      </p:sp>
      <p:sp>
        <p:nvSpPr>
          <p:cNvPr id="10905602" name="Rectangle 2"/>
          <p:cNvSpPr>
            <a:spLocks noGrp="1" noRot="1" noChangeArrowheads="1" noTextEdit="1"/>
          </p:cNvSpPr>
          <p:nvPr>
            <p:ph type="sldImg"/>
          </p:nvPr>
        </p:nvSpPr>
        <p:spPr>
          <a:xfrm>
            <a:off x="1133475" y="674688"/>
            <a:ext cx="4597400" cy="3448050"/>
          </a:xfrm>
          <a:ln/>
        </p:spPr>
      </p:sp>
      <p:sp>
        <p:nvSpPr>
          <p:cNvPr id="10905603" name="Rectangle 3"/>
          <p:cNvSpPr>
            <a:spLocks noGrp="1" noChangeArrowheads="1"/>
          </p:cNvSpPr>
          <p:nvPr>
            <p:ph type="body" idx="1"/>
          </p:nvPr>
        </p:nvSpPr>
        <p:spPr>
          <a:xfrm>
            <a:off x="893763" y="4346575"/>
            <a:ext cx="5070475" cy="4122738"/>
          </a:xfrm>
          <a:noFill/>
          <a:ln/>
        </p:spPr>
        <p:txBody>
          <a:bodyPr lIns="91431" tIns="45716" rIns="91431" bIns="45716"/>
          <a:lstStyle/>
          <a:p>
            <a:pPr eaLnBrk="1" hangingPunct="1">
              <a:buFontTx/>
              <a:buChar char="-"/>
            </a:pPr>
            <a:endParaRPr lang="en-US" smtClean="0"/>
          </a:p>
          <a:p>
            <a:pPr eaLnBrk="1" hangingPunct="1"/>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764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a:fld id="{10F60B61-2F0B-4D38-BCB9-43E1EE77DFD2}" type="slidenum">
              <a:rPr lang="ar-SA" sz="1200">
                <a:latin typeface="Arial" charset="0"/>
              </a:rPr>
              <a:pPr algn="r"/>
              <a:t>132</a:t>
            </a:fld>
            <a:endParaRPr lang="en-US" sz="1200">
              <a:latin typeface="Arial" charset="0"/>
            </a:endParaRPr>
          </a:p>
        </p:txBody>
      </p:sp>
      <p:sp>
        <p:nvSpPr>
          <p:cNvPr id="10907650" name="Rectangle 2"/>
          <p:cNvSpPr>
            <a:spLocks noGrp="1" noRot="1" noChangeArrowheads="1" noTextEdit="1"/>
          </p:cNvSpPr>
          <p:nvPr>
            <p:ph type="sldImg"/>
          </p:nvPr>
        </p:nvSpPr>
        <p:spPr>
          <a:xfrm>
            <a:off x="1144588" y="685800"/>
            <a:ext cx="4572000" cy="3429000"/>
          </a:xfrm>
          <a:ln/>
        </p:spPr>
      </p:sp>
      <p:sp>
        <p:nvSpPr>
          <p:cNvPr id="10907651" name="Rectangle 3"/>
          <p:cNvSpPr>
            <a:spLocks noGrp="1" noChangeArrowheads="1"/>
          </p:cNvSpPr>
          <p:nvPr>
            <p:ph type="body" idx="1"/>
          </p:nvPr>
        </p:nvSpPr>
        <p:spPr>
          <a:xfrm>
            <a:off x="685800" y="4343400"/>
            <a:ext cx="5486400" cy="4114800"/>
          </a:xfrm>
          <a:noFill/>
          <a:ln/>
        </p:spPr>
        <p:txBody>
          <a:bodyPr lIns="91431" tIns="45716" rIns="91431" bIns="45716"/>
          <a:lstStyle/>
          <a:p>
            <a:pPr eaLnBrk="1" hangingPunct="1"/>
            <a:endParaRPr lang="es-CO"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969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F1460D04-FCDB-4087-A31B-F47F5E65C620}" type="slidenum">
              <a:rPr lang="en-US" sz="1200">
                <a:ea typeface="MS PGothic" pitchFamily="34" charset="-128"/>
              </a:rPr>
              <a:pPr algn="r"/>
              <a:t>133</a:t>
            </a:fld>
            <a:endParaRPr lang="en-US" sz="1200">
              <a:ea typeface="MS PGothic" pitchFamily="34" charset="-128"/>
            </a:endParaRPr>
          </a:p>
        </p:txBody>
      </p:sp>
      <p:sp>
        <p:nvSpPr>
          <p:cNvPr id="10909698" name="Rectangle 2"/>
          <p:cNvSpPr>
            <a:spLocks noGrp="1" noRot="1" noChangeArrowheads="1" noTextEdit="1"/>
          </p:cNvSpPr>
          <p:nvPr>
            <p:ph type="sldImg"/>
          </p:nvPr>
        </p:nvSpPr>
        <p:spPr>
          <a:xfrm>
            <a:off x="1144588" y="685800"/>
            <a:ext cx="4572000" cy="3429000"/>
          </a:xfrm>
          <a:ln/>
        </p:spPr>
      </p:sp>
      <p:sp>
        <p:nvSpPr>
          <p:cNvPr id="10909699"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844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6D42A964-3A0B-44CA-9CDB-9F32842A1413}" type="slidenum">
              <a:rPr lang="en-US" sz="1200">
                <a:latin typeface="Arial" charset="0"/>
                <a:ea typeface="MS PGothic" pitchFamily="34" charset="-128"/>
              </a:rPr>
              <a:pPr algn="r"/>
              <a:t>16</a:t>
            </a:fld>
            <a:endParaRPr lang="en-US" sz="1200">
              <a:latin typeface="Arial" charset="0"/>
              <a:ea typeface="MS PGothic" pitchFamily="34" charset="-128"/>
            </a:endParaRPr>
          </a:p>
        </p:txBody>
      </p:sp>
      <p:sp>
        <p:nvSpPr>
          <p:cNvPr id="10728450" name="Rectangle 2"/>
          <p:cNvSpPr>
            <a:spLocks noGrp="1" noRot="1" noChangeArrowheads="1" noTextEdit="1"/>
          </p:cNvSpPr>
          <p:nvPr>
            <p:ph type="sldImg"/>
          </p:nvPr>
        </p:nvSpPr>
        <p:spPr>
          <a:xfrm>
            <a:off x="1144588" y="685800"/>
            <a:ext cx="4572000" cy="3429000"/>
          </a:xfrm>
          <a:ln/>
        </p:spPr>
      </p:sp>
      <p:sp>
        <p:nvSpPr>
          <p:cNvPr id="10728451"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r>
              <a:rPr lang="en-US" smtClean="0"/>
              <a:t>If you</a:t>
            </a:r>
            <a:r>
              <a:rPr lang="en-US" altLang="en-US" smtClean="0"/>
              <a:t>’</a:t>
            </a:r>
            <a:r>
              <a:rPr lang="en-US" smtClean="0"/>
              <a:t>re more interested in mechanical systems, you will still find lots of application for digital systems.</a:t>
            </a:r>
          </a:p>
          <a:p>
            <a:pPr eaLnBrk="1" hangingPunct="1"/>
            <a:endParaRPr lang="en-US" smtClean="0"/>
          </a:p>
          <a:p>
            <a:pPr eaLnBrk="1" hangingPunct="1"/>
            <a:r>
              <a:rPr lang="en-US" smtClean="0"/>
              <a:t>Robotics for example, also benefited by the lowering cost of digital systems.  You can get very advanced robots these days because each subsystem can have it</a:t>
            </a:r>
            <a:r>
              <a:rPr lang="en-US" altLang="en-US" smtClean="0"/>
              <a:t>’</a:t>
            </a:r>
            <a:r>
              <a:rPr lang="en-US" smtClean="0"/>
              <a:t>s own dedicated digital IC.  And this let</a:t>
            </a:r>
            <a:r>
              <a:rPr lang="en-US" altLang="en-US" smtClean="0"/>
              <a:t>’</a:t>
            </a:r>
            <a:r>
              <a:rPr lang="en-US" smtClean="0"/>
              <a:t>s us humans do really cool stuff like remote robots for space exploration or even deep sea exploration.  It seems like space exploration is picking up again, we have NASA getting better gov funding again to do cool stuff.  We have private space exploration companies like SpaceX doing super cool stuff.</a:t>
            </a:r>
          </a:p>
          <a:p>
            <a:pPr eaLnBrk="1" hangingPunct="1"/>
            <a:endParaRPr lang="en-US" smtClean="0"/>
          </a:p>
          <a:p>
            <a:pPr eaLnBrk="1" hangingPunct="1"/>
            <a:r>
              <a:rPr lang="en-US" smtClean="0"/>
              <a:t>Exoskeltons</a:t>
            </a:r>
          </a:p>
          <a:p>
            <a:pPr eaLnBrk="1" hangingPunct="1"/>
            <a:r>
              <a:rPr lang="en-US" smtClean="0"/>
              <a:t>HAL- emergency response, industrial</a:t>
            </a:r>
          </a:p>
          <a:p>
            <a:pPr eaLnBrk="1" hangingPunct="1"/>
            <a:r>
              <a:rPr lang="en-US" smtClean="0"/>
              <a:t>FORTIS - industrial</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174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a:fld id="{0115B1B0-09DC-49C2-B6AE-FE7DABA07F75}" type="slidenum">
              <a:rPr lang="ar-SA" sz="1200">
                <a:latin typeface="Arial" charset="0"/>
              </a:rPr>
              <a:pPr algn="r"/>
              <a:t>134</a:t>
            </a:fld>
            <a:endParaRPr lang="en-US" sz="1200">
              <a:latin typeface="Arial" charset="0"/>
            </a:endParaRPr>
          </a:p>
        </p:txBody>
      </p:sp>
      <p:sp>
        <p:nvSpPr>
          <p:cNvPr id="10911746" name="Rectangle 2"/>
          <p:cNvSpPr>
            <a:spLocks noGrp="1" noRot="1" noChangeArrowheads="1" noTextEdit="1"/>
          </p:cNvSpPr>
          <p:nvPr>
            <p:ph type="sldImg"/>
          </p:nvPr>
        </p:nvSpPr>
        <p:spPr>
          <a:xfrm>
            <a:off x="1144588" y="685800"/>
            <a:ext cx="4572000" cy="3429000"/>
          </a:xfrm>
          <a:ln/>
        </p:spPr>
      </p:sp>
      <p:sp>
        <p:nvSpPr>
          <p:cNvPr id="10911747" name="Rectangle 3"/>
          <p:cNvSpPr>
            <a:spLocks noGrp="1" noChangeArrowheads="1"/>
          </p:cNvSpPr>
          <p:nvPr>
            <p:ph type="body" idx="1"/>
          </p:nvPr>
        </p:nvSpPr>
        <p:spPr>
          <a:xfrm>
            <a:off x="685800" y="4343400"/>
            <a:ext cx="5486400" cy="4114800"/>
          </a:xfrm>
          <a:noFill/>
          <a:ln/>
        </p:spPr>
        <p:txBody>
          <a:bodyPr lIns="91431" tIns="45716" rIns="91431" bIns="45716"/>
          <a:lstStyle/>
          <a:p>
            <a:pPr eaLnBrk="1" hangingPunct="1"/>
            <a:endParaRPr lang="es-CO"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379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AAA0D19B-FA87-4399-89DC-9E648D1BF2F3}" type="slidenum">
              <a:rPr lang="en-US" sz="1200">
                <a:ea typeface="MS PGothic" pitchFamily="34" charset="-128"/>
              </a:rPr>
              <a:pPr algn="r"/>
              <a:t>135</a:t>
            </a:fld>
            <a:endParaRPr lang="en-US" sz="1200">
              <a:ea typeface="MS PGothic" pitchFamily="34" charset="-128"/>
            </a:endParaRPr>
          </a:p>
        </p:txBody>
      </p:sp>
      <p:sp>
        <p:nvSpPr>
          <p:cNvPr id="10913794" name="Rectangle 2"/>
          <p:cNvSpPr>
            <a:spLocks noGrp="1" noRot="1" noChangeArrowheads="1" noTextEdit="1"/>
          </p:cNvSpPr>
          <p:nvPr>
            <p:ph type="sldImg"/>
          </p:nvPr>
        </p:nvSpPr>
        <p:spPr>
          <a:xfrm>
            <a:off x="1144588" y="685800"/>
            <a:ext cx="4572000" cy="3429000"/>
          </a:xfrm>
          <a:ln/>
        </p:spPr>
      </p:sp>
      <p:sp>
        <p:nvSpPr>
          <p:cNvPr id="10913795"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4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23CE0D59-06AB-427D-8C04-5BF0D22A7C6B}" type="slidenum">
              <a:rPr lang="en-US" sz="1200">
                <a:ea typeface="MS PGothic" pitchFamily="34" charset="-128"/>
              </a:rPr>
              <a:pPr algn="r"/>
              <a:t>136</a:t>
            </a:fld>
            <a:endParaRPr lang="en-US" sz="1200">
              <a:ea typeface="MS PGothic" pitchFamily="34" charset="-128"/>
            </a:endParaRPr>
          </a:p>
        </p:txBody>
      </p:sp>
      <p:sp>
        <p:nvSpPr>
          <p:cNvPr id="10915842" name="Rectangle 2"/>
          <p:cNvSpPr>
            <a:spLocks noGrp="1" noRot="1" noChangeArrowheads="1" noTextEdit="1"/>
          </p:cNvSpPr>
          <p:nvPr>
            <p:ph type="sldImg"/>
          </p:nvPr>
        </p:nvSpPr>
        <p:spPr>
          <a:xfrm>
            <a:off x="1144588" y="685800"/>
            <a:ext cx="4572000" cy="3429000"/>
          </a:xfrm>
          <a:ln/>
        </p:spPr>
      </p:sp>
      <p:sp>
        <p:nvSpPr>
          <p:cNvPr id="10915843"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891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48921C73-C924-480B-B804-B9BCD5792EA7}" type="slidenum">
              <a:rPr lang="en-US" sz="1200">
                <a:ea typeface="MS PGothic" pitchFamily="34" charset="-128"/>
              </a:rPr>
              <a:pPr algn="r"/>
              <a:t>138</a:t>
            </a:fld>
            <a:endParaRPr lang="en-US" sz="1200">
              <a:ea typeface="MS PGothic" pitchFamily="34" charset="-128"/>
            </a:endParaRPr>
          </a:p>
        </p:txBody>
      </p:sp>
      <p:sp>
        <p:nvSpPr>
          <p:cNvPr id="10918914" name="Rectangle 2"/>
          <p:cNvSpPr>
            <a:spLocks noGrp="1" noRot="1" noChangeArrowheads="1" noTextEdit="1"/>
          </p:cNvSpPr>
          <p:nvPr>
            <p:ph type="sldImg"/>
          </p:nvPr>
        </p:nvSpPr>
        <p:spPr>
          <a:xfrm>
            <a:off x="1144588" y="685800"/>
            <a:ext cx="4572000" cy="3429000"/>
          </a:xfrm>
          <a:ln/>
        </p:spPr>
      </p:sp>
      <p:sp>
        <p:nvSpPr>
          <p:cNvPr id="10918915"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08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9FF85D17-E37C-4BF9-B1B1-0E4F02B98BCE}" type="slidenum">
              <a:rPr lang="en-US" sz="1200">
                <a:ea typeface="MS PGothic" pitchFamily="34" charset="-128"/>
              </a:rPr>
              <a:pPr algn="r"/>
              <a:t>144</a:t>
            </a:fld>
            <a:endParaRPr lang="en-US" sz="1200">
              <a:ea typeface="MS PGothic" pitchFamily="34" charset="-128"/>
            </a:endParaRPr>
          </a:p>
        </p:txBody>
      </p:sp>
      <p:sp>
        <p:nvSpPr>
          <p:cNvPr id="10926082" name="Rectangle 2"/>
          <p:cNvSpPr>
            <a:spLocks noGrp="1" noRot="1" noChangeArrowheads="1" noTextEdit="1"/>
          </p:cNvSpPr>
          <p:nvPr>
            <p:ph type="sldImg"/>
          </p:nvPr>
        </p:nvSpPr>
        <p:spPr>
          <a:xfrm>
            <a:off x="1144588" y="685800"/>
            <a:ext cx="4572000" cy="3429000"/>
          </a:xfrm>
          <a:ln/>
        </p:spPr>
      </p:sp>
      <p:sp>
        <p:nvSpPr>
          <p:cNvPr id="10926083"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812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D71FBA91-4B18-43D5-AEDA-9C9FC676A2CE}" type="slidenum">
              <a:rPr lang="en-US" sz="1200">
                <a:ea typeface="MS PGothic" pitchFamily="34" charset="-128"/>
              </a:rPr>
              <a:pPr algn="r"/>
              <a:t>145</a:t>
            </a:fld>
            <a:endParaRPr lang="en-US" sz="1200">
              <a:ea typeface="MS PGothic" pitchFamily="34" charset="-128"/>
            </a:endParaRPr>
          </a:p>
        </p:txBody>
      </p:sp>
      <p:sp>
        <p:nvSpPr>
          <p:cNvPr id="10928130" name="Rectangle 2"/>
          <p:cNvSpPr>
            <a:spLocks noGrp="1" noRot="1" noChangeArrowheads="1" noTextEdit="1"/>
          </p:cNvSpPr>
          <p:nvPr>
            <p:ph type="sldImg"/>
          </p:nvPr>
        </p:nvSpPr>
        <p:spPr>
          <a:xfrm>
            <a:off x="1144588" y="685800"/>
            <a:ext cx="4572000" cy="3429000"/>
          </a:xfrm>
          <a:ln/>
        </p:spPr>
      </p:sp>
      <p:sp>
        <p:nvSpPr>
          <p:cNvPr id="10928131"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529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a:fld id="{EBCD0D69-CA43-4F8C-BDB1-77101601F9FA}" type="slidenum">
              <a:rPr lang="ar-SA" sz="1200">
                <a:latin typeface="Arial" charset="0"/>
              </a:rPr>
              <a:pPr algn="r"/>
              <a:t>151</a:t>
            </a:fld>
            <a:endParaRPr lang="en-US" sz="1200">
              <a:latin typeface="Arial" charset="0"/>
            </a:endParaRPr>
          </a:p>
        </p:txBody>
      </p:sp>
      <p:sp>
        <p:nvSpPr>
          <p:cNvPr id="10935298" name="Rectangle 2"/>
          <p:cNvSpPr>
            <a:spLocks noGrp="1" noRot="1" noChangeArrowheads="1" noTextEdit="1"/>
          </p:cNvSpPr>
          <p:nvPr>
            <p:ph type="sldImg"/>
          </p:nvPr>
        </p:nvSpPr>
        <p:spPr>
          <a:xfrm>
            <a:off x="939800" y="415925"/>
            <a:ext cx="4970463" cy="3727450"/>
          </a:xfrm>
          <a:ln/>
        </p:spPr>
      </p:sp>
      <p:sp>
        <p:nvSpPr>
          <p:cNvPr id="10935299" name="Rectangle 3"/>
          <p:cNvSpPr>
            <a:spLocks noGrp="1" noChangeArrowheads="1"/>
          </p:cNvSpPr>
          <p:nvPr>
            <p:ph type="body" idx="1"/>
          </p:nvPr>
        </p:nvSpPr>
        <p:spPr>
          <a:xfrm>
            <a:off x="966788" y="4722813"/>
            <a:ext cx="4924425" cy="3678237"/>
          </a:xfrm>
          <a:noFill/>
          <a:ln/>
        </p:spPr>
        <p:txBody>
          <a:bodyPr lIns="91431" tIns="45716" rIns="91431" bIns="45716"/>
          <a:lstStyle/>
          <a:p>
            <a:pPr eaLnBrk="1" hangingPunct="1"/>
            <a:endParaRPr lang="en-GB"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734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a:fld id="{EE6EF218-B3D1-4686-AD53-351C0174F7EF}" type="slidenum">
              <a:rPr lang="ar-SA" sz="1200">
                <a:latin typeface="Arial" charset="0"/>
              </a:rPr>
              <a:pPr algn="r"/>
              <a:t>152</a:t>
            </a:fld>
            <a:endParaRPr lang="en-US" sz="1200">
              <a:latin typeface="Arial" charset="0"/>
            </a:endParaRPr>
          </a:p>
        </p:txBody>
      </p:sp>
      <p:sp>
        <p:nvSpPr>
          <p:cNvPr id="10937346" name="Rectangle 2"/>
          <p:cNvSpPr>
            <a:spLocks noGrp="1" noRot="1" noChangeArrowheads="1" noTextEdit="1"/>
          </p:cNvSpPr>
          <p:nvPr>
            <p:ph type="sldImg"/>
          </p:nvPr>
        </p:nvSpPr>
        <p:spPr>
          <a:xfrm>
            <a:off x="1144588" y="685800"/>
            <a:ext cx="4572000" cy="3429000"/>
          </a:xfrm>
          <a:ln/>
        </p:spPr>
      </p:sp>
      <p:sp>
        <p:nvSpPr>
          <p:cNvPr id="10937347" name="Rectangle 3"/>
          <p:cNvSpPr>
            <a:spLocks noGrp="1" noChangeArrowheads="1"/>
          </p:cNvSpPr>
          <p:nvPr>
            <p:ph type="body" idx="1"/>
          </p:nvPr>
        </p:nvSpPr>
        <p:spPr>
          <a:xfrm>
            <a:off x="685800" y="4343400"/>
            <a:ext cx="5486400" cy="4114800"/>
          </a:xfrm>
          <a:noFill/>
          <a:ln/>
        </p:spPr>
        <p:txBody>
          <a:bodyPr lIns="91431" tIns="45716" rIns="91431" bIns="45716"/>
          <a:lstStyle/>
          <a:p>
            <a:pPr eaLnBrk="1" hangingPunct="1"/>
            <a:endParaRPr lang="es-CO"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041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a:fld id="{58779C1D-FE53-4CE7-95CD-1CA620D8958D}" type="slidenum">
              <a:rPr lang="ar-SA" sz="1200">
                <a:latin typeface="Arial" charset="0"/>
              </a:rPr>
              <a:pPr algn="r"/>
              <a:t>154</a:t>
            </a:fld>
            <a:endParaRPr lang="en-US" sz="1200">
              <a:latin typeface="Arial" charset="0"/>
            </a:endParaRPr>
          </a:p>
        </p:txBody>
      </p:sp>
      <p:sp>
        <p:nvSpPr>
          <p:cNvPr id="10940418" name="Rectangle 2"/>
          <p:cNvSpPr>
            <a:spLocks noGrp="1" noRot="1" noChangeArrowheads="1" noTextEdit="1"/>
          </p:cNvSpPr>
          <p:nvPr>
            <p:ph type="sldImg"/>
          </p:nvPr>
        </p:nvSpPr>
        <p:spPr>
          <a:xfrm>
            <a:off x="1144588" y="685800"/>
            <a:ext cx="4572000" cy="3429000"/>
          </a:xfrm>
          <a:ln/>
        </p:spPr>
      </p:sp>
      <p:sp>
        <p:nvSpPr>
          <p:cNvPr id="10940419" name="Rectangle 3"/>
          <p:cNvSpPr>
            <a:spLocks noGrp="1" noChangeArrowheads="1"/>
          </p:cNvSpPr>
          <p:nvPr>
            <p:ph type="body" idx="1"/>
          </p:nvPr>
        </p:nvSpPr>
        <p:spPr>
          <a:xfrm>
            <a:off x="685800" y="4343400"/>
            <a:ext cx="5486400" cy="4114800"/>
          </a:xfrm>
          <a:noFill/>
          <a:ln/>
        </p:spPr>
        <p:txBody>
          <a:bodyPr lIns="91431" tIns="45716" rIns="91431" bIns="45716"/>
          <a:lstStyle/>
          <a:p>
            <a:pPr eaLnBrk="1" hangingPunct="1"/>
            <a:endParaRPr lang="es-CO"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6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1" tIns="45716" rIns="91431" bIns="45716" anchor="b"/>
          <a:lstStyle/>
          <a:p>
            <a:pPr algn="r"/>
            <a:fld id="{CDD1CC57-B2CA-41F9-A0D0-5D8435DE78E5}" type="slidenum">
              <a:rPr lang="ar-SA" sz="1200">
                <a:latin typeface="Arial" charset="0"/>
              </a:rPr>
              <a:pPr algn="r"/>
              <a:t>159</a:t>
            </a:fld>
            <a:endParaRPr lang="en-US" sz="1200">
              <a:latin typeface="Arial" charset="0"/>
            </a:endParaRPr>
          </a:p>
        </p:txBody>
      </p:sp>
      <p:sp>
        <p:nvSpPr>
          <p:cNvPr id="10946562" name="Rectangle 2"/>
          <p:cNvSpPr>
            <a:spLocks noGrp="1" noRot="1" noChangeArrowheads="1" noTextEdit="1"/>
          </p:cNvSpPr>
          <p:nvPr>
            <p:ph type="sldImg"/>
          </p:nvPr>
        </p:nvSpPr>
        <p:spPr>
          <a:xfrm>
            <a:off x="1144588" y="685800"/>
            <a:ext cx="4572000" cy="3429000"/>
          </a:xfrm>
          <a:ln/>
        </p:spPr>
      </p:sp>
      <p:sp>
        <p:nvSpPr>
          <p:cNvPr id="10946563" name="Rectangle 3"/>
          <p:cNvSpPr>
            <a:spLocks noGrp="1" noChangeArrowheads="1"/>
          </p:cNvSpPr>
          <p:nvPr>
            <p:ph type="body" idx="1"/>
          </p:nvPr>
        </p:nvSpPr>
        <p:spPr>
          <a:xfrm>
            <a:off x="685800" y="4343400"/>
            <a:ext cx="5486400" cy="4114800"/>
          </a:xfrm>
          <a:noFill/>
          <a:ln/>
        </p:spPr>
        <p:txBody>
          <a:bodyPr lIns="91431" tIns="45716" rIns="91431" bIns="45716"/>
          <a:lstStyle/>
          <a:p>
            <a:pPr eaLnBrk="1" hangingPunct="1"/>
            <a:endParaRPr lang="es-CO"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049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9C51D97B-17D6-4095-B8A4-3329623353B8}" type="slidenum">
              <a:rPr lang="en-US" sz="1200">
                <a:latin typeface="Arial" charset="0"/>
                <a:ea typeface="MS PGothic" pitchFamily="34" charset="-128"/>
              </a:rPr>
              <a:pPr algn="r"/>
              <a:t>17</a:t>
            </a:fld>
            <a:endParaRPr lang="en-US" sz="1200">
              <a:latin typeface="Arial" charset="0"/>
              <a:ea typeface="MS PGothic" pitchFamily="34" charset="-128"/>
            </a:endParaRPr>
          </a:p>
        </p:txBody>
      </p:sp>
      <p:sp>
        <p:nvSpPr>
          <p:cNvPr id="10730498" name="Rectangle 2"/>
          <p:cNvSpPr>
            <a:spLocks noGrp="1" noRot="1" noChangeArrowheads="1" noTextEdit="1"/>
          </p:cNvSpPr>
          <p:nvPr>
            <p:ph type="sldImg"/>
          </p:nvPr>
        </p:nvSpPr>
        <p:spPr>
          <a:xfrm>
            <a:off x="1144588" y="685800"/>
            <a:ext cx="4572000" cy="3429000"/>
          </a:xfrm>
          <a:ln/>
        </p:spPr>
      </p:sp>
      <p:sp>
        <p:nvSpPr>
          <p:cNvPr id="10730499"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r>
              <a:rPr lang="en-US" smtClean="0"/>
              <a:t>Biomedical.  How many people here think they might be interested in biomedical.</a:t>
            </a:r>
          </a:p>
          <a:p>
            <a:pPr eaLnBrk="1" hangingPunct="1"/>
            <a:endParaRPr lang="en-US" smtClean="0"/>
          </a:p>
          <a:p>
            <a:pPr eaLnBrk="1" hangingPunct="1"/>
            <a:r>
              <a:rPr lang="en-US" smtClean="0"/>
              <a:t>For example</a:t>
            </a:r>
          </a:p>
          <a:p>
            <a:pPr eaLnBrk="1" hangingPunct="1"/>
            <a:r>
              <a:rPr lang="en-US" smtClean="0"/>
              <a:t>Surgical robots</a:t>
            </a:r>
          </a:p>
          <a:p>
            <a:pPr eaLnBrk="1" hangingPunct="1"/>
            <a:r>
              <a:rPr lang="en-US" smtClean="0"/>
              <a:t>Real-time Image processing, control, etc.</a:t>
            </a:r>
          </a:p>
          <a:p>
            <a:pPr eaLnBrk="1" hangingPunct="1"/>
            <a:endParaRPr lang="en-US" smtClean="0"/>
          </a:p>
          <a:p>
            <a:pPr eaLnBrk="1" hangingPunct="1"/>
            <a:r>
              <a:rPr lang="en-US" smtClean="0"/>
              <a:t>Diagnostics – MRI, CT</a:t>
            </a:r>
          </a:p>
          <a:p>
            <a:pPr eaLnBrk="1" hangingPunct="1"/>
            <a:endParaRPr lang="en-US" smtClean="0"/>
          </a:p>
          <a:p>
            <a:pPr eaLnBrk="1" hangingPunct="1"/>
            <a:r>
              <a:rPr lang="en-US" smtClean="0"/>
              <a:t>Advanced Prosthetics – Bebionics.  this is really cool to me.  This is so futuristic to me.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168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263F8581-6A7D-4808-AF0D-E1EEF1228D9A}" type="slidenum">
              <a:rPr lang="en-US" sz="1200">
                <a:ea typeface="MS PGothic" pitchFamily="34" charset="-128"/>
              </a:rPr>
              <a:pPr algn="r"/>
              <a:t>163</a:t>
            </a:fld>
            <a:endParaRPr lang="en-US" sz="1200">
              <a:ea typeface="MS PGothic" pitchFamily="34" charset="-128"/>
            </a:endParaRPr>
          </a:p>
        </p:txBody>
      </p:sp>
      <p:sp>
        <p:nvSpPr>
          <p:cNvPr id="10951682" name="Rectangle 2"/>
          <p:cNvSpPr>
            <a:spLocks noGrp="1" noRot="1" noChangeArrowheads="1" noTextEdit="1"/>
          </p:cNvSpPr>
          <p:nvPr>
            <p:ph type="sldImg"/>
          </p:nvPr>
        </p:nvSpPr>
        <p:spPr>
          <a:xfrm>
            <a:off x="1144588" y="685800"/>
            <a:ext cx="4572000" cy="3429000"/>
          </a:xfrm>
          <a:ln/>
        </p:spPr>
      </p:sp>
      <p:sp>
        <p:nvSpPr>
          <p:cNvPr id="10951683"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372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4887EE90-971C-4C13-AC5E-E32A8FB94211}" type="slidenum">
              <a:rPr lang="en-US" sz="1200">
                <a:ea typeface="MS PGothic" pitchFamily="34" charset="-128"/>
              </a:rPr>
              <a:pPr algn="r"/>
              <a:t>164</a:t>
            </a:fld>
            <a:endParaRPr lang="en-US" sz="1200">
              <a:ea typeface="MS PGothic" pitchFamily="34" charset="-128"/>
            </a:endParaRPr>
          </a:p>
        </p:txBody>
      </p:sp>
      <p:sp>
        <p:nvSpPr>
          <p:cNvPr id="10953730" name="Rectangle 2"/>
          <p:cNvSpPr>
            <a:spLocks noGrp="1" noRot="1" noChangeArrowheads="1" noTextEdit="1"/>
          </p:cNvSpPr>
          <p:nvPr>
            <p:ph type="sldImg"/>
          </p:nvPr>
        </p:nvSpPr>
        <p:spPr>
          <a:xfrm>
            <a:off x="1144588" y="685800"/>
            <a:ext cx="4572000" cy="3429000"/>
          </a:xfrm>
          <a:ln/>
        </p:spPr>
      </p:sp>
      <p:sp>
        <p:nvSpPr>
          <p:cNvPr id="10953731"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577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E7850FCF-5B1D-4493-A2DC-DEA7EA7791A0}" type="slidenum">
              <a:rPr lang="en-US" sz="1200">
                <a:ea typeface="MS PGothic" pitchFamily="34" charset="-128"/>
              </a:rPr>
              <a:pPr algn="r"/>
              <a:t>165</a:t>
            </a:fld>
            <a:endParaRPr lang="en-US" sz="1200">
              <a:ea typeface="MS PGothic" pitchFamily="34" charset="-128"/>
            </a:endParaRPr>
          </a:p>
        </p:txBody>
      </p:sp>
      <p:sp>
        <p:nvSpPr>
          <p:cNvPr id="10955778" name="Rectangle 2"/>
          <p:cNvSpPr>
            <a:spLocks noGrp="1" noRot="1" noChangeArrowheads="1" noTextEdit="1"/>
          </p:cNvSpPr>
          <p:nvPr>
            <p:ph type="sldImg"/>
          </p:nvPr>
        </p:nvSpPr>
        <p:spPr>
          <a:xfrm>
            <a:off x="1144588" y="685800"/>
            <a:ext cx="4572000" cy="3429000"/>
          </a:xfrm>
          <a:ln/>
        </p:spPr>
      </p:sp>
      <p:sp>
        <p:nvSpPr>
          <p:cNvPr id="10955779"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82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EE3C96A5-52BD-4A73-B69C-63F3E8118028}" type="slidenum">
              <a:rPr lang="en-US" sz="1200">
                <a:ea typeface="MS PGothic" pitchFamily="34" charset="-128"/>
              </a:rPr>
              <a:pPr algn="r"/>
              <a:t>166</a:t>
            </a:fld>
            <a:endParaRPr lang="en-US" sz="1200">
              <a:ea typeface="MS PGothic" pitchFamily="34" charset="-128"/>
            </a:endParaRPr>
          </a:p>
        </p:txBody>
      </p:sp>
      <p:sp>
        <p:nvSpPr>
          <p:cNvPr id="10957826" name="Rectangle 2"/>
          <p:cNvSpPr>
            <a:spLocks noGrp="1" noRot="1" noChangeArrowheads="1" noTextEdit="1"/>
          </p:cNvSpPr>
          <p:nvPr>
            <p:ph type="sldImg"/>
          </p:nvPr>
        </p:nvSpPr>
        <p:spPr>
          <a:xfrm>
            <a:off x="1144588" y="685800"/>
            <a:ext cx="4572000" cy="3429000"/>
          </a:xfrm>
          <a:ln/>
        </p:spPr>
      </p:sp>
      <p:sp>
        <p:nvSpPr>
          <p:cNvPr id="10957827"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987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C9E768FA-9355-4FCC-B94F-A896F7E2D944}" type="slidenum">
              <a:rPr lang="en-US" sz="1200">
                <a:ea typeface="MS PGothic" pitchFamily="34" charset="-128"/>
              </a:rPr>
              <a:pPr algn="r"/>
              <a:t>167</a:t>
            </a:fld>
            <a:endParaRPr lang="en-US" sz="1200">
              <a:ea typeface="MS PGothic" pitchFamily="34" charset="-128"/>
            </a:endParaRPr>
          </a:p>
        </p:txBody>
      </p:sp>
      <p:sp>
        <p:nvSpPr>
          <p:cNvPr id="10959874" name="Rectangle 2"/>
          <p:cNvSpPr>
            <a:spLocks noGrp="1" noRot="1" noChangeArrowheads="1" noTextEdit="1"/>
          </p:cNvSpPr>
          <p:nvPr>
            <p:ph type="sldImg"/>
          </p:nvPr>
        </p:nvSpPr>
        <p:spPr>
          <a:xfrm>
            <a:off x="1144588" y="685800"/>
            <a:ext cx="4572000" cy="3429000"/>
          </a:xfrm>
          <a:ln/>
        </p:spPr>
      </p:sp>
      <p:sp>
        <p:nvSpPr>
          <p:cNvPr id="10959875"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192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12DCCCC3-7B03-4468-B4DD-E892B7EEE847}" type="slidenum">
              <a:rPr lang="en-US" sz="1200">
                <a:ea typeface="MS PGothic" pitchFamily="34" charset="-128"/>
              </a:rPr>
              <a:pPr algn="r"/>
              <a:t>168</a:t>
            </a:fld>
            <a:endParaRPr lang="en-US" sz="1200">
              <a:ea typeface="MS PGothic" pitchFamily="34" charset="-128"/>
            </a:endParaRPr>
          </a:p>
        </p:txBody>
      </p:sp>
      <p:sp>
        <p:nvSpPr>
          <p:cNvPr id="10961922" name="Rectangle 2"/>
          <p:cNvSpPr>
            <a:spLocks noGrp="1" noRot="1" noChangeArrowheads="1" noTextEdit="1"/>
          </p:cNvSpPr>
          <p:nvPr>
            <p:ph type="sldImg"/>
          </p:nvPr>
        </p:nvSpPr>
        <p:spPr>
          <a:xfrm>
            <a:off x="1144588" y="685800"/>
            <a:ext cx="4572000" cy="3429000"/>
          </a:xfrm>
          <a:ln/>
        </p:spPr>
      </p:sp>
      <p:sp>
        <p:nvSpPr>
          <p:cNvPr id="10961923"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396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9A22B5F9-1D22-4DC3-87E4-5A2633E6D7B8}" type="slidenum">
              <a:rPr lang="en-US" sz="1200">
                <a:ea typeface="MS PGothic" pitchFamily="34" charset="-128"/>
              </a:rPr>
              <a:pPr algn="r"/>
              <a:t>169</a:t>
            </a:fld>
            <a:endParaRPr lang="en-US" sz="1200">
              <a:ea typeface="MS PGothic" pitchFamily="34" charset="-128"/>
            </a:endParaRPr>
          </a:p>
        </p:txBody>
      </p:sp>
      <p:sp>
        <p:nvSpPr>
          <p:cNvPr id="10963970" name="Rectangle 2"/>
          <p:cNvSpPr>
            <a:spLocks noGrp="1" noRot="1" noChangeArrowheads="1" noTextEdit="1"/>
          </p:cNvSpPr>
          <p:nvPr>
            <p:ph type="sldImg"/>
          </p:nvPr>
        </p:nvSpPr>
        <p:spPr>
          <a:xfrm>
            <a:off x="1144588" y="685800"/>
            <a:ext cx="4572000" cy="3429000"/>
          </a:xfrm>
          <a:ln/>
        </p:spPr>
      </p:sp>
      <p:sp>
        <p:nvSpPr>
          <p:cNvPr id="10963971"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1137" name="Slide Image Placeholder 1"/>
          <p:cNvSpPr>
            <a:spLocks noGrp="1" noRot="1" noChangeAspect="1" noTextEdit="1"/>
          </p:cNvSpPr>
          <p:nvPr>
            <p:ph type="sldImg"/>
          </p:nvPr>
        </p:nvSpPr>
        <p:spPr>
          <a:xfrm>
            <a:off x="1144588" y="685800"/>
            <a:ext cx="4572000" cy="3429000"/>
          </a:xfrm>
          <a:ln/>
        </p:spPr>
      </p:sp>
      <p:sp>
        <p:nvSpPr>
          <p:cNvPr id="10971138" name="Notes Placeholder 2"/>
          <p:cNvSpPr>
            <a:spLocks noGrp="1"/>
          </p:cNvSpPr>
          <p:nvPr>
            <p:ph type="body" idx="1"/>
          </p:nvPr>
        </p:nvSpPr>
        <p:spPr>
          <a:xfrm>
            <a:off x="685800" y="4343400"/>
            <a:ext cx="5486400" cy="4114800"/>
          </a:xfrm>
          <a:noFill/>
          <a:ln/>
        </p:spPr>
        <p:txBody>
          <a:bodyPr lIns="91432" tIns="45716" rIns="91432" bIns="45716"/>
          <a:lstStyle/>
          <a:p>
            <a:pPr eaLnBrk="1" hangingPunct="1"/>
            <a:endParaRPr lang="en-US" smtClean="0"/>
          </a:p>
        </p:txBody>
      </p:sp>
      <p:sp>
        <p:nvSpPr>
          <p:cNvPr id="10971139"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81110825-F48A-4F32-83E7-C698CCE27D6D}" type="slidenum">
              <a:rPr lang="en-US" sz="1200">
                <a:ea typeface="MS PGothic" pitchFamily="34" charset="-128"/>
              </a:rPr>
              <a:pPr algn="r"/>
              <a:t>175</a:t>
            </a:fld>
            <a:endParaRPr lang="en-US" sz="1200">
              <a:ea typeface="MS PGothic" pitchFamily="34" charset="-128"/>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6257"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1DA90E03-AC13-4E4F-811D-03FB2EAAD3EC}" type="slidenum">
              <a:rPr lang="en-US" sz="1200">
                <a:ea typeface="MS PGothic" pitchFamily="34" charset="-128"/>
              </a:rPr>
              <a:pPr algn="r"/>
              <a:t>179</a:t>
            </a:fld>
            <a:endParaRPr lang="en-US" sz="1200">
              <a:ea typeface="MS PGothic" pitchFamily="34" charset="-128"/>
            </a:endParaRPr>
          </a:p>
        </p:txBody>
      </p:sp>
      <p:sp>
        <p:nvSpPr>
          <p:cNvPr id="10976258" name="Rectangle 2"/>
          <p:cNvSpPr>
            <a:spLocks noGrp="1" noRot="1" noChangeArrowheads="1" noTextEdit="1"/>
          </p:cNvSpPr>
          <p:nvPr>
            <p:ph type="sldImg"/>
          </p:nvPr>
        </p:nvSpPr>
        <p:spPr>
          <a:xfrm>
            <a:off x="1144588" y="685800"/>
            <a:ext cx="4572000" cy="3429000"/>
          </a:xfrm>
          <a:ln/>
        </p:spPr>
      </p:sp>
      <p:sp>
        <p:nvSpPr>
          <p:cNvPr id="10976259"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2545"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a:fld id="{B70D5C25-FEC3-4BEB-963C-1CA592345EB5}" type="slidenum">
              <a:rPr lang="en-US" sz="1200">
                <a:latin typeface="Arial" charset="0"/>
                <a:ea typeface="MS PGothic" pitchFamily="34" charset="-128"/>
              </a:rPr>
              <a:pPr algn="r"/>
              <a:t>18</a:t>
            </a:fld>
            <a:endParaRPr lang="en-US" sz="1200">
              <a:latin typeface="Arial" charset="0"/>
              <a:ea typeface="MS PGothic" pitchFamily="34" charset="-128"/>
            </a:endParaRPr>
          </a:p>
        </p:txBody>
      </p:sp>
      <p:sp>
        <p:nvSpPr>
          <p:cNvPr id="10732546" name="Rectangle 2"/>
          <p:cNvSpPr>
            <a:spLocks noGrp="1" noRot="1" noChangeArrowheads="1" noTextEdit="1"/>
          </p:cNvSpPr>
          <p:nvPr>
            <p:ph type="sldImg"/>
          </p:nvPr>
        </p:nvSpPr>
        <p:spPr>
          <a:xfrm>
            <a:off x="1144588" y="685800"/>
            <a:ext cx="4572000" cy="3429000"/>
          </a:xfrm>
          <a:ln/>
        </p:spPr>
      </p:sp>
      <p:sp>
        <p:nvSpPr>
          <p:cNvPr id="10732547" name="Rectangle 3"/>
          <p:cNvSpPr>
            <a:spLocks noGrp="1" noChangeArrowheads="1"/>
          </p:cNvSpPr>
          <p:nvPr>
            <p:ph type="body" idx="1"/>
          </p:nvPr>
        </p:nvSpPr>
        <p:spPr>
          <a:xfrm>
            <a:off x="685800" y="4343400"/>
            <a:ext cx="5486400" cy="4114800"/>
          </a:xfrm>
          <a:noFill/>
          <a:ln/>
        </p:spPr>
        <p:txBody>
          <a:bodyPr lIns="91432" tIns="45716" rIns="91432" bIns="45716"/>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0433" name="Rectangle 7"/>
          <p:cNvSpPr txBox="1">
            <a:spLocks noGrp="1" noChangeArrowheads="1"/>
          </p:cNvSpPr>
          <p:nvPr/>
        </p:nvSpPr>
        <p:spPr bwMode="auto">
          <a:xfrm>
            <a:off x="3886200" y="8686800"/>
            <a:ext cx="2971800" cy="457200"/>
          </a:xfrm>
          <a:prstGeom prst="rect">
            <a:avLst/>
          </a:prstGeom>
          <a:noFill/>
          <a:ln w="9525">
            <a:noFill/>
            <a:miter lim="800000"/>
            <a:headEnd/>
            <a:tailEnd/>
          </a:ln>
        </p:spPr>
        <p:txBody>
          <a:bodyPr anchor="b"/>
          <a:lstStyle/>
          <a:p>
            <a:pPr algn="r"/>
            <a:fld id="{3084FC50-61ED-44C8-8C05-2A166BB617E5}" type="slidenum">
              <a:rPr lang="en-US" sz="1200"/>
              <a:pPr algn="r"/>
              <a:t>54</a:t>
            </a:fld>
            <a:endParaRPr lang="en-US" sz="1200"/>
          </a:p>
        </p:txBody>
      </p:sp>
      <p:sp>
        <p:nvSpPr>
          <p:cNvPr id="10770434" name="Rectangle 2"/>
          <p:cNvSpPr>
            <a:spLocks noGrp="1" noRot="1" noChangeArrowheads="1" noTextEdit="1"/>
          </p:cNvSpPr>
          <p:nvPr>
            <p:ph type="sldImg"/>
          </p:nvPr>
        </p:nvSpPr>
        <p:spPr>
          <a:ln/>
        </p:spPr>
      </p:sp>
      <p:sp>
        <p:nvSpPr>
          <p:cNvPr id="10770435" name="Rectangle 3"/>
          <p:cNvSpPr>
            <a:spLocks noGrp="1" noChangeArrowheads="1"/>
          </p:cNvSpPr>
          <p:nvPr>
            <p:ph type="body" idx="1"/>
          </p:nvPr>
        </p:nvSpPr>
        <p:spPr>
          <a:xfrm>
            <a:off x="914400" y="4343400"/>
            <a:ext cx="5029200" cy="4419600"/>
          </a:xfrm>
          <a:noFill/>
          <a:ln/>
        </p:spPr>
        <p:txBody>
          <a:bodyPr/>
          <a:lstStyle/>
          <a:p>
            <a:r>
              <a:rPr lang="en-US" smtClean="0"/>
              <a:t>This diagram is to illustrate what you can view as a tower of levels of abstraction in computer science &amp; engineering.  At the bottom, we have the granite bedrock of the fundamental physics of our universe, which we aren’t able to change - although it can be fun to explore computer simulations of universes having different laws of physics.  Next, on top this bedrock, the manufacturing process engineers build a fabrication assembly line capable of molding bits of our universe in programmable ways to mass-produce chips.  You can think of a factory as a large custom computer whose input data consists of raw materials and lithography mask data, and whose output consists of many identical small copies of the mask data - ie the chip.  The distinction between designing a factory and computer programming is really only the distinction between working with the “instruction set” that the universe (and tool-makers) gives you, versus using a higher-level programming model that we build on top of it.  OK, anyway, the manufacturing process is the foundation of the engineering tower.  On top of this, the device engineer figures out the geometry of the devices (e.g. transistors) that will be most useful for higher-level design.  A circuit designer comes up with a family of logic gates, and then these are the lowest-level building blocks for the computer architect, who assembles them into functional units, complete datapaths and CPU microarchitectures.  Then comes a thin “tissue paper” layer of the ISA, or instruction set architecture.  It is not really a structure; it is just an abstraction, an interface defining the programmer-visible functionality of the HW regardless of implementation details.  On top of the ISA, we build, in software, high-level languages, subroutine libraries, OS kernels, toolkits, and applications for the end user.  Computer architecture takes us from the gates-the fundamental digital abstraction - all the way up to the programming model.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5.xml"/><Relationship Id="rId1" Type="http://schemas.openxmlformats.org/officeDocument/2006/relationships/vmlDrawing" Target="../drawings/vmlDrawing1.vml"/><Relationship Id="rId5" Type="http://schemas.openxmlformats.org/officeDocument/2006/relationships/image" Target="../media/image7.jpeg"/><Relationship Id="rId4" Type="http://schemas.openxmlformats.org/officeDocument/2006/relationships/oleObject" Target="../embeddings/oleObject1.bin"/></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731B9371-1F7F-4098-AB30-14DCAB87094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B65FD3D2-969D-45E4-AA39-DF4D3504B867}" type="slidenum">
              <a:rPr lang="en-US"/>
              <a:pPr>
                <a:defRPr/>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EBD5DFF0-15CE-44D5-9906-E7175B3AFC68}" type="slidenum">
              <a:rPr lang="en-US"/>
              <a:pPr>
                <a:defRPr/>
              </a:pPr>
              <a:t>‹#›</a:t>
            </a:fld>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F0396EDA-726E-4055-BAE2-BDB4BF28E0DF}" type="slidenum">
              <a:rPr lang="en-US"/>
              <a:pPr>
                <a:defRPr/>
              </a:pPr>
              <a:t>‹#›</a:t>
            </a:fld>
            <a:endParaRPr 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6F9170C0-8562-4928-BB30-920BC980F464}" type="slidenum">
              <a:rPr lang="en-US"/>
              <a:pPr>
                <a:defRPr/>
              </a:pPr>
              <a:t>‹#›</a:t>
            </a:fld>
            <a:endParaRPr 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E654D733-F87F-456E-8A14-A72CFFF823EF}" type="slidenum">
              <a:rPr lang="en-US"/>
              <a:pPr>
                <a:defRPr/>
              </a:pPr>
              <a:t>‹#›</a:t>
            </a:fld>
            <a:endParaRPr 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9238" y="273050"/>
            <a:ext cx="2082800" cy="5594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0838" y="273050"/>
            <a:ext cx="6096000" cy="5594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5B53413C-8FE3-46D8-B79A-6B4651764695}" type="slidenum">
              <a:rPr lang="en-US"/>
              <a:pPr>
                <a:defRPr/>
              </a:pPr>
              <a:t>‹#›</a:t>
            </a:fld>
            <a:endParaRPr 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6FA59DC7-87D0-46D7-8022-7BCAC07CC708}"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B558D4C9-9262-420C-9618-3BBA4BE4C3ED}"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FB3EEF8B-0CFE-4938-A9C3-8DBBA041506C}"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874713"/>
            <a:ext cx="3922713" cy="5297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874713"/>
            <a:ext cx="3924300" cy="5297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pPr>
              <a:defRPr/>
            </a:pPr>
            <a:endParaRPr lang="de-DE"/>
          </a:p>
        </p:txBody>
      </p:sp>
      <p:sp>
        <p:nvSpPr>
          <p:cNvPr id="6" name="Rectangle 7"/>
          <p:cNvSpPr>
            <a:spLocks noGrp="1" noChangeArrowheads="1"/>
          </p:cNvSpPr>
          <p:nvPr>
            <p:ph type="sldNum" sz="quarter" idx="11"/>
          </p:nvPr>
        </p:nvSpPr>
        <p:spPr>
          <a:ln/>
        </p:spPr>
        <p:txBody>
          <a:bodyPr/>
          <a:lstStyle>
            <a:lvl1pPr>
              <a:defRPr/>
            </a:lvl1pPr>
          </a:lstStyle>
          <a:p>
            <a:pPr>
              <a:defRPr/>
            </a:pPr>
            <a:fld id="{42928226-4202-4932-9701-1EDFA4329CDC}" type="slidenum">
              <a:rPr lang="ar-SA"/>
              <a:pPr>
                <a:defRPr/>
              </a:pPr>
              <a:t>‹#›</a:t>
            </a:fld>
            <a:endParaRPr lang="en-US" dirty="0"/>
          </a:p>
        </p:txBody>
      </p:sp>
      <p:sp>
        <p:nvSpPr>
          <p:cNvPr id="7"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pPr>
              <a:defRPr/>
            </a:pPr>
            <a:endParaRPr lang="de-DE"/>
          </a:p>
        </p:txBody>
      </p:sp>
      <p:sp>
        <p:nvSpPr>
          <p:cNvPr id="8" name="Rectangle 7"/>
          <p:cNvSpPr>
            <a:spLocks noGrp="1" noChangeArrowheads="1"/>
          </p:cNvSpPr>
          <p:nvPr>
            <p:ph type="sldNum" sz="quarter" idx="11"/>
          </p:nvPr>
        </p:nvSpPr>
        <p:spPr>
          <a:ln/>
        </p:spPr>
        <p:txBody>
          <a:bodyPr/>
          <a:lstStyle>
            <a:lvl1pPr>
              <a:defRPr/>
            </a:lvl1pPr>
          </a:lstStyle>
          <a:p>
            <a:pPr>
              <a:defRPr/>
            </a:pPr>
            <a:fld id="{4531C504-0BAE-48C1-9AE0-73FC816C222F}" type="slidenum">
              <a:rPr lang="ar-SA"/>
              <a:pPr>
                <a:defRPr/>
              </a:pPr>
              <a:t>‹#›</a:t>
            </a:fld>
            <a:endParaRPr lang="en-US" dirty="0"/>
          </a:p>
        </p:txBody>
      </p:sp>
      <p:sp>
        <p:nvSpPr>
          <p:cNvPr id="9"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3F8868BF-C112-41B0-A851-42CA431CDEF8}" type="slidenum">
              <a:rPr lang="en-US"/>
              <a:pPr>
                <a:defRPr/>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pPr>
              <a:defRPr/>
            </a:pPr>
            <a:endParaRPr lang="de-DE"/>
          </a:p>
        </p:txBody>
      </p:sp>
      <p:sp>
        <p:nvSpPr>
          <p:cNvPr id="4" name="Rectangle 7"/>
          <p:cNvSpPr>
            <a:spLocks noGrp="1" noChangeArrowheads="1"/>
          </p:cNvSpPr>
          <p:nvPr>
            <p:ph type="sldNum" sz="quarter" idx="11"/>
          </p:nvPr>
        </p:nvSpPr>
        <p:spPr>
          <a:ln/>
        </p:spPr>
        <p:txBody>
          <a:bodyPr/>
          <a:lstStyle>
            <a:lvl1pPr>
              <a:defRPr/>
            </a:lvl1pPr>
          </a:lstStyle>
          <a:p>
            <a:pPr>
              <a:defRPr/>
            </a:pPr>
            <a:fld id="{C464E7D1-2465-4BB2-8894-B34191284603}" type="slidenum">
              <a:rPr lang="ar-SA"/>
              <a:pPr>
                <a:defRPr/>
              </a:pPr>
              <a:t>‹#›</a:t>
            </a:fld>
            <a:endParaRPr lang="en-US" dirty="0"/>
          </a:p>
        </p:txBody>
      </p:sp>
      <p:sp>
        <p:nvSpPr>
          <p:cNvPr id="5"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de-DE"/>
          </a:p>
        </p:txBody>
      </p:sp>
      <p:sp>
        <p:nvSpPr>
          <p:cNvPr id="3" name="Rectangle 7"/>
          <p:cNvSpPr>
            <a:spLocks noGrp="1" noChangeArrowheads="1"/>
          </p:cNvSpPr>
          <p:nvPr>
            <p:ph type="sldNum" sz="quarter" idx="11"/>
          </p:nvPr>
        </p:nvSpPr>
        <p:spPr>
          <a:ln/>
        </p:spPr>
        <p:txBody>
          <a:bodyPr/>
          <a:lstStyle>
            <a:lvl1pPr>
              <a:defRPr/>
            </a:lvl1pPr>
          </a:lstStyle>
          <a:p>
            <a:pPr>
              <a:defRPr/>
            </a:pPr>
            <a:fld id="{EE4300C1-6E21-4A5C-8406-7C06CA5CA048}" type="slidenum">
              <a:rPr lang="ar-SA"/>
              <a:pPr>
                <a:defRPr/>
              </a:pPr>
              <a:t>‹#›</a:t>
            </a:fld>
            <a:endParaRPr lang="en-US" dirty="0"/>
          </a:p>
        </p:txBody>
      </p:sp>
      <p:sp>
        <p:nvSpPr>
          <p:cNvPr id="4"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de-DE"/>
          </a:p>
        </p:txBody>
      </p:sp>
      <p:sp>
        <p:nvSpPr>
          <p:cNvPr id="6" name="Rectangle 7"/>
          <p:cNvSpPr>
            <a:spLocks noGrp="1" noChangeArrowheads="1"/>
          </p:cNvSpPr>
          <p:nvPr>
            <p:ph type="sldNum" sz="quarter" idx="11"/>
          </p:nvPr>
        </p:nvSpPr>
        <p:spPr>
          <a:ln/>
        </p:spPr>
        <p:txBody>
          <a:bodyPr/>
          <a:lstStyle>
            <a:lvl1pPr>
              <a:defRPr/>
            </a:lvl1pPr>
          </a:lstStyle>
          <a:p>
            <a:pPr>
              <a:defRPr/>
            </a:pPr>
            <a:fld id="{2F22B036-DEE5-429A-A683-3695BF807D6C}" type="slidenum">
              <a:rPr lang="ar-SA"/>
              <a:pPr>
                <a:defRPr/>
              </a:pPr>
              <a:t>‹#›</a:t>
            </a:fld>
            <a:endParaRPr lang="en-US" dirty="0"/>
          </a:p>
        </p:txBody>
      </p:sp>
      <p:sp>
        <p:nvSpPr>
          <p:cNvPr id="7"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de-DE"/>
          </a:p>
        </p:txBody>
      </p:sp>
      <p:sp>
        <p:nvSpPr>
          <p:cNvPr id="6" name="Rectangle 7"/>
          <p:cNvSpPr>
            <a:spLocks noGrp="1" noChangeArrowheads="1"/>
          </p:cNvSpPr>
          <p:nvPr>
            <p:ph type="sldNum" sz="quarter" idx="11"/>
          </p:nvPr>
        </p:nvSpPr>
        <p:spPr>
          <a:ln/>
        </p:spPr>
        <p:txBody>
          <a:bodyPr/>
          <a:lstStyle>
            <a:lvl1pPr>
              <a:defRPr/>
            </a:lvl1pPr>
          </a:lstStyle>
          <a:p>
            <a:pPr>
              <a:defRPr/>
            </a:pPr>
            <a:fld id="{F2353AB2-8DAD-4DB0-BC4D-CE3BB71E2021}" type="slidenum">
              <a:rPr lang="ar-SA"/>
              <a:pPr>
                <a:defRPr/>
              </a:pPr>
              <a:t>‹#›</a:t>
            </a:fld>
            <a:endParaRPr lang="en-US" dirty="0"/>
          </a:p>
        </p:txBody>
      </p:sp>
      <p:sp>
        <p:nvSpPr>
          <p:cNvPr id="7"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EDD8CEC3-DE3F-4CEC-B973-E9F3FFE3CFF0}"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25413"/>
            <a:ext cx="1998663" cy="60467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25413"/>
            <a:ext cx="5848350" cy="60467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2987950C-B866-46D2-BD87-33EB61A7A4E0}"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r>
              <a:rPr lang="en-CA"/>
              <a:t>Slide Set 11, Page </a:t>
            </a:r>
            <a:fld id="{868134DF-7680-4511-BE0A-B896CDD30F07}" type="slidenum">
              <a:rPr lang="en-CA"/>
              <a:pPr>
                <a:defRPr/>
              </a:pPr>
              <a:t>‹#›</a:t>
            </a:fld>
            <a:endParaRPr lang="en-CA"/>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r>
              <a:rPr lang="en-CA"/>
              <a:t>Slide Set 11, Page </a:t>
            </a:r>
            <a:fld id="{F40E4F27-E3BE-4C6A-8290-90BA991C519C}" type="slidenum">
              <a:rPr lang="en-CA"/>
              <a:pPr>
                <a:defRPr/>
              </a:pPr>
              <a:t>‹#›</a:t>
            </a:fld>
            <a:endParaRPr lang="en-CA"/>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r>
              <a:rPr lang="en-CA"/>
              <a:t>Slide Set 11, Page </a:t>
            </a:r>
            <a:fld id="{108BD7EF-F5EA-4700-BBA1-F7E96DB4064E}" type="slidenum">
              <a:rPr lang="en-CA"/>
              <a:pPr>
                <a:defRPr/>
              </a:pPr>
              <a:t>‹#›</a:t>
            </a:fld>
            <a:endParaRPr lang="en-CA"/>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855663"/>
            <a:ext cx="4038600" cy="5270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55663"/>
            <a:ext cx="4038600" cy="5270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r>
              <a:rPr lang="en-CA"/>
              <a:t>Slide Set 11, Page </a:t>
            </a:r>
            <a:fld id="{3EA2D4DA-F24A-4CCC-B38C-815F4ED64F92}" type="slidenum">
              <a:rPr lang="en-CA"/>
              <a:pPr>
                <a:defRPr/>
              </a:pPr>
              <a:t>‹#›</a:t>
            </a:fld>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smtClean="0"/>
              <a:t>Haga clic para modificar el estilo de título del patrón</a:t>
            </a:r>
            <a:endParaRPr lang="es-ES"/>
          </a:p>
        </p:txBody>
      </p:sp>
      <p:sp>
        <p:nvSpPr>
          <p:cNvPr id="3" name="2 Marcador de tabla"/>
          <p:cNvSpPr>
            <a:spLocks noGrp="1"/>
          </p:cNvSpPr>
          <p:nvPr>
            <p:ph type="tbl" idx="1"/>
          </p:nvPr>
        </p:nvSpPr>
        <p:spPr>
          <a:xfrm>
            <a:off x="685800" y="1981200"/>
            <a:ext cx="7772400" cy="4114800"/>
          </a:xfrm>
        </p:spPr>
        <p:txBody>
          <a:bodyPr/>
          <a:lstStyle/>
          <a:p>
            <a:pPr lvl="0"/>
            <a:endParaRPr lang="es-ES" noProof="0" smtClean="0"/>
          </a:p>
        </p:txBody>
      </p:sp>
      <p:sp>
        <p:nvSpPr>
          <p:cNvPr id="4"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01EA0A65-6777-4B98-9F1A-A71FDA9C4AE8}" type="slidenum">
              <a:rPr lang="en-US"/>
              <a:pPr>
                <a:defRPr/>
              </a:pPr>
              <a:t>‹#›</a:t>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CA"/>
          </a:p>
        </p:txBody>
      </p:sp>
      <p:sp>
        <p:nvSpPr>
          <p:cNvPr id="8" name="Rectangle 5"/>
          <p:cNvSpPr>
            <a:spLocks noGrp="1" noChangeArrowheads="1"/>
          </p:cNvSpPr>
          <p:nvPr>
            <p:ph type="ftr" sz="quarter" idx="11"/>
          </p:nvPr>
        </p:nvSpPr>
        <p:spPr>
          <a:ln/>
        </p:spPr>
        <p:txBody>
          <a:bodyPr/>
          <a:lstStyle>
            <a:lvl1pPr>
              <a:defRPr/>
            </a:lvl1pPr>
          </a:lstStyle>
          <a:p>
            <a:pPr>
              <a:defRPr/>
            </a:pPr>
            <a:endParaRPr lang="en-CA"/>
          </a:p>
        </p:txBody>
      </p:sp>
      <p:sp>
        <p:nvSpPr>
          <p:cNvPr id="9" name="Rectangle 6"/>
          <p:cNvSpPr>
            <a:spLocks noGrp="1" noChangeArrowheads="1"/>
          </p:cNvSpPr>
          <p:nvPr>
            <p:ph type="sldNum" sz="quarter" idx="12"/>
          </p:nvPr>
        </p:nvSpPr>
        <p:spPr>
          <a:ln/>
        </p:spPr>
        <p:txBody>
          <a:bodyPr/>
          <a:lstStyle>
            <a:lvl1pPr>
              <a:defRPr/>
            </a:lvl1pPr>
          </a:lstStyle>
          <a:p>
            <a:pPr>
              <a:defRPr/>
            </a:pPr>
            <a:r>
              <a:rPr lang="en-CA"/>
              <a:t>Slide Set 11, Page </a:t>
            </a:r>
            <a:fld id="{02904B26-F6D6-43C6-AD89-F353E2746C9C}" type="slidenum">
              <a:rPr lang="en-CA"/>
              <a:pPr>
                <a:defRPr/>
              </a:pPr>
              <a:t>‹#›</a:t>
            </a:fld>
            <a:endParaRPr lang="en-CA"/>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CA"/>
          </a:p>
        </p:txBody>
      </p:sp>
      <p:sp>
        <p:nvSpPr>
          <p:cNvPr id="4" name="Rectangle 5"/>
          <p:cNvSpPr>
            <a:spLocks noGrp="1" noChangeArrowheads="1"/>
          </p:cNvSpPr>
          <p:nvPr>
            <p:ph type="ftr" sz="quarter" idx="11"/>
          </p:nvPr>
        </p:nvSpPr>
        <p:spPr>
          <a:ln/>
        </p:spPr>
        <p:txBody>
          <a:bodyPr/>
          <a:lstStyle>
            <a:lvl1pPr>
              <a:defRPr/>
            </a:lvl1pPr>
          </a:lstStyle>
          <a:p>
            <a:pPr>
              <a:defRPr/>
            </a:pPr>
            <a:endParaRPr lang="en-CA"/>
          </a:p>
        </p:txBody>
      </p:sp>
      <p:sp>
        <p:nvSpPr>
          <p:cNvPr id="5" name="Rectangle 6"/>
          <p:cNvSpPr>
            <a:spLocks noGrp="1" noChangeArrowheads="1"/>
          </p:cNvSpPr>
          <p:nvPr>
            <p:ph type="sldNum" sz="quarter" idx="12"/>
          </p:nvPr>
        </p:nvSpPr>
        <p:spPr>
          <a:ln/>
        </p:spPr>
        <p:txBody>
          <a:bodyPr/>
          <a:lstStyle>
            <a:lvl1pPr>
              <a:defRPr/>
            </a:lvl1pPr>
          </a:lstStyle>
          <a:p>
            <a:pPr>
              <a:defRPr/>
            </a:pPr>
            <a:r>
              <a:rPr lang="en-CA"/>
              <a:t>Slide Set 11, Page </a:t>
            </a:r>
            <a:fld id="{D74FE7ED-5352-4232-982A-B8FE6A069178}" type="slidenum">
              <a:rPr lang="en-CA"/>
              <a:pPr>
                <a:defRPr/>
              </a:pPr>
              <a:t>‹#›</a:t>
            </a:fld>
            <a:endParaRPr lang="en-CA"/>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CA"/>
          </a:p>
        </p:txBody>
      </p:sp>
      <p:sp>
        <p:nvSpPr>
          <p:cNvPr id="3" name="Rectangle 5"/>
          <p:cNvSpPr>
            <a:spLocks noGrp="1" noChangeArrowheads="1"/>
          </p:cNvSpPr>
          <p:nvPr>
            <p:ph type="ftr" sz="quarter" idx="11"/>
          </p:nvPr>
        </p:nvSpPr>
        <p:spPr>
          <a:ln/>
        </p:spPr>
        <p:txBody>
          <a:bodyPr/>
          <a:lstStyle>
            <a:lvl1pPr>
              <a:defRPr/>
            </a:lvl1pPr>
          </a:lstStyle>
          <a:p>
            <a:pPr>
              <a:defRPr/>
            </a:pPr>
            <a:endParaRPr lang="en-CA"/>
          </a:p>
        </p:txBody>
      </p:sp>
      <p:sp>
        <p:nvSpPr>
          <p:cNvPr id="4" name="Rectangle 6"/>
          <p:cNvSpPr>
            <a:spLocks noGrp="1" noChangeArrowheads="1"/>
          </p:cNvSpPr>
          <p:nvPr>
            <p:ph type="sldNum" sz="quarter" idx="12"/>
          </p:nvPr>
        </p:nvSpPr>
        <p:spPr>
          <a:ln/>
        </p:spPr>
        <p:txBody>
          <a:bodyPr/>
          <a:lstStyle>
            <a:lvl1pPr>
              <a:defRPr/>
            </a:lvl1pPr>
          </a:lstStyle>
          <a:p>
            <a:pPr>
              <a:defRPr/>
            </a:pPr>
            <a:r>
              <a:rPr lang="en-CA"/>
              <a:t>Slide Set 11, Page </a:t>
            </a:r>
            <a:fld id="{BA143D14-360D-4327-B519-88462F295595}" type="slidenum">
              <a:rPr lang="en-CA"/>
              <a:pPr>
                <a:defRPr/>
              </a:pPr>
              <a:t>‹#›</a:t>
            </a:fld>
            <a:endParaRPr lang="en-CA"/>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r>
              <a:rPr lang="en-CA"/>
              <a:t>Slide Set 11, Page </a:t>
            </a:r>
            <a:fld id="{466D95FE-588B-4AC6-A6D2-17793AC5E584}" type="slidenum">
              <a:rPr lang="en-CA"/>
              <a:pPr>
                <a:defRPr/>
              </a:pPr>
              <a:t>‹#›</a:t>
            </a:fld>
            <a:endParaRPr lang="en-CA"/>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CA"/>
          </a:p>
        </p:txBody>
      </p:sp>
      <p:sp>
        <p:nvSpPr>
          <p:cNvPr id="6" name="Rectangle 5"/>
          <p:cNvSpPr>
            <a:spLocks noGrp="1" noChangeArrowheads="1"/>
          </p:cNvSpPr>
          <p:nvPr>
            <p:ph type="ftr" sz="quarter" idx="11"/>
          </p:nvPr>
        </p:nvSpPr>
        <p:spPr>
          <a:ln/>
        </p:spPr>
        <p:txBody>
          <a:bodyPr/>
          <a:lstStyle>
            <a:lvl1pPr>
              <a:defRPr/>
            </a:lvl1pPr>
          </a:lstStyle>
          <a:p>
            <a:pPr>
              <a:defRPr/>
            </a:pPr>
            <a:endParaRPr lang="en-CA"/>
          </a:p>
        </p:txBody>
      </p:sp>
      <p:sp>
        <p:nvSpPr>
          <p:cNvPr id="7" name="Rectangle 6"/>
          <p:cNvSpPr>
            <a:spLocks noGrp="1" noChangeArrowheads="1"/>
          </p:cNvSpPr>
          <p:nvPr>
            <p:ph type="sldNum" sz="quarter" idx="12"/>
          </p:nvPr>
        </p:nvSpPr>
        <p:spPr>
          <a:ln/>
        </p:spPr>
        <p:txBody>
          <a:bodyPr/>
          <a:lstStyle>
            <a:lvl1pPr>
              <a:defRPr/>
            </a:lvl1pPr>
          </a:lstStyle>
          <a:p>
            <a:pPr>
              <a:defRPr/>
            </a:pPr>
            <a:r>
              <a:rPr lang="en-CA"/>
              <a:t>Slide Set 11, Page </a:t>
            </a:r>
            <a:fld id="{EF9ACEC7-A171-44FF-A26D-A3EA9F624310}" type="slidenum">
              <a:rPr lang="en-CA"/>
              <a:pPr>
                <a:defRPr/>
              </a:pPr>
              <a:t>‹#›</a:t>
            </a:fld>
            <a:endParaRPr lang="en-CA"/>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r>
              <a:rPr lang="en-CA"/>
              <a:t>Slide Set 11, Page </a:t>
            </a:r>
            <a:fld id="{C945F34B-DAA8-4C16-9708-4CC24CEF21E2}" type="slidenum">
              <a:rPr lang="en-CA"/>
              <a:pPr>
                <a:defRPr/>
              </a:pPr>
              <a:t>‹#›</a:t>
            </a:fld>
            <a:endParaRPr lang="en-CA"/>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36525"/>
            <a:ext cx="2057400" cy="59896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36525"/>
            <a:ext cx="6019800" cy="59896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CA"/>
          </a:p>
        </p:txBody>
      </p:sp>
      <p:sp>
        <p:nvSpPr>
          <p:cNvPr id="5" name="Rectangle 5"/>
          <p:cNvSpPr>
            <a:spLocks noGrp="1" noChangeArrowheads="1"/>
          </p:cNvSpPr>
          <p:nvPr>
            <p:ph type="ftr" sz="quarter" idx="11"/>
          </p:nvPr>
        </p:nvSpPr>
        <p:spPr>
          <a:ln/>
        </p:spPr>
        <p:txBody>
          <a:bodyPr/>
          <a:lstStyle>
            <a:lvl1pPr>
              <a:defRPr/>
            </a:lvl1pPr>
          </a:lstStyle>
          <a:p>
            <a:pPr>
              <a:defRPr/>
            </a:pPr>
            <a:endParaRPr lang="en-CA"/>
          </a:p>
        </p:txBody>
      </p:sp>
      <p:sp>
        <p:nvSpPr>
          <p:cNvPr id="6" name="Rectangle 6"/>
          <p:cNvSpPr>
            <a:spLocks noGrp="1" noChangeArrowheads="1"/>
          </p:cNvSpPr>
          <p:nvPr>
            <p:ph type="sldNum" sz="quarter" idx="12"/>
          </p:nvPr>
        </p:nvSpPr>
        <p:spPr>
          <a:ln/>
        </p:spPr>
        <p:txBody>
          <a:bodyPr/>
          <a:lstStyle>
            <a:lvl1pPr>
              <a:defRPr/>
            </a:lvl1pPr>
          </a:lstStyle>
          <a:p>
            <a:pPr>
              <a:defRPr/>
            </a:pPr>
            <a:r>
              <a:rPr lang="en-CA"/>
              <a:t>Slide Set 11, Page </a:t>
            </a:r>
            <a:fld id="{6DA55BC9-8A48-45ED-B8DF-B54DA524B13E}" type="slidenum">
              <a:rPr lang="en-CA"/>
              <a:pPr>
                <a:defRPr/>
              </a:pPr>
              <a:t>‹#›</a:t>
            </a:fld>
            <a:endParaRPr lang="en-CA"/>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D4A29A65-D5C5-4EE3-BAF6-B4F0EB348DD7}"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7053CB-95D0-439F-AEDA-02A6EC1D2852}" type="slidenum">
              <a:rPr lang="en-US"/>
              <a:pPr>
                <a:defRPr/>
              </a:pPr>
              <a:t>‹#›</a:t>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1E3586C3-A26D-47A7-92C9-5B5E722D8E9E}"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B0F194-1A88-43B8-AAE7-CD42A9AD8942}" type="slidenum">
              <a:rPr lang="en-US"/>
              <a:pPr>
                <a:defRPr/>
              </a:pPr>
              <a:t>‹#›</a:t>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D52AD6CF-3B8B-494E-A699-6F2A16854EDA}"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F96C4B8-E9D3-49E2-950B-47687ED21291}"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ítulo, 1 obje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685800" y="1981200"/>
            <a:ext cx="3810000"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quarter" idx="2"/>
          </p:nvPr>
        </p:nvSpPr>
        <p:spPr>
          <a:xfrm>
            <a:off x="4648200" y="19812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contenido"/>
          <p:cNvSpPr>
            <a:spLocks noGrp="1"/>
          </p:cNvSpPr>
          <p:nvPr>
            <p:ph sz="quarter" idx="3"/>
          </p:nvPr>
        </p:nvSpPr>
        <p:spPr>
          <a:xfrm>
            <a:off x="4648200" y="41148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7"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8" name="Rectangle 6"/>
          <p:cNvSpPr>
            <a:spLocks noGrp="1" noChangeArrowheads="1"/>
          </p:cNvSpPr>
          <p:nvPr>
            <p:ph type="sldNum" sz="quarter" idx="12"/>
          </p:nvPr>
        </p:nvSpPr>
        <p:spPr>
          <a:ln/>
        </p:spPr>
        <p:txBody>
          <a:bodyPr/>
          <a:lstStyle>
            <a:lvl1pPr>
              <a:defRPr/>
            </a:lvl1pPr>
          </a:lstStyle>
          <a:p>
            <a:pPr>
              <a:defRPr/>
            </a:pPr>
            <a:r>
              <a:rPr lang="en-US"/>
              <a:t>Slide </a:t>
            </a:r>
            <a:fld id="{88FDE8DE-B1AC-45BF-A9BE-BDABCEC04B1A}" type="slidenum">
              <a:rPr lang="en-US"/>
              <a:pPr>
                <a:defRPr/>
              </a:pPr>
              <a:t>‹#›</a:t>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753E718F-5DC1-4F74-817C-1A161FF26423}" type="datetimeFigureOut">
              <a:rPr lang="en-US"/>
              <a:pPr>
                <a:defRPr/>
              </a:pPr>
              <a:t>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AA4E860-9148-4870-ACE8-2AA311DB3868}" type="slidenum">
              <a:rPr lang="en-US"/>
              <a:pPr>
                <a:defRPr/>
              </a:pPr>
              <a:t>‹#›</a:t>
            </a:fld>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EE753B3A-13BA-482C-B045-45643FEBE739}" type="datetimeFigureOut">
              <a:rPr lang="en-US"/>
              <a:pPr>
                <a:defRPr/>
              </a:pPr>
              <a:t>1/1/2019</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BE6C92F-44FE-4C2E-8685-9AF743D81E88}" type="slidenum">
              <a:rPr lang="en-US"/>
              <a:pPr>
                <a:defRPr/>
              </a:pPr>
              <a:t>‹#›</a:t>
            </a:fld>
            <a:endParaRPr 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9A294D7D-E7DA-4FB7-BB22-1D637B14361C}" type="datetimeFigureOut">
              <a:rPr lang="en-US"/>
              <a:pPr>
                <a:defRPr/>
              </a:pPr>
              <a:t>1/1/2019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0D5D92F-F254-41CD-A9ED-7D60241808C2}" type="slidenum">
              <a:rPr lang="en-US"/>
              <a:pPr>
                <a:defRPr/>
              </a:pPr>
              <a:t>‹#›</a:t>
            </a:fld>
            <a:endParaRPr 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3410281-C884-449D-B625-77C709A5B724}" type="datetimeFigureOut">
              <a:rPr lang="en-US"/>
              <a:pPr>
                <a:defRPr/>
              </a:pPr>
              <a:t>1/1/2019</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D02CD7E2-A2B2-49B9-B655-12E4204D831E}" type="slidenum">
              <a:rPr lang="en-US"/>
              <a:pPr>
                <a:defRPr/>
              </a:pPr>
              <a:t>‹#›</a:t>
            </a:fld>
            <a:endParaRPr 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9D28B7A-3C43-42DE-AA20-0D20A378A467}" type="datetimeFigureOut">
              <a:rPr lang="en-US"/>
              <a:pPr>
                <a:defRPr/>
              </a:pPr>
              <a:t>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953D85A-64F3-4B19-BD8E-C59A311C5DB7}" type="slidenum">
              <a:rPr lang="en-US"/>
              <a:pPr>
                <a:defRPr/>
              </a:pPr>
              <a:t>‹#›</a:t>
            </a:fld>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6D45F27E-65FF-4D39-A6AD-B7B2B591AED0}" type="datetimeFigureOut">
              <a:rPr lang="en-US"/>
              <a:pPr>
                <a:defRPr/>
              </a:pPr>
              <a:t>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7AC8319-BBAC-41E2-B9AD-5478888CA3AE}" type="slidenum">
              <a:rPr lang="en-US"/>
              <a:pPr>
                <a:defRPr/>
              </a:pPr>
              <a:t>‹#›</a:t>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5ECB306-959B-4151-B9D4-BC05B66449D9}"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732AF68-AE43-45DD-8267-FB5BE3FD4C2E}" type="slidenum">
              <a:rPr lang="en-US"/>
              <a:pPr>
                <a:defRPr/>
              </a:pPr>
              <a:t>‹#›</a:t>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1A578CEC-A864-4714-A1AD-0DD94676925F}"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2031D0E-8C73-41EB-9957-2D1F76E914D5}" type="slidenum">
              <a:rPr lang="en-US"/>
              <a:pPr>
                <a:defRPr/>
              </a:pPr>
              <a:t>‹#›</a:t>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fld id="{9204A316-F126-4AEE-BCAF-314C35302237}" type="datetimeFigureOut">
              <a:rPr lang="en-US"/>
              <a:pPr>
                <a:defRPr/>
              </a:pPr>
              <a:t>1/1/2019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C74CD04-B425-4A1C-B9A9-F99C52A13449}"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t>Slide </a:t>
            </a:r>
            <a:fld id="{E2A49D32-3D85-4124-838B-733EA1E68388}"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4" name="Picture 2" descr="coe-faded"/>
          <p:cNvPicPr>
            <a:picLocks noChangeAspect="1" noChangeArrowheads="1"/>
          </p:cNvPicPr>
          <p:nvPr userDrawn="1"/>
        </p:nvPicPr>
        <p:blipFill>
          <a:blip r:embed="rId2"/>
          <a:srcRect/>
          <a:stretch>
            <a:fillRect/>
          </a:stretch>
        </p:blipFill>
        <p:spPr bwMode="auto">
          <a:xfrm>
            <a:off x="381000" y="498475"/>
            <a:ext cx="8382000" cy="5602288"/>
          </a:xfrm>
          <a:prstGeom prst="rect">
            <a:avLst/>
          </a:prstGeom>
          <a:noFill/>
          <a:ln w="9525">
            <a:noFill/>
            <a:miter lim="800000"/>
            <a:headEnd/>
            <a:tailEnd/>
          </a:ln>
        </p:spPr>
      </p:pic>
      <p:sp>
        <p:nvSpPr>
          <p:cNvPr id="5" name="Rectangle 3"/>
          <p:cNvSpPr>
            <a:spLocks noChangeArrowheads="1"/>
          </p:cNvSpPr>
          <p:nvPr/>
        </p:nvSpPr>
        <p:spPr bwMode="auto">
          <a:xfrm>
            <a:off x="381000" y="990600"/>
            <a:ext cx="76200" cy="5105400"/>
          </a:xfrm>
          <a:prstGeom prst="rect">
            <a:avLst/>
          </a:prstGeom>
          <a:solidFill>
            <a:schemeClr val="bg2"/>
          </a:solidFill>
          <a:ln w="12700">
            <a:noFill/>
            <a:miter lim="800000"/>
            <a:headEnd/>
            <a:tailEnd/>
          </a:ln>
          <a:effectLst/>
        </p:spPr>
        <p:txBody>
          <a:bodyPr wrap="none" anchor="ctr"/>
          <a:lstStyle/>
          <a:p>
            <a:pPr algn="ctr">
              <a:defRPr/>
            </a:pPr>
            <a:endParaRPr lang="es-ES" sz="2400">
              <a:cs typeface="+mn-cs"/>
            </a:endParaRPr>
          </a:p>
        </p:txBody>
      </p:sp>
      <p:grpSp>
        <p:nvGrpSpPr>
          <p:cNvPr id="6" name="Group 9"/>
          <p:cNvGrpSpPr>
            <a:grpSpLocks/>
          </p:cNvGrpSpPr>
          <p:nvPr/>
        </p:nvGrpSpPr>
        <p:grpSpPr bwMode="auto">
          <a:xfrm>
            <a:off x="381000" y="304800"/>
            <a:ext cx="8391525" cy="5791200"/>
            <a:chOff x="240" y="192"/>
            <a:chExt cx="5286" cy="3648"/>
          </a:xfrm>
        </p:grpSpPr>
        <p:sp>
          <p:nvSpPr>
            <p:cNvPr id="7" name="Rectangle 10"/>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lang="es-ES" sz="2400">
                <a:cs typeface="+mn-cs"/>
              </a:endParaRPr>
            </a:p>
          </p:txBody>
        </p:sp>
        <p:sp>
          <p:nvSpPr>
            <p:cNvPr id="8" name="Rectangle 11"/>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es-ES" sz="2400">
                <a:cs typeface="+mn-cs"/>
              </a:endParaRPr>
            </a:p>
          </p:txBody>
        </p:sp>
        <p:sp>
          <p:nvSpPr>
            <p:cNvPr id="9" name="Rectangle 12"/>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lang="es-ES" sz="2400">
                <a:cs typeface="+mn-cs"/>
              </a:endParaRPr>
            </a:p>
          </p:txBody>
        </p:sp>
        <p:sp>
          <p:nvSpPr>
            <p:cNvPr id="10" name="Rectangle 13"/>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es-ES" sz="2400">
                <a:cs typeface="+mn-cs"/>
              </a:endParaRPr>
            </a:p>
          </p:txBody>
        </p:sp>
        <p:sp>
          <p:nvSpPr>
            <p:cNvPr id="11" name="Line 14"/>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defRPr/>
              </a:pPr>
              <a:endParaRPr lang="es-ES" sz="2400">
                <a:cs typeface="+mn-cs"/>
              </a:endParaRPr>
            </a:p>
          </p:txBody>
        </p:sp>
        <p:sp>
          <p:nvSpPr>
            <p:cNvPr id="12" name="Rectangle 15"/>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algn="ctr">
                <a:defRPr/>
              </a:pPr>
              <a:endParaRPr lang="es-ES" sz="2400">
                <a:cs typeface="+mn-cs"/>
              </a:endParaRPr>
            </a:p>
          </p:txBody>
        </p:sp>
      </p:grpSp>
      <p:sp>
        <p:nvSpPr>
          <p:cNvPr id="13" name="Text Box 16"/>
          <p:cNvSpPr txBox="1">
            <a:spLocks noChangeArrowheads="1"/>
          </p:cNvSpPr>
          <p:nvPr userDrawn="1"/>
        </p:nvSpPr>
        <p:spPr bwMode="auto">
          <a:xfrm>
            <a:off x="381000" y="304800"/>
            <a:ext cx="3657600" cy="366713"/>
          </a:xfrm>
          <a:prstGeom prst="rect">
            <a:avLst/>
          </a:prstGeom>
          <a:noFill/>
          <a:ln w="9525">
            <a:noFill/>
            <a:miter lim="800000"/>
            <a:headEnd/>
            <a:tailEnd/>
          </a:ln>
          <a:effectLst/>
        </p:spPr>
        <p:txBody>
          <a:bodyPr wrap="none">
            <a:spAutoFit/>
          </a:bodyPr>
          <a:lstStyle/>
          <a:p>
            <a:pPr eaLnBrk="0" hangingPunct="0">
              <a:defRPr/>
            </a:pPr>
            <a:r>
              <a:rPr lang="en-US" sz="1800" b="1">
                <a:solidFill>
                  <a:srgbClr val="006600"/>
                </a:solidFill>
                <a:cs typeface="+mn-cs"/>
              </a:rPr>
              <a:t>FAMU</a:t>
            </a:r>
            <a:r>
              <a:rPr lang="en-US" sz="1800" b="1">
                <a:cs typeface="+mn-cs"/>
              </a:rPr>
              <a:t>-</a:t>
            </a:r>
            <a:r>
              <a:rPr lang="en-US" sz="1800" b="1">
                <a:solidFill>
                  <a:srgbClr val="CC3300"/>
                </a:solidFill>
                <a:cs typeface="+mn-cs"/>
              </a:rPr>
              <a:t>FSU</a:t>
            </a:r>
            <a:r>
              <a:rPr lang="en-US" sz="1800" b="1">
                <a:cs typeface="+mn-cs"/>
              </a:rPr>
              <a:t> College of Engineering</a:t>
            </a:r>
          </a:p>
        </p:txBody>
      </p:sp>
      <p:pic>
        <p:nvPicPr>
          <p:cNvPr id="14" name="Picture 17" descr="famu_fsu"/>
          <p:cNvPicPr>
            <a:picLocks noChangeAspect="1" noChangeArrowheads="1"/>
          </p:cNvPicPr>
          <p:nvPr userDrawn="1"/>
        </p:nvPicPr>
        <p:blipFill>
          <a:blip r:embed="rId3"/>
          <a:srcRect/>
          <a:stretch>
            <a:fillRect/>
          </a:stretch>
        </p:blipFill>
        <p:spPr bwMode="auto">
          <a:xfrm>
            <a:off x="6096000" y="990600"/>
            <a:ext cx="2667000" cy="2546350"/>
          </a:xfrm>
          <a:prstGeom prst="rect">
            <a:avLst/>
          </a:prstGeom>
          <a:noFill/>
          <a:ln w="9525">
            <a:noFill/>
            <a:miter lim="800000"/>
            <a:headEnd/>
            <a:tailEnd/>
          </a:ln>
        </p:spPr>
      </p:pic>
      <p:sp>
        <p:nvSpPr>
          <p:cNvPr id="285700" name="Rectangle 4"/>
          <p:cNvSpPr>
            <a:spLocks noGrp="1" noChangeArrowheads="1"/>
          </p:cNvSpPr>
          <p:nvPr>
            <p:ph type="ctrTitle"/>
          </p:nvPr>
        </p:nvSpPr>
        <p:spPr>
          <a:xfrm>
            <a:off x="762000" y="1371600"/>
            <a:ext cx="7696200" cy="2057400"/>
          </a:xfrm>
        </p:spPr>
        <p:txBody>
          <a:bodyPr/>
          <a:lstStyle>
            <a:lvl1pPr>
              <a:defRPr sz="5400"/>
            </a:lvl1pPr>
          </a:lstStyle>
          <a:p>
            <a:r>
              <a:rPr lang="en-US"/>
              <a:t>Click to edit Master title style</a:t>
            </a:r>
          </a:p>
        </p:txBody>
      </p:sp>
      <p:sp>
        <p:nvSpPr>
          <p:cNvPr id="285701" name="Rectangle 5"/>
          <p:cNvSpPr>
            <a:spLocks noGrp="1" noChangeArrowheads="1"/>
          </p:cNvSpPr>
          <p:nvPr>
            <p:ph type="subTitle" idx="1"/>
          </p:nvPr>
        </p:nvSpPr>
        <p:spPr>
          <a:xfrm>
            <a:off x="762000" y="3765550"/>
            <a:ext cx="7696200" cy="2057400"/>
          </a:xfrm>
        </p:spPr>
        <p:txBody>
          <a:bodyPr/>
          <a:lstStyle>
            <a:lvl1pPr marL="0" indent="0">
              <a:buFont typeface="Wingdings" pitchFamily="2" charset="2"/>
              <a:buNone/>
              <a:defRPr sz="2800">
                <a:latin typeface="Arial" pitchFamily="34" charset="0"/>
              </a:defRPr>
            </a:lvl1pPr>
          </a:lstStyle>
          <a:p>
            <a:r>
              <a:rPr lang="en-US"/>
              <a:t>Click to edit Master subtitle style</a:t>
            </a:r>
          </a:p>
        </p:txBody>
      </p:sp>
      <p:sp>
        <p:nvSpPr>
          <p:cNvPr id="15" name="Rectangle 6"/>
          <p:cNvSpPr>
            <a:spLocks noGrp="1" noChangeArrowheads="1"/>
          </p:cNvSpPr>
          <p:nvPr>
            <p:ph type="dt" sz="half" idx="10"/>
          </p:nvPr>
        </p:nvSpPr>
        <p:spPr>
          <a:xfrm>
            <a:off x="457200" y="6248400"/>
            <a:ext cx="2133600" cy="457200"/>
          </a:xfrm>
        </p:spPr>
        <p:txBody>
          <a:bodyPr/>
          <a:lstStyle>
            <a:lvl1pPr>
              <a:defRPr/>
            </a:lvl1pPr>
          </a:lstStyle>
          <a:p>
            <a:pPr>
              <a:defRPr/>
            </a:pPr>
            <a:endParaRPr lang="en-US"/>
          </a:p>
        </p:txBody>
      </p:sp>
      <p:sp>
        <p:nvSpPr>
          <p:cNvPr id="16" name="Rectangle 7"/>
          <p:cNvSpPr>
            <a:spLocks noGrp="1" noChangeArrowheads="1"/>
          </p:cNvSpPr>
          <p:nvPr>
            <p:ph type="ftr" sz="quarter" idx="11"/>
          </p:nvPr>
        </p:nvSpPr>
        <p:spPr/>
        <p:txBody>
          <a:bodyPr/>
          <a:lstStyle>
            <a:lvl1pPr>
              <a:defRPr/>
            </a:lvl1pPr>
          </a:lstStyle>
          <a:p>
            <a:pPr>
              <a:defRPr/>
            </a:pPr>
            <a:endParaRPr lang="en-US"/>
          </a:p>
        </p:txBody>
      </p:sp>
      <p:sp>
        <p:nvSpPr>
          <p:cNvPr id="17" name="Rectangle 8"/>
          <p:cNvSpPr>
            <a:spLocks noGrp="1" noChangeArrowheads="1"/>
          </p:cNvSpPr>
          <p:nvPr>
            <p:ph type="sldNum" sz="quarter" idx="12"/>
          </p:nvPr>
        </p:nvSpPr>
        <p:spPr>
          <a:xfrm>
            <a:off x="6553200" y="6248400"/>
            <a:ext cx="2133600" cy="457200"/>
          </a:xfrm>
        </p:spPr>
        <p:txBody>
          <a:bodyPr/>
          <a:lstStyle>
            <a:lvl1pPr>
              <a:defRPr b="1"/>
            </a:lvl1pPr>
          </a:lstStyle>
          <a:p>
            <a:pPr>
              <a:defRPr/>
            </a:pPr>
            <a:fld id="{9C948936-24CB-4D27-9A2F-9168173158D7}"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8ED8A8E-39B3-433D-805B-11179CED6118}"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A822B35-A938-456B-80E0-7F7DC4033F07}"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828800"/>
            <a:ext cx="4038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828800"/>
            <a:ext cx="40386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99CB249-0D2B-429D-873C-4A1B42D4E7BA}"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D748C40-59ED-4A27-81FF-0F09F1D9B46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D958FB4A-5B4F-4C69-A3BB-4BA51B662716}"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B59EA48-6855-4380-99B4-4952731ECFD5}"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FFD0F45-E010-471C-BAE8-6376CDDBFF75}"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9B5278E-F011-41D0-95BB-1A0380C2AFED}"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D52E78A-1D77-41CA-95F7-D40E375CADE5}"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FA389E8-8CEC-4F92-87FC-1E694F2A6DF9}"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533400"/>
            <a:ext cx="2057400" cy="5597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533400"/>
            <a:ext cx="6019800" cy="5597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AB5107C-945D-4C0C-A569-CDF69A66F261}"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CA0FB556-FE1F-4967-AC98-98E275919096}"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4824328B-CDA5-4E72-B487-E397B85BA54B}"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98490246-0FA5-4EB5-A26D-A6BA2BA765A9}"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874713"/>
            <a:ext cx="3922713" cy="5297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874713"/>
            <a:ext cx="3924300" cy="5297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pPr>
              <a:defRPr/>
            </a:pPr>
            <a:endParaRPr lang="de-DE"/>
          </a:p>
        </p:txBody>
      </p:sp>
      <p:sp>
        <p:nvSpPr>
          <p:cNvPr id="6" name="Rectangle 7"/>
          <p:cNvSpPr>
            <a:spLocks noGrp="1" noChangeArrowheads="1"/>
          </p:cNvSpPr>
          <p:nvPr>
            <p:ph type="sldNum" sz="quarter" idx="11"/>
          </p:nvPr>
        </p:nvSpPr>
        <p:spPr>
          <a:ln/>
        </p:spPr>
        <p:txBody>
          <a:bodyPr/>
          <a:lstStyle>
            <a:lvl1pPr>
              <a:defRPr/>
            </a:lvl1pPr>
          </a:lstStyle>
          <a:p>
            <a:pPr>
              <a:defRPr/>
            </a:pPr>
            <a:fld id="{2486296D-E473-4F0F-BAF6-6CB094C6033B}" type="slidenum">
              <a:rPr lang="ar-SA"/>
              <a:pPr>
                <a:defRPr/>
              </a:pPr>
              <a:t>‹#›</a:t>
            </a:fld>
            <a:endParaRPr lang="en-US" dirty="0"/>
          </a:p>
        </p:txBody>
      </p:sp>
      <p:sp>
        <p:nvSpPr>
          <p:cNvPr id="7"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a:t>
            </a:r>
            <a:fld id="{4ED293E1-47F4-4B88-9CCC-8464075DCBC3}"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pPr>
              <a:defRPr/>
            </a:pPr>
            <a:endParaRPr lang="de-DE"/>
          </a:p>
        </p:txBody>
      </p:sp>
      <p:sp>
        <p:nvSpPr>
          <p:cNvPr id="8" name="Rectangle 7"/>
          <p:cNvSpPr>
            <a:spLocks noGrp="1" noChangeArrowheads="1"/>
          </p:cNvSpPr>
          <p:nvPr>
            <p:ph type="sldNum" sz="quarter" idx="11"/>
          </p:nvPr>
        </p:nvSpPr>
        <p:spPr>
          <a:ln/>
        </p:spPr>
        <p:txBody>
          <a:bodyPr/>
          <a:lstStyle>
            <a:lvl1pPr>
              <a:defRPr/>
            </a:lvl1pPr>
          </a:lstStyle>
          <a:p>
            <a:pPr>
              <a:defRPr/>
            </a:pPr>
            <a:fld id="{6E46EC0A-E318-40BF-8A61-959ECD97FCA2}" type="slidenum">
              <a:rPr lang="ar-SA"/>
              <a:pPr>
                <a:defRPr/>
              </a:pPr>
              <a:t>‹#›</a:t>
            </a:fld>
            <a:endParaRPr lang="en-US" dirty="0"/>
          </a:p>
        </p:txBody>
      </p:sp>
      <p:sp>
        <p:nvSpPr>
          <p:cNvPr id="9"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pPr>
              <a:defRPr/>
            </a:pPr>
            <a:endParaRPr lang="de-DE"/>
          </a:p>
        </p:txBody>
      </p:sp>
      <p:sp>
        <p:nvSpPr>
          <p:cNvPr id="4" name="Rectangle 7"/>
          <p:cNvSpPr>
            <a:spLocks noGrp="1" noChangeArrowheads="1"/>
          </p:cNvSpPr>
          <p:nvPr>
            <p:ph type="sldNum" sz="quarter" idx="11"/>
          </p:nvPr>
        </p:nvSpPr>
        <p:spPr>
          <a:ln/>
        </p:spPr>
        <p:txBody>
          <a:bodyPr/>
          <a:lstStyle>
            <a:lvl1pPr>
              <a:defRPr/>
            </a:lvl1pPr>
          </a:lstStyle>
          <a:p>
            <a:pPr>
              <a:defRPr/>
            </a:pPr>
            <a:fld id="{47A23347-DAFC-40C3-A651-389E0C1CBCD7}" type="slidenum">
              <a:rPr lang="ar-SA"/>
              <a:pPr>
                <a:defRPr/>
              </a:pPr>
              <a:t>‹#›</a:t>
            </a:fld>
            <a:endParaRPr lang="en-US" dirty="0"/>
          </a:p>
        </p:txBody>
      </p:sp>
      <p:sp>
        <p:nvSpPr>
          <p:cNvPr id="5"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de-DE"/>
          </a:p>
        </p:txBody>
      </p:sp>
      <p:sp>
        <p:nvSpPr>
          <p:cNvPr id="3" name="Rectangle 7"/>
          <p:cNvSpPr>
            <a:spLocks noGrp="1" noChangeArrowheads="1"/>
          </p:cNvSpPr>
          <p:nvPr>
            <p:ph type="sldNum" sz="quarter" idx="11"/>
          </p:nvPr>
        </p:nvSpPr>
        <p:spPr>
          <a:ln/>
        </p:spPr>
        <p:txBody>
          <a:bodyPr/>
          <a:lstStyle>
            <a:lvl1pPr>
              <a:defRPr/>
            </a:lvl1pPr>
          </a:lstStyle>
          <a:p>
            <a:pPr>
              <a:defRPr/>
            </a:pPr>
            <a:fld id="{D9C76FB4-FF19-448D-BF9C-0D84F343ED13}" type="slidenum">
              <a:rPr lang="ar-SA"/>
              <a:pPr>
                <a:defRPr/>
              </a:pPr>
              <a:t>‹#›</a:t>
            </a:fld>
            <a:endParaRPr lang="en-US" dirty="0"/>
          </a:p>
        </p:txBody>
      </p:sp>
      <p:sp>
        <p:nvSpPr>
          <p:cNvPr id="4"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de-DE"/>
          </a:p>
        </p:txBody>
      </p:sp>
      <p:sp>
        <p:nvSpPr>
          <p:cNvPr id="6" name="Rectangle 7"/>
          <p:cNvSpPr>
            <a:spLocks noGrp="1" noChangeArrowheads="1"/>
          </p:cNvSpPr>
          <p:nvPr>
            <p:ph type="sldNum" sz="quarter" idx="11"/>
          </p:nvPr>
        </p:nvSpPr>
        <p:spPr>
          <a:ln/>
        </p:spPr>
        <p:txBody>
          <a:bodyPr/>
          <a:lstStyle>
            <a:lvl1pPr>
              <a:defRPr/>
            </a:lvl1pPr>
          </a:lstStyle>
          <a:p>
            <a:pPr>
              <a:defRPr/>
            </a:pPr>
            <a:fld id="{0D469183-0B64-4D59-B481-862D812E82B7}" type="slidenum">
              <a:rPr lang="ar-SA"/>
              <a:pPr>
                <a:defRPr/>
              </a:pPr>
              <a:t>‹#›</a:t>
            </a:fld>
            <a:endParaRPr lang="en-US" dirty="0"/>
          </a:p>
        </p:txBody>
      </p:sp>
      <p:sp>
        <p:nvSpPr>
          <p:cNvPr id="7"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de-DE"/>
          </a:p>
        </p:txBody>
      </p:sp>
      <p:sp>
        <p:nvSpPr>
          <p:cNvPr id="6" name="Rectangle 7"/>
          <p:cNvSpPr>
            <a:spLocks noGrp="1" noChangeArrowheads="1"/>
          </p:cNvSpPr>
          <p:nvPr>
            <p:ph type="sldNum" sz="quarter" idx="11"/>
          </p:nvPr>
        </p:nvSpPr>
        <p:spPr>
          <a:ln/>
        </p:spPr>
        <p:txBody>
          <a:bodyPr/>
          <a:lstStyle>
            <a:lvl1pPr>
              <a:defRPr/>
            </a:lvl1pPr>
          </a:lstStyle>
          <a:p>
            <a:pPr>
              <a:defRPr/>
            </a:pPr>
            <a:fld id="{DF23BA33-1707-4854-A212-80E4EB498C11}" type="slidenum">
              <a:rPr lang="ar-SA"/>
              <a:pPr>
                <a:defRPr/>
              </a:pPr>
              <a:t>‹#›</a:t>
            </a:fld>
            <a:endParaRPr lang="en-US" dirty="0"/>
          </a:p>
        </p:txBody>
      </p:sp>
      <p:sp>
        <p:nvSpPr>
          <p:cNvPr id="7"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104DC79C-AF11-4734-A99D-04E05A0FDD0B}"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25413"/>
            <a:ext cx="1998663" cy="60467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25413"/>
            <a:ext cx="5848350" cy="60467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98D89E89-0E67-4CC8-A618-0F525D87C455}" type="slidenum">
              <a:rPr lang="ar-SA"/>
              <a:pPr>
                <a:defRPr/>
              </a:pPr>
              <a:t>‹#›</a:t>
            </a:fld>
            <a:endParaRPr lang="en-US" dirty="0"/>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4"/>
          <p:cNvSpPr>
            <a:spLocks noChangeArrowheads="1"/>
          </p:cNvSpPr>
          <p:nvPr/>
        </p:nvSpPr>
        <p:spPr bwMode="auto">
          <a:xfrm>
            <a:off x="0" y="6477000"/>
            <a:ext cx="9144000" cy="381000"/>
          </a:xfrm>
          <a:prstGeom prst="rect">
            <a:avLst/>
          </a:prstGeom>
          <a:solidFill>
            <a:srgbClr val="EAEAEA"/>
          </a:solidFill>
          <a:ln w="12700">
            <a:noFill/>
            <a:miter lim="800000"/>
            <a:headEnd type="none" w="sm" len="sm"/>
            <a:tailEnd type="none" w="sm" len="sm"/>
          </a:ln>
          <a:effectLst/>
        </p:spPr>
        <p:txBody>
          <a:bodyPr wrap="none" anchor="ctr"/>
          <a:lstStyle/>
          <a:p>
            <a:pPr>
              <a:defRPr/>
            </a:pPr>
            <a:endParaRPr lang="en-US" sz="2400"/>
          </a:p>
        </p:txBody>
      </p:sp>
      <p:sp>
        <p:nvSpPr>
          <p:cNvPr id="5" name="Text Box 8"/>
          <p:cNvSpPr txBox="1">
            <a:spLocks noChangeArrowheads="1"/>
          </p:cNvSpPr>
          <p:nvPr/>
        </p:nvSpPr>
        <p:spPr bwMode="auto">
          <a:xfrm>
            <a:off x="990600" y="3962400"/>
            <a:ext cx="7162800" cy="336550"/>
          </a:xfrm>
          <a:prstGeom prst="rect">
            <a:avLst/>
          </a:prstGeom>
          <a:noFill/>
          <a:ln w="9525">
            <a:noFill/>
            <a:miter lim="800000"/>
            <a:headEnd/>
            <a:tailEnd/>
          </a:ln>
          <a:effectLst/>
        </p:spPr>
        <p:txBody>
          <a:bodyPr>
            <a:spAutoFit/>
          </a:bodyPr>
          <a:lstStyle/>
          <a:p>
            <a:pPr eaLnBrk="0" hangingPunct="0">
              <a:spcBef>
                <a:spcPct val="50000"/>
              </a:spcBef>
              <a:defRPr/>
            </a:pPr>
            <a:endParaRPr lang="es-CO" sz="1600"/>
          </a:p>
        </p:txBody>
      </p:sp>
      <p:pic>
        <p:nvPicPr>
          <p:cNvPr id="6" name="Picture 9" descr="uni-logo"/>
          <p:cNvPicPr>
            <a:picLocks noChangeAspect="1" noChangeArrowheads="1"/>
          </p:cNvPicPr>
          <p:nvPr/>
        </p:nvPicPr>
        <p:blipFill>
          <a:blip r:embed="rId2"/>
          <a:srcRect/>
          <a:stretch>
            <a:fillRect/>
          </a:stretch>
        </p:blipFill>
        <p:spPr bwMode="auto">
          <a:xfrm>
            <a:off x="1066800" y="5029200"/>
            <a:ext cx="3989388" cy="1052513"/>
          </a:xfrm>
          <a:prstGeom prst="rect">
            <a:avLst/>
          </a:prstGeom>
          <a:noFill/>
          <a:ln w="9525">
            <a:noFill/>
            <a:miter lim="800000"/>
            <a:headEnd/>
            <a:tailEnd/>
          </a:ln>
        </p:spPr>
      </p:pic>
      <p:sp>
        <p:nvSpPr>
          <p:cNvPr id="1213442" name="Rectangle 2"/>
          <p:cNvSpPr>
            <a:spLocks noGrp="1" noChangeArrowheads="1"/>
          </p:cNvSpPr>
          <p:nvPr>
            <p:ph type="ctrTitle"/>
          </p:nvPr>
        </p:nvSpPr>
        <p:spPr>
          <a:xfrm>
            <a:off x="989013" y="1066800"/>
            <a:ext cx="7162800" cy="1447800"/>
          </a:xfrm>
        </p:spPr>
        <p:txBody>
          <a:bodyPr/>
          <a:lstStyle>
            <a:lvl1pPr algn="l">
              <a:defRPr sz="3600"/>
            </a:lvl1pPr>
          </a:lstStyle>
          <a:p>
            <a:r>
              <a:rPr lang="en-US"/>
              <a:t>Click to edit Master title style</a:t>
            </a:r>
          </a:p>
        </p:txBody>
      </p:sp>
      <p:sp>
        <p:nvSpPr>
          <p:cNvPr id="1213443" name="Rectangle 3"/>
          <p:cNvSpPr>
            <a:spLocks noGrp="1" noChangeArrowheads="1"/>
          </p:cNvSpPr>
          <p:nvPr>
            <p:ph type="subTitle" idx="1"/>
          </p:nvPr>
        </p:nvSpPr>
        <p:spPr>
          <a:xfrm>
            <a:off x="990600" y="2590800"/>
            <a:ext cx="7162800" cy="576263"/>
          </a:xfrm>
        </p:spPr>
        <p:txBody>
          <a:bodyPr/>
          <a:lstStyle>
            <a:lvl1pPr marL="0" indent="0">
              <a:buFont typeface="Wingdings" pitchFamily="2" charset="2"/>
              <a:buNone/>
              <a:defRPr/>
            </a:lvl1pPr>
          </a:lstStyle>
          <a:p>
            <a:r>
              <a:rPr lang="en-US"/>
              <a:t>Click to edit Master subtitle style</a:t>
            </a:r>
          </a:p>
        </p:txBody>
      </p:sp>
      <p:sp>
        <p:nvSpPr>
          <p:cNvPr id="7" name="Rectangle 5"/>
          <p:cNvSpPr>
            <a:spLocks noGrp="1" noChangeArrowheads="1"/>
          </p:cNvSpPr>
          <p:nvPr>
            <p:ph type="dt" sz="half" idx="10"/>
          </p:nvPr>
        </p:nvSpPr>
        <p:spPr>
          <a:xfrm>
            <a:off x="685800" y="6248400"/>
            <a:ext cx="1905000" cy="457200"/>
          </a:xfrm>
        </p:spPr>
        <p:txBody>
          <a:bodyPr/>
          <a:lstStyle>
            <a:lvl1pPr>
              <a:defRPr/>
            </a:lvl1pPr>
          </a:lstStyle>
          <a:p>
            <a:pPr>
              <a:defRPr/>
            </a:pPr>
            <a:endParaRPr lang="de-DE"/>
          </a:p>
        </p:txBody>
      </p:sp>
      <p:sp>
        <p:nvSpPr>
          <p:cNvPr id="8" name="Rectangle 6"/>
          <p:cNvSpPr>
            <a:spLocks noGrp="1" noChangeArrowheads="1"/>
          </p:cNvSpPr>
          <p:nvPr>
            <p:ph type="sldNum" sz="quarter" idx="11"/>
          </p:nvPr>
        </p:nvSpPr>
        <p:spPr>
          <a:xfrm>
            <a:off x="6553200" y="6248400"/>
            <a:ext cx="1905000" cy="457200"/>
          </a:xfrm>
        </p:spPr>
        <p:txBody>
          <a:bodyPr/>
          <a:lstStyle>
            <a:lvl1pPr>
              <a:defRPr/>
            </a:lvl1pPr>
          </a:lstStyle>
          <a:p>
            <a:pPr>
              <a:defRPr/>
            </a:pPr>
            <a:fld id="{4BA69554-1B7F-4B84-A851-6BC0E0A2A56B}" type="slidenum">
              <a:rPr lang="ar-SA"/>
              <a:pPr>
                <a:defRPr/>
              </a:pPr>
              <a:t>‹#›</a:t>
            </a:fld>
            <a:endParaRPr lang="en-US"/>
          </a:p>
        </p:txBody>
      </p:sp>
      <p:sp>
        <p:nvSpPr>
          <p:cNvPr id="9" name="Rectangle 7"/>
          <p:cNvSpPr>
            <a:spLocks noGrp="1" noChangeArrowheads="1"/>
          </p:cNvSpPr>
          <p:nvPr>
            <p:ph type="ftr" sz="quarter" idx="12"/>
          </p:nvPr>
        </p:nvSpPr>
        <p:spPr>
          <a:xfrm>
            <a:off x="3124200" y="6273800"/>
            <a:ext cx="2895600" cy="457200"/>
          </a:xfrm>
        </p:spPr>
        <p:txBody>
          <a:bodyPr/>
          <a:lstStyle>
            <a:lvl1pPr>
              <a:defRPr/>
            </a:lvl1pPr>
          </a:lstStyle>
          <a:p>
            <a:pPr>
              <a:defRPr/>
            </a:pP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0D8AFFEB-0F23-4520-874F-80340655DF79}" type="slidenum">
              <a:rPr lang="ar-SA"/>
              <a:pPr>
                <a:defRPr/>
              </a:pPr>
              <a:t>‹#›</a:t>
            </a:fld>
            <a:endParaRPr lang="en-US"/>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3DA8604D-EAE5-4BD3-B6B9-96F6B322F498}" type="slidenum">
              <a:rPr lang="ar-SA"/>
              <a:pPr>
                <a:defRPr/>
              </a:pPr>
              <a:t>‹#›</a:t>
            </a:fld>
            <a:endParaRPr lang="en-US"/>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a:t>
            </a:r>
            <a:fld id="{9EA1CC95-A844-444E-AB3B-00139F8CC311}"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874713"/>
            <a:ext cx="3922713" cy="5297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4713" y="874713"/>
            <a:ext cx="3924300" cy="52974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ln/>
        </p:spPr>
        <p:txBody>
          <a:bodyPr/>
          <a:lstStyle>
            <a:lvl1pPr>
              <a:defRPr/>
            </a:lvl1pPr>
          </a:lstStyle>
          <a:p>
            <a:pPr>
              <a:defRPr/>
            </a:pPr>
            <a:endParaRPr lang="de-DE"/>
          </a:p>
        </p:txBody>
      </p:sp>
      <p:sp>
        <p:nvSpPr>
          <p:cNvPr id="6" name="Rectangle 7"/>
          <p:cNvSpPr>
            <a:spLocks noGrp="1" noChangeArrowheads="1"/>
          </p:cNvSpPr>
          <p:nvPr>
            <p:ph type="sldNum" sz="quarter" idx="11"/>
          </p:nvPr>
        </p:nvSpPr>
        <p:spPr>
          <a:ln/>
        </p:spPr>
        <p:txBody>
          <a:bodyPr/>
          <a:lstStyle>
            <a:lvl1pPr>
              <a:defRPr/>
            </a:lvl1pPr>
          </a:lstStyle>
          <a:p>
            <a:pPr>
              <a:defRPr/>
            </a:pPr>
            <a:fld id="{0A6D66ED-5F08-4D5E-AAF5-5E2AB1F47C6D}" type="slidenum">
              <a:rPr lang="ar-SA"/>
              <a:pPr>
                <a:defRPr/>
              </a:pPr>
              <a:t>‹#›</a:t>
            </a:fld>
            <a:endParaRPr lang="en-US"/>
          </a:p>
        </p:txBody>
      </p:sp>
      <p:sp>
        <p:nvSpPr>
          <p:cNvPr id="7"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a:ln/>
        </p:spPr>
        <p:txBody>
          <a:bodyPr/>
          <a:lstStyle>
            <a:lvl1pPr>
              <a:defRPr/>
            </a:lvl1pPr>
          </a:lstStyle>
          <a:p>
            <a:pPr>
              <a:defRPr/>
            </a:pPr>
            <a:endParaRPr lang="de-DE"/>
          </a:p>
        </p:txBody>
      </p:sp>
      <p:sp>
        <p:nvSpPr>
          <p:cNvPr id="8" name="Rectangle 7"/>
          <p:cNvSpPr>
            <a:spLocks noGrp="1" noChangeArrowheads="1"/>
          </p:cNvSpPr>
          <p:nvPr>
            <p:ph type="sldNum" sz="quarter" idx="11"/>
          </p:nvPr>
        </p:nvSpPr>
        <p:spPr>
          <a:ln/>
        </p:spPr>
        <p:txBody>
          <a:bodyPr/>
          <a:lstStyle>
            <a:lvl1pPr>
              <a:defRPr/>
            </a:lvl1pPr>
          </a:lstStyle>
          <a:p>
            <a:pPr>
              <a:defRPr/>
            </a:pPr>
            <a:fld id="{957FC245-2162-4156-A985-D53446E9DA3A}" type="slidenum">
              <a:rPr lang="ar-SA"/>
              <a:pPr>
                <a:defRPr/>
              </a:pPr>
              <a:t>‹#›</a:t>
            </a:fld>
            <a:endParaRPr lang="en-US"/>
          </a:p>
        </p:txBody>
      </p:sp>
      <p:sp>
        <p:nvSpPr>
          <p:cNvPr id="9"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a:ln/>
        </p:spPr>
        <p:txBody>
          <a:bodyPr/>
          <a:lstStyle>
            <a:lvl1pPr>
              <a:defRPr/>
            </a:lvl1pPr>
          </a:lstStyle>
          <a:p>
            <a:pPr>
              <a:defRPr/>
            </a:pPr>
            <a:endParaRPr lang="de-DE"/>
          </a:p>
        </p:txBody>
      </p:sp>
      <p:sp>
        <p:nvSpPr>
          <p:cNvPr id="4" name="Rectangle 7"/>
          <p:cNvSpPr>
            <a:spLocks noGrp="1" noChangeArrowheads="1"/>
          </p:cNvSpPr>
          <p:nvPr>
            <p:ph type="sldNum" sz="quarter" idx="11"/>
          </p:nvPr>
        </p:nvSpPr>
        <p:spPr>
          <a:ln/>
        </p:spPr>
        <p:txBody>
          <a:bodyPr/>
          <a:lstStyle>
            <a:lvl1pPr>
              <a:defRPr/>
            </a:lvl1pPr>
          </a:lstStyle>
          <a:p>
            <a:pPr>
              <a:defRPr/>
            </a:pPr>
            <a:fld id="{8AA5EA42-3AC7-495D-982F-4F7DC4083D11}" type="slidenum">
              <a:rPr lang="ar-SA"/>
              <a:pPr>
                <a:defRPr/>
              </a:pPr>
              <a:t>‹#›</a:t>
            </a:fld>
            <a:endParaRPr lang="en-US"/>
          </a:p>
        </p:txBody>
      </p:sp>
      <p:sp>
        <p:nvSpPr>
          <p:cNvPr id="5"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de-DE"/>
          </a:p>
        </p:txBody>
      </p:sp>
      <p:sp>
        <p:nvSpPr>
          <p:cNvPr id="3" name="Rectangle 7"/>
          <p:cNvSpPr>
            <a:spLocks noGrp="1" noChangeArrowheads="1"/>
          </p:cNvSpPr>
          <p:nvPr>
            <p:ph type="sldNum" sz="quarter" idx="11"/>
          </p:nvPr>
        </p:nvSpPr>
        <p:spPr>
          <a:ln/>
        </p:spPr>
        <p:txBody>
          <a:bodyPr/>
          <a:lstStyle>
            <a:lvl1pPr>
              <a:defRPr/>
            </a:lvl1pPr>
          </a:lstStyle>
          <a:p>
            <a:pPr>
              <a:defRPr/>
            </a:pPr>
            <a:fld id="{647CABAD-B4C8-4657-B13F-686CACB0B62C}" type="slidenum">
              <a:rPr lang="ar-SA"/>
              <a:pPr>
                <a:defRPr/>
              </a:pPr>
              <a:t>‹#›</a:t>
            </a:fld>
            <a:endParaRPr lang="en-US"/>
          </a:p>
        </p:txBody>
      </p:sp>
      <p:sp>
        <p:nvSpPr>
          <p:cNvPr id="4"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de-DE"/>
          </a:p>
        </p:txBody>
      </p:sp>
      <p:sp>
        <p:nvSpPr>
          <p:cNvPr id="6" name="Rectangle 7"/>
          <p:cNvSpPr>
            <a:spLocks noGrp="1" noChangeArrowheads="1"/>
          </p:cNvSpPr>
          <p:nvPr>
            <p:ph type="sldNum" sz="quarter" idx="11"/>
          </p:nvPr>
        </p:nvSpPr>
        <p:spPr>
          <a:ln/>
        </p:spPr>
        <p:txBody>
          <a:bodyPr/>
          <a:lstStyle>
            <a:lvl1pPr>
              <a:defRPr/>
            </a:lvl1pPr>
          </a:lstStyle>
          <a:p>
            <a:pPr>
              <a:defRPr/>
            </a:pPr>
            <a:fld id="{AC6E4ACC-AFB3-4DBB-9F9F-85529DD4EEB5}" type="slidenum">
              <a:rPr lang="ar-SA"/>
              <a:pPr>
                <a:defRPr/>
              </a:pPr>
              <a:t>‹#›</a:t>
            </a:fld>
            <a:endParaRPr lang="en-US"/>
          </a:p>
        </p:txBody>
      </p:sp>
      <p:sp>
        <p:nvSpPr>
          <p:cNvPr id="7"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de-DE"/>
          </a:p>
        </p:txBody>
      </p:sp>
      <p:sp>
        <p:nvSpPr>
          <p:cNvPr id="6" name="Rectangle 7"/>
          <p:cNvSpPr>
            <a:spLocks noGrp="1" noChangeArrowheads="1"/>
          </p:cNvSpPr>
          <p:nvPr>
            <p:ph type="sldNum" sz="quarter" idx="11"/>
          </p:nvPr>
        </p:nvSpPr>
        <p:spPr>
          <a:ln/>
        </p:spPr>
        <p:txBody>
          <a:bodyPr/>
          <a:lstStyle>
            <a:lvl1pPr>
              <a:defRPr/>
            </a:lvl1pPr>
          </a:lstStyle>
          <a:p>
            <a:pPr>
              <a:defRPr/>
            </a:pPr>
            <a:fld id="{058A1994-2DF1-49B6-9FBF-DB6EED72E6C5}" type="slidenum">
              <a:rPr lang="ar-SA"/>
              <a:pPr>
                <a:defRPr/>
              </a:pPr>
              <a:t>‹#›</a:t>
            </a:fld>
            <a:endParaRPr lang="en-US"/>
          </a:p>
        </p:txBody>
      </p:sp>
      <p:sp>
        <p:nvSpPr>
          <p:cNvPr id="7"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1EA5C78C-1709-49F6-9F11-24476F202515}" type="slidenum">
              <a:rPr lang="ar-SA"/>
              <a:pPr>
                <a:defRPr/>
              </a:pPr>
              <a:t>‹#›</a:t>
            </a:fld>
            <a:endParaRPr lang="en-US"/>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25413"/>
            <a:ext cx="1998663" cy="60467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25413"/>
            <a:ext cx="5848350" cy="60467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a:ln/>
        </p:spPr>
        <p:txBody>
          <a:bodyPr/>
          <a:lstStyle>
            <a:lvl1pPr>
              <a:defRPr/>
            </a:lvl1pPr>
          </a:lstStyle>
          <a:p>
            <a:pPr>
              <a:defRPr/>
            </a:pPr>
            <a:endParaRPr lang="de-DE"/>
          </a:p>
        </p:txBody>
      </p:sp>
      <p:sp>
        <p:nvSpPr>
          <p:cNvPr id="5" name="Rectangle 7"/>
          <p:cNvSpPr>
            <a:spLocks noGrp="1" noChangeArrowheads="1"/>
          </p:cNvSpPr>
          <p:nvPr>
            <p:ph type="sldNum" sz="quarter" idx="11"/>
          </p:nvPr>
        </p:nvSpPr>
        <p:spPr>
          <a:ln/>
        </p:spPr>
        <p:txBody>
          <a:bodyPr/>
          <a:lstStyle>
            <a:lvl1pPr>
              <a:defRPr/>
            </a:lvl1pPr>
          </a:lstStyle>
          <a:p>
            <a:pPr>
              <a:defRPr/>
            </a:pPr>
            <a:fld id="{AC43721C-E930-4200-B1E9-66F1E62FD619}" type="slidenum">
              <a:rPr lang="ar-SA"/>
              <a:pPr>
                <a:defRPr/>
              </a:pPr>
              <a:t>‹#›</a:t>
            </a:fld>
            <a:endParaRPr lang="en-US"/>
          </a:p>
        </p:txBody>
      </p:sp>
      <p:sp>
        <p:nvSpPr>
          <p:cNvPr id="6" name="Rectangle 9"/>
          <p:cNvSpPr>
            <a:spLocks noGrp="1" noChangeArrowheads="1"/>
          </p:cNvSpPr>
          <p:nvPr>
            <p:ph type="ftr" sz="quarter" idx="12"/>
          </p:nvPr>
        </p:nvSpPr>
        <p:spPr>
          <a:ln/>
        </p:spPr>
        <p:txBody>
          <a:bodyPr/>
          <a:lstStyle>
            <a:lvl1pPr>
              <a:defRPr/>
            </a:lvl1pPr>
          </a:lstStyle>
          <a:p>
            <a:pPr>
              <a:defRPr/>
            </a:pPr>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3"/>
          <p:cNvSpPr>
            <a:spLocks noChangeArrowheads="1"/>
          </p:cNvSpPr>
          <p:nvPr/>
        </p:nvSpPr>
        <p:spPr bwMode="auto">
          <a:xfrm>
            <a:off x="1600200" y="6324600"/>
            <a:ext cx="5562600" cy="381000"/>
          </a:xfrm>
          <a:prstGeom prst="rect">
            <a:avLst/>
          </a:prstGeom>
          <a:noFill/>
          <a:ln w="9525">
            <a:noFill/>
            <a:miter lim="800000"/>
            <a:headEnd/>
            <a:tailEnd/>
          </a:ln>
        </p:spPr>
        <p:txBody>
          <a:bodyPr anchor="b"/>
          <a:lstStyle/>
          <a:p>
            <a:pPr eaLnBrk="0" hangingPunct="0">
              <a:spcBef>
                <a:spcPct val="50000"/>
              </a:spcBef>
              <a:defRPr/>
            </a:pPr>
            <a:r>
              <a:rPr lang="en-US" sz="1200">
                <a:solidFill>
                  <a:schemeClr val="bg1"/>
                </a:solidFill>
                <a:latin typeface="Arial" charset="0"/>
              </a:rPr>
              <a:t>© 2011 Pearson Addison-Wesley. All rights reserved. </a:t>
            </a:r>
          </a:p>
        </p:txBody>
      </p:sp>
      <p:sp>
        <p:nvSpPr>
          <p:cNvPr id="3" name="AutoShape 4"/>
          <p:cNvSpPr>
            <a:spLocks noChangeArrowheads="1"/>
          </p:cNvSpPr>
          <p:nvPr/>
        </p:nvSpPr>
        <p:spPr bwMode="auto">
          <a:xfrm flipH="1">
            <a:off x="0" y="1524000"/>
            <a:ext cx="9144000" cy="152400"/>
          </a:xfrm>
          <a:prstGeom prst="homePlate">
            <a:avLst>
              <a:gd name="adj" fmla="val 0"/>
            </a:avLst>
          </a:prstGeom>
          <a:solidFill>
            <a:srgbClr val="FF9A05"/>
          </a:solidFill>
          <a:ln w="9525">
            <a:noFill/>
            <a:miter lim="800000"/>
            <a:headEnd/>
            <a:tailEnd/>
          </a:ln>
        </p:spPr>
        <p:txBody>
          <a:bodyPr wrap="none" anchor="ctr"/>
          <a:lstStyle/>
          <a:p>
            <a:pPr>
              <a:defRPr/>
            </a:pPr>
            <a:endParaRPr lang="en-US" sz="2400" baseline="-25000">
              <a:latin typeface="Times New Roman" charset="0"/>
              <a:cs typeface="+mn-cs"/>
            </a:endParaRPr>
          </a:p>
        </p:txBody>
      </p:sp>
      <p:grpSp>
        <p:nvGrpSpPr>
          <p:cNvPr id="4" name="Group 4"/>
          <p:cNvGrpSpPr>
            <a:grpSpLocks/>
          </p:cNvGrpSpPr>
          <p:nvPr userDrawn="1"/>
        </p:nvGrpSpPr>
        <p:grpSpPr bwMode="auto">
          <a:xfrm>
            <a:off x="203200" y="5715000"/>
            <a:ext cx="1371600" cy="914400"/>
            <a:chOff x="128" y="3600"/>
            <a:chExt cx="864" cy="576"/>
          </a:xfrm>
        </p:grpSpPr>
        <p:pic>
          <p:nvPicPr>
            <p:cNvPr id="5" name="Picture 5" descr="Pearson_CMYK"/>
            <p:cNvPicPr>
              <a:picLocks noChangeAspect="1" noChangeArrowheads="1"/>
            </p:cNvPicPr>
            <p:nvPr/>
          </p:nvPicPr>
          <p:blipFill>
            <a:blip r:embed="rId3"/>
            <a:srcRect/>
            <a:stretch>
              <a:fillRect/>
            </a:stretch>
          </p:blipFill>
          <p:spPr bwMode="auto">
            <a:xfrm>
              <a:off x="192" y="3888"/>
              <a:ext cx="728" cy="288"/>
            </a:xfrm>
            <a:prstGeom prst="rect">
              <a:avLst/>
            </a:prstGeom>
            <a:noFill/>
            <a:ln w="9525">
              <a:noFill/>
              <a:miter lim="800000"/>
              <a:headEnd/>
              <a:tailEnd/>
            </a:ln>
          </p:spPr>
        </p:pic>
        <p:sp>
          <p:nvSpPr>
            <p:cNvPr id="6" name="Text Box 6"/>
            <p:cNvSpPr txBox="1">
              <a:spLocks noChangeArrowheads="1"/>
            </p:cNvSpPr>
            <p:nvPr/>
          </p:nvSpPr>
          <p:spPr bwMode="auto">
            <a:xfrm>
              <a:off x="128" y="3600"/>
              <a:ext cx="864" cy="270"/>
            </a:xfrm>
            <a:prstGeom prst="rect">
              <a:avLst/>
            </a:prstGeom>
            <a:noFill/>
            <a:ln w="9525">
              <a:noFill/>
              <a:miter lim="800000"/>
              <a:headEnd/>
              <a:tailEnd/>
            </a:ln>
            <a:effectLst/>
          </p:spPr>
          <p:txBody>
            <a:bodyPr>
              <a:spAutoFit/>
            </a:bodyPr>
            <a:lstStyle/>
            <a:p>
              <a:pPr algn="ctr" eaLnBrk="0" hangingPunct="0">
                <a:spcBef>
                  <a:spcPct val="50000"/>
                </a:spcBef>
                <a:defRPr/>
              </a:pPr>
              <a:r>
                <a:rPr lang="en-US" sz="1100" b="1">
                  <a:solidFill>
                    <a:schemeClr val="bg1"/>
                  </a:solidFill>
                  <a:latin typeface="Arial" charset="0"/>
                </a:rPr>
                <a:t>Addison Wesley </a:t>
              </a:r>
              <a:r>
                <a:rPr lang="en-US" sz="1100">
                  <a:solidFill>
                    <a:schemeClr val="bg1"/>
                  </a:solidFill>
                  <a:latin typeface="Arial" charset="0"/>
                </a:rPr>
                <a:t>is an imprint of</a:t>
              </a:r>
              <a:endParaRPr lang="en-US" sz="1100" b="1">
                <a:solidFill>
                  <a:schemeClr val="bg1"/>
                </a:solidFill>
                <a:latin typeface="Arial" charset="0"/>
              </a:endParaRPr>
            </a:p>
          </p:txBody>
        </p:sp>
      </p:grpSp>
      <p:sp>
        <p:nvSpPr>
          <p:cNvPr id="7" name="Text Box 7"/>
          <p:cNvSpPr txBox="1">
            <a:spLocks noChangeArrowheads="1"/>
          </p:cNvSpPr>
          <p:nvPr userDrawn="1"/>
        </p:nvSpPr>
        <p:spPr bwMode="auto">
          <a:xfrm>
            <a:off x="2057400" y="5410200"/>
            <a:ext cx="5029200" cy="396875"/>
          </a:xfrm>
          <a:prstGeom prst="rect">
            <a:avLst/>
          </a:prstGeom>
          <a:noFill/>
          <a:ln w="9525">
            <a:noFill/>
            <a:miter lim="800000"/>
            <a:headEnd/>
            <a:tailEnd/>
          </a:ln>
          <a:effectLst/>
        </p:spPr>
        <p:txBody>
          <a:bodyPr>
            <a:spAutoFit/>
          </a:bodyPr>
          <a:lstStyle/>
          <a:p>
            <a:pPr algn="ctr" eaLnBrk="0" hangingPunct="0">
              <a:spcBef>
                <a:spcPct val="50000"/>
              </a:spcBef>
              <a:defRPr/>
            </a:pPr>
            <a:r>
              <a:rPr lang="en-US" sz="2000">
                <a:solidFill>
                  <a:srgbClr val="FF9A05"/>
                </a:solidFill>
                <a:latin typeface="Arial" charset="0"/>
              </a:rPr>
              <a:t>Stewart Venit ~ Elizabeth Drake</a:t>
            </a:r>
          </a:p>
        </p:txBody>
      </p:sp>
      <p:graphicFrame>
        <p:nvGraphicFramePr>
          <p:cNvPr id="8" name="Object 1"/>
          <p:cNvGraphicFramePr>
            <a:graphicFrameLocks noChangeAspect="1"/>
          </p:cNvGraphicFramePr>
          <p:nvPr/>
        </p:nvGraphicFramePr>
        <p:xfrm>
          <a:off x="2819400" y="1828800"/>
          <a:ext cx="3657600" cy="1377950"/>
        </p:xfrm>
        <a:graphic>
          <a:graphicData uri="http://schemas.openxmlformats.org/presentationml/2006/ole">
            <p:oleObj spid="_x0000_s11122689" name="Image" r:id="rId4" imgW="5320635" imgH="2006349" progId="">
              <p:embed/>
            </p:oleObj>
          </a:graphicData>
        </a:graphic>
      </p:graphicFrame>
      <p:pic>
        <p:nvPicPr>
          <p:cNvPr id="9" name="Picture 9" descr="coverfly"/>
          <p:cNvPicPr>
            <a:picLocks noChangeAspect="1" noChangeArrowheads="1"/>
          </p:cNvPicPr>
          <p:nvPr userDrawn="1"/>
        </p:nvPicPr>
        <p:blipFill>
          <a:blip r:embed="rId5"/>
          <a:srcRect/>
          <a:stretch>
            <a:fillRect/>
          </a:stretch>
        </p:blipFill>
        <p:spPr bwMode="auto">
          <a:xfrm>
            <a:off x="3124200" y="3276600"/>
            <a:ext cx="2895600" cy="2006600"/>
          </a:xfrm>
          <a:prstGeom prst="rect">
            <a:avLst/>
          </a:prstGeom>
          <a:noFill/>
          <a:ln w="9525">
            <a:noFill/>
            <a:miter lim="800000"/>
            <a:headEnd/>
            <a:tailEnd/>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r>
              <a:rPr lang="en-US"/>
              <a:t>1-</a:t>
            </a:r>
            <a:fld id="{4FA9F7AB-420F-44E9-ACA6-724800A57B6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t>Slide </a:t>
            </a:r>
            <a:fld id="{4B4B0D35-FCA8-481E-AF68-DEB0019D2B9E}"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r>
              <a:rPr lang="en-US"/>
              <a:t>1-</a:t>
            </a:r>
            <a:fld id="{FB0EE087-44BA-4502-A8C0-BE9251D6B7A0}" type="slidenum">
              <a:rPr lang="en-US"/>
              <a:pPr>
                <a:defRPr/>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76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600200"/>
            <a:ext cx="40767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ln/>
        </p:spPr>
        <p:txBody>
          <a:bodyPr/>
          <a:lstStyle>
            <a:lvl1pPr>
              <a:defRPr/>
            </a:lvl1pPr>
          </a:lstStyle>
          <a:p>
            <a:pPr>
              <a:defRPr/>
            </a:pPr>
            <a:r>
              <a:rPr lang="en-US"/>
              <a:t>1-</a:t>
            </a:r>
            <a:fld id="{0A829866-7B5B-489C-8668-4AC31D82993F}" type="slidenum">
              <a:rPr lang="en-US"/>
              <a:pPr>
                <a:defRPr/>
              </a:pPr>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sz="quarter" idx="10"/>
          </p:nvPr>
        </p:nvSpPr>
        <p:spPr>
          <a:ln/>
        </p:spPr>
        <p:txBody>
          <a:bodyPr/>
          <a:lstStyle>
            <a:lvl1pPr>
              <a:defRPr/>
            </a:lvl1pPr>
          </a:lstStyle>
          <a:p>
            <a:pPr>
              <a:defRPr/>
            </a:pPr>
            <a:r>
              <a:rPr lang="en-US"/>
              <a:t>1-</a:t>
            </a:r>
            <a:fld id="{AC4FD1FD-4BB6-4821-9ED2-FDFD2F13AFC4}" type="slidenum">
              <a:rPr lang="en-US"/>
              <a:pPr>
                <a:defRPr/>
              </a:pPr>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r>
              <a:rPr lang="en-US"/>
              <a:t>1-</a:t>
            </a:r>
            <a:fld id="{C0B5186C-A130-46D7-B5D1-02A3DC6915F2}" type="slidenum">
              <a:rPr lang="en-US"/>
              <a:pPr>
                <a:defRPr/>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r>
              <a:rPr lang="en-US"/>
              <a:t>1-</a:t>
            </a:r>
            <a:fld id="{02D9B023-FDB6-4BE1-9BC8-DA22F84E1AE4}" type="slidenum">
              <a:rPr lang="en-US"/>
              <a:pPr>
                <a:defRPr/>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r>
              <a:rPr lang="en-US"/>
              <a:t>1-</a:t>
            </a:r>
            <a:fld id="{AEA9BC63-AEBE-4A4C-A74B-F6E2D99A778F}" type="slidenum">
              <a:rPr lang="en-US"/>
              <a:pPr>
                <a:defRPr/>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r>
              <a:rPr lang="en-US"/>
              <a:t>1-</a:t>
            </a:r>
            <a:fld id="{A74D8ED1-E3B3-4DAC-B894-BAA26157E736}" type="slidenum">
              <a:rPr lang="en-US"/>
              <a:pPr>
                <a:defRPr/>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r>
              <a:rPr lang="en-US"/>
              <a:t>1-</a:t>
            </a:r>
            <a:fld id="{1CE9BAA4-0423-4A7D-B5E4-D0F72F850E11}" type="slidenum">
              <a:rPr lang="en-US"/>
              <a:pPr>
                <a:defRPr/>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76200"/>
            <a:ext cx="207645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76200"/>
            <a:ext cx="607695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r>
              <a:rPr lang="en-US"/>
              <a:t>1-</a:t>
            </a:r>
            <a:fld id="{2D711084-B536-46C5-B54C-6C400E5EC41C}" type="slidenum">
              <a:rPr lang="en-US"/>
              <a:pPr>
                <a:defRPr/>
              </a:pPr>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p:cNvSpPr>
            <a:spLocks noGrp="1" noChangeArrowheads="1"/>
          </p:cNvSpPr>
          <p:nvPr>
            <p:ph type="sldNum" sz="quarter" idx="10"/>
          </p:nvPr>
        </p:nvSpPr>
        <p:spPr>
          <a:ln/>
        </p:spPr>
        <p:txBody>
          <a:bodyPr/>
          <a:lstStyle>
            <a:lvl1pPr>
              <a:defRPr/>
            </a:lvl1pPr>
          </a:lstStyle>
          <a:p>
            <a:pPr>
              <a:defRPr/>
            </a:pPr>
            <a:r>
              <a:rPr lang="en-US"/>
              <a:t>1-</a:t>
            </a:r>
            <a:fld id="{1154BFF4-4F06-4E8E-8676-4A395C69DF8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t>Slide </a:t>
            </a:r>
            <a:fld id="{293E1385-5A40-42B6-B91B-25D9D41F0469}"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76200"/>
            <a:ext cx="83058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5"/>
          <p:cNvSpPr>
            <a:spLocks noGrp="1" noChangeArrowheads="1"/>
          </p:cNvSpPr>
          <p:nvPr>
            <p:ph type="sldNum" sz="quarter" idx="10"/>
          </p:nvPr>
        </p:nvSpPr>
        <p:spPr>
          <a:ln/>
        </p:spPr>
        <p:txBody>
          <a:bodyPr/>
          <a:lstStyle>
            <a:lvl1pPr>
              <a:defRPr/>
            </a:lvl1pPr>
          </a:lstStyle>
          <a:p>
            <a:pPr>
              <a:defRPr/>
            </a:pPr>
            <a:r>
              <a:rPr lang="en-US"/>
              <a:t>1-</a:t>
            </a:r>
            <a:fld id="{C6F63378-D862-4B2A-8A7E-1536944A13A0}" type="slidenum">
              <a:rPr lang="en-US"/>
              <a:pPr>
                <a:defRPr/>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fld id="{6F0EBAE9-1E24-464B-B595-98F969CE0AD9}"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A878D82-D0E0-4523-955B-139D6B4FE764}" type="slidenum">
              <a:rPr lang="en-US"/>
              <a:pPr>
                <a:defRPr/>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1AD79E95-FB5C-4F32-A8B1-7CE1B4EA87F4}"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E79596-56D1-4F7E-B835-2B92EEEA149D}" type="slidenum">
              <a:rPr lang="en-US"/>
              <a:pPr>
                <a:defRPr/>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C4073DB3-4161-43C9-90C8-6C2D3A793883}"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EFD66AD-FD36-4825-B260-ACC997CB7FBB}" type="slidenum">
              <a:rPr lang="en-US"/>
              <a:pPr>
                <a:defRPr/>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C01063F4-DBE5-4AFA-99D1-70BB7303CA2E}" type="datetimeFigureOut">
              <a:rPr lang="en-US"/>
              <a:pPr>
                <a:defRPr/>
              </a:pPr>
              <a:t>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6E51FF5-3B00-4174-863B-8D9B7D249AF7}" type="slidenum">
              <a:rPr lang="en-US"/>
              <a:pPr>
                <a:defRPr/>
              </a:pPr>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fld id="{DA46DBA9-7390-4B5D-A9CE-B0F01F20C3E5}" type="datetimeFigureOut">
              <a:rPr lang="en-US"/>
              <a:pPr>
                <a:defRPr/>
              </a:pPr>
              <a:t>1/1/2019</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4AB312A-51B4-4320-BBC9-15BCAADD8A8A}" type="slidenum">
              <a:rPr lang="en-US"/>
              <a:pPr>
                <a:defRPr/>
              </a:pPr>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fld id="{780A4801-ACFC-4377-B667-A7C781F56FE3}" type="datetimeFigureOut">
              <a:rPr lang="en-US"/>
              <a:pPr>
                <a:defRPr/>
              </a:pPr>
              <a:t>1/1/2019</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480DF92-1510-459D-BD51-4999502AADB1}" type="slidenum">
              <a:rPr lang="en-US"/>
              <a:pPr>
                <a:defRPr/>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41340A24-8206-4D19-892F-8E4B1D9AF295}" type="datetimeFigureOut">
              <a:rPr lang="en-US"/>
              <a:pPr>
                <a:defRPr/>
              </a:pPr>
              <a:t>1/1/2019</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1B4F4A06-CF4E-432A-82F2-54C883639610}" type="slidenum">
              <a:rPr lang="en-US"/>
              <a:pPr>
                <a:defRPr/>
              </a:pPr>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FA4E1D04-A3C0-4DB9-9C5C-01C0857B21B3}" type="datetimeFigureOut">
              <a:rPr lang="en-US"/>
              <a:pPr>
                <a:defRPr/>
              </a:pPr>
              <a:t>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5E4D2AE-4740-4836-A3A0-854C7A425268}" type="slidenum">
              <a:rPr lang="en-US"/>
              <a:pPr>
                <a:defRPr/>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529E612-21E1-4BDD-96E7-4BCFA8E38C15}" type="datetimeFigureOut">
              <a:rPr lang="en-US"/>
              <a:pPr>
                <a:defRPr/>
              </a:pPr>
              <a:t>1/1/2019</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A18C902-1197-456C-BD85-8B5A7DC65F6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4" name="Rectangle 6"/>
          <p:cNvSpPr>
            <a:spLocks noGrp="1" noChangeArrowheads="1"/>
          </p:cNvSpPr>
          <p:nvPr>
            <p:ph type="sldNum" sz="quarter" idx="12"/>
          </p:nvPr>
        </p:nvSpPr>
        <p:spPr>
          <a:ln/>
        </p:spPr>
        <p:txBody>
          <a:bodyPr/>
          <a:lstStyle>
            <a:lvl1pPr>
              <a:defRPr/>
            </a:lvl1pPr>
          </a:lstStyle>
          <a:p>
            <a:pPr>
              <a:defRPr/>
            </a:pPr>
            <a:r>
              <a:rPr lang="en-US"/>
              <a:t>Slide </a:t>
            </a:r>
            <a:fld id="{7945D1F3-E30E-495F-911C-0A5DC695E0F8}"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BBDA895B-5AF8-49B5-A8B9-4B53D484E61C}"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B7EFCE-E43E-4D96-A188-AF8099BAEC6E}" type="slidenum">
              <a:rPr lang="en-US"/>
              <a:pPr>
                <a:defRPr/>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ADB64EFF-3BB3-4C14-BD4C-682856983784}" type="datetimeFigureOut">
              <a:rPr lang="en-US"/>
              <a:pPr>
                <a:defRPr/>
              </a:pPr>
              <a:t>1/1/2019</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ECE0D7D-9AE6-4DA5-BA58-6678852EB2A0}" type="slidenum">
              <a:rPr lang="en-US"/>
              <a:pPr>
                <a:defRPr/>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Set 1, Page </a:t>
            </a:r>
            <a:fld id="{38875395-E2FF-4F67-AFA9-8EA6D5C29D13}" type="slidenum">
              <a:rPr lang="en-US"/>
              <a:pPr>
                <a:defRPr/>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Set 1, Page </a:t>
            </a:r>
            <a:fld id="{98C91DBD-FF12-4105-8D2D-F79945D13E60}" type="slidenum">
              <a:rPr lang="en-US"/>
              <a:pPr>
                <a:defRPr/>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Set 1, Page </a:t>
            </a:r>
            <a:fld id="{DAEEA04E-05D4-4530-876D-D57792153DA2}" type="slidenum">
              <a:rPr lang="en-US"/>
              <a:pPr>
                <a:defRPr/>
              </a:pPr>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90600"/>
            <a:ext cx="4038600" cy="5135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Set 1, Page </a:t>
            </a:r>
            <a:fld id="{B679E1EA-08AF-4E49-9FFE-06E1B7B00652}" type="slidenum">
              <a:rPr lang="en-US"/>
              <a:pPr>
                <a:defRPr/>
              </a:pPr>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r>
              <a:rPr lang="en-US"/>
              <a:t>Slide Set 1, Page </a:t>
            </a:r>
            <a:fld id="{F704A423-DC75-4891-A0AC-B7AB5939217F}" type="slidenum">
              <a:rPr lang="en-US"/>
              <a:pPr>
                <a:defRPr/>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r>
              <a:rPr lang="en-US"/>
              <a:t>Slide Set 1, Page </a:t>
            </a:r>
            <a:fld id="{1D4E2170-BD04-4F9D-847F-7F6215981C84}" type="slidenum">
              <a:rPr lang="en-US"/>
              <a:pPr>
                <a:defRPr/>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r>
              <a:rPr lang="en-US"/>
              <a:t>Slide Set 1, Page </a:t>
            </a:r>
            <a:fld id="{E9B31CBE-8DD7-428C-9655-5777E1C52692}" type="slidenum">
              <a:rPr lang="en-US"/>
              <a:pPr>
                <a:defRPr/>
              </a:pPr>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Set 1, Page </a:t>
            </a:r>
            <a:fld id="{FEC1BB84-D4B6-4F83-B917-056B1741F66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a:t>
            </a:r>
            <a:fld id="{000E994C-AD16-45E5-AFD6-40EAA5C3BA4C}"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Set 1, Page </a:t>
            </a:r>
            <a:fld id="{8B2A2C7F-67C9-4E1D-8EA9-550DACAE5B5E}" type="slidenum">
              <a:rPr lang="en-US"/>
              <a:pPr>
                <a:defRPr/>
              </a:pPr>
              <a:t>‹#›</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Set 1, Page </a:t>
            </a:r>
            <a:fld id="{575880F1-FB12-45ED-8A78-0A99DA1AC172}" type="slidenum">
              <a:rPr lang="en-US"/>
              <a:pPr>
                <a:defRPr/>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r>
              <a:rPr lang="en-US"/>
              <a:t>Slide Set 1, Page </a:t>
            </a:r>
            <a:fld id="{9535855F-FC9E-4034-BC45-AAB2C6D7FF1D}" type="slidenum">
              <a:rPr lang="en-US"/>
              <a:pPr>
                <a:defRPr/>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0838" y="1187450"/>
            <a:ext cx="40894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92638" y="1187450"/>
            <a:ext cx="40894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r>
              <a:rPr lang="en-US"/>
              <a:t>July 2005</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Computer Architecture, Data Path and Control</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 </a:t>
            </a:r>
            <a:fld id="{EF17B19E-5082-4329-9204-E6B8195603C9}"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99238" y="273050"/>
            <a:ext cx="2082800" cy="5594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0838" y="273050"/>
            <a:ext cx="6096000" cy="5594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sldNum" sz="quarter" idx="10"/>
          </p:nvPr>
        </p:nvSpPr>
        <p:spPr>
          <a:ln/>
        </p:spPr>
        <p:txBody>
          <a:bodyPr/>
          <a:lstStyle>
            <a:lvl1pPr>
              <a:defRPr/>
            </a:lvl1pPr>
          </a:lstStyle>
          <a:p>
            <a:pPr>
              <a:defRPr/>
            </a:pPr>
            <a:fld id="{A9BA009F-6E9D-4633-A91A-095515E3EE2A}" type="slidenum">
              <a:rPr lang="en-US"/>
              <a:pPr>
                <a:defRPr/>
              </a:pPr>
              <a:t>‹#›</a:t>
            </a:fld>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59BE4B42-47AA-491A-898C-E6F93043E0DC}" type="slidenum">
              <a:rPr lang="en-US"/>
              <a:pPr>
                <a:defRPr/>
              </a:pPr>
              <a:t>‹#›</a:t>
            </a:fld>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CF230DB0-5D92-4B35-AD86-85C9787531E6}" type="slidenum">
              <a:rPr lang="en-US"/>
              <a:pPr>
                <a:defRPr/>
              </a:pPr>
              <a:t>‹#›</a:t>
            </a:fld>
            <a:endParaRPr 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0838" y="1187450"/>
            <a:ext cx="40894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92638" y="1187450"/>
            <a:ext cx="40894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22F3D332-B4B8-42EC-A7B4-A19A54C2C8B7}" type="slidenum">
              <a:rPr lang="en-US"/>
              <a:pPr>
                <a:defRPr/>
              </a:pPr>
              <a:t>‹#›</a:t>
            </a:fld>
            <a:endParaRPr 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1422B1B7-FFA3-4D4B-B7C2-A831489406F1}" type="slidenum">
              <a:rPr lang="en-US"/>
              <a:pPr>
                <a:defRPr/>
              </a:pPr>
              <a:t>‹#›</a:t>
            </a:fld>
            <a:endParaRPr lang="en-US" dirty="0"/>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19B610BD-3C51-4534-B8EB-706C3019A9F1}"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0.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1.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2.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2.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6.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8.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8.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9.pn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9.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mn-lt"/>
                <a:cs typeface="+mn-cs"/>
              </a:defRPr>
            </a:lvl1pPr>
          </a:lstStyle>
          <a:p>
            <a:pPr>
              <a:defRPr/>
            </a:pPr>
            <a:r>
              <a:rPr lang="en-US"/>
              <a:t>July 2005</a:t>
            </a:r>
          </a:p>
        </p:txBody>
      </p:sp>
      <p:sp>
        <p:nvSpPr>
          <p:cNvPr id="1029" name="Rectangle 5"/>
          <p:cNvSpPr>
            <a:spLocks noGrp="1" noChangeArrowheads="1"/>
          </p:cNvSpPr>
          <p:nvPr>
            <p:ph type="ftr" sz="quarter" idx="3"/>
          </p:nvPr>
        </p:nvSpPr>
        <p:spPr bwMode="auto">
          <a:xfrm>
            <a:off x="2209800" y="6248400"/>
            <a:ext cx="4800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mn-lt"/>
                <a:cs typeface="+mn-cs"/>
              </a:defRPr>
            </a:lvl1pPr>
          </a:lstStyle>
          <a:p>
            <a:pPr>
              <a:defRPr/>
            </a:pPr>
            <a:r>
              <a:rPr lang="en-US"/>
              <a:t>Computer Architecture, Data Path and Control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mn-lt"/>
                <a:cs typeface="+mn-cs"/>
              </a:defRPr>
            </a:lvl1pPr>
          </a:lstStyle>
          <a:p>
            <a:pPr>
              <a:defRPr/>
            </a:pPr>
            <a:r>
              <a:rPr lang="en-US"/>
              <a:t>Slide </a:t>
            </a:r>
            <a:fld id="{762B32F1-53EC-4F17-BF76-DC7AE27EC4B5}" type="slidenum">
              <a:rPr lang="en-US"/>
              <a:pPr>
                <a:defRPr/>
              </a:pPr>
              <a:t>‹#›</a:t>
            </a:fld>
            <a:endParaRPr lang="en-US"/>
          </a:p>
        </p:txBody>
      </p:sp>
      <p:pic>
        <p:nvPicPr>
          <p:cNvPr id="1031" name="Picture 10"/>
          <p:cNvPicPr>
            <a:picLocks noChangeAspect="1" noChangeArrowheads="1"/>
          </p:cNvPicPr>
          <p:nvPr userDrawn="1"/>
        </p:nvPicPr>
        <p:blipFill>
          <a:blip r:embed="rId16"/>
          <a:srcRect/>
          <a:stretch>
            <a:fillRect/>
          </a:stretch>
        </p:blipFill>
        <p:spPr bwMode="auto">
          <a:xfrm>
            <a:off x="1600200" y="6248400"/>
            <a:ext cx="1143000" cy="527050"/>
          </a:xfrm>
          <a:prstGeom prst="rect">
            <a:avLst/>
          </a:prstGeom>
          <a:noFill/>
          <a:ln w="9525">
            <a:noFill/>
            <a:miter lim="800000"/>
            <a:headEnd/>
            <a:tailEnd/>
          </a:ln>
        </p:spPr>
      </p:pic>
      <p:sp>
        <p:nvSpPr>
          <p:cNvPr id="1032" name="WordArt 13"/>
          <p:cNvSpPr>
            <a:spLocks noChangeArrowheads="1" noChangeShapeType="1" noTextEdit="1"/>
          </p:cNvSpPr>
          <p:nvPr userDrawn="1"/>
        </p:nvSpPr>
        <p:spPr bwMode="auto">
          <a:xfrm>
            <a:off x="6553200" y="6324600"/>
            <a:ext cx="990600" cy="381000"/>
          </a:xfrm>
          <a:prstGeom prst="rect">
            <a:avLst/>
          </a:prstGeom>
        </p:spPr>
        <p:txBody>
          <a:bodyPr wrap="none" fromWordArt="1">
            <a:prstTxWarp prst="textDoubleWave1">
              <a:avLst>
                <a:gd name="adj1" fmla="val 6500"/>
                <a:gd name="adj2" fmla="val 0"/>
              </a:avLst>
            </a:prstTxWarp>
          </a:bodyPr>
          <a:lstStyle/>
          <a:p>
            <a:pPr algn="ctr"/>
            <a:r>
              <a:rPr lang="en-US" sz="3600" kern="10" spc="-360">
                <a:ln w="12700">
                  <a:solidFill>
                    <a:srgbClr val="000099"/>
                  </a:solidFill>
                  <a:round/>
                  <a:headEnd/>
                  <a:tailEnd/>
                </a:ln>
                <a:solidFill>
                  <a:srgbClr val="33CCFF"/>
                </a:solidFill>
                <a:effectLst>
                  <a:outerShdw dist="125724" dir="18900000" algn="ctr" rotWithShape="0">
                    <a:srgbClr val="000099"/>
                  </a:outerShdw>
                </a:effectLst>
                <a:latin typeface="Impact"/>
              </a:rPr>
              <a:t>B Parhami</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iming>
    <p:tnLst>
      <p:par>
        <p:cTn id="1" dur="indefinite" restart="never" nodeType="tmRoot"/>
      </p:par>
    </p:tnLst>
  </p:timing>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67010" name="Rectangle 2"/>
          <p:cNvSpPr>
            <a:spLocks noGrp="1" noChangeArrowheads="1"/>
          </p:cNvSpPr>
          <p:nvPr>
            <p:ph type="title"/>
          </p:nvPr>
        </p:nvSpPr>
        <p:spPr bwMode="auto">
          <a:xfrm>
            <a:off x="617538" y="125413"/>
            <a:ext cx="7989887"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44739" name="Line 3"/>
          <p:cNvSpPr>
            <a:spLocks noChangeShapeType="1"/>
          </p:cNvSpPr>
          <p:nvPr/>
        </p:nvSpPr>
        <p:spPr bwMode="auto">
          <a:xfrm>
            <a:off x="568325" y="628650"/>
            <a:ext cx="8085138" cy="0"/>
          </a:xfrm>
          <a:prstGeom prst="line">
            <a:avLst/>
          </a:prstGeom>
          <a:noFill/>
          <a:ln w="50800">
            <a:solidFill>
              <a:schemeClr val="folHlink"/>
            </a:solidFill>
            <a:round/>
            <a:headEnd type="none" w="sm" len="sm"/>
            <a:tailEnd type="none" w="sm" len="sm"/>
          </a:ln>
          <a:effectLst/>
        </p:spPr>
        <p:txBody>
          <a:bodyPr wrap="none" anchor="ctr"/>
          <a:lstStyle/>
          <a:p>
            <a:pPr>
              <a:defRPr/>
            </a:pPr>
            <a:endParaRPr lang="en-US" sz="1800" dirty="0">
              <a:latin typeface="Arial" pitchFamily="34" charset="0"/>
              <a:cs typeface="Arial" pitchFamily="34" charset="0"/>
            </a:endParaRPr>
          </a:p>
        </p:txBody>
      </p:sp>
      <p:sp>
        <p:nvSpPr>
          <p:cNvPr id="10667012" name="Rectangle 4"/>
          <p:cNvSpPr>
            <a:spLocks noGrp="1" noChangeArrowheads="1"/>
          </p:cNvSpPr>
          <p:nvPr>
            <p:ph type="body" idx="1"/>
          </p:nvPr>
        </p:nvSpPr>
        <p:spPr bwMode="auto">
          <a:xfrm>
            <a:off x="609600" y="874713"/>
            <a:ext cx="7999413" cy="529748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4741" name="Rectangle 5"/>
          <p:cNvSpPr>
            <a:spLocks noChangeArrowheads="1"/>
          </p:cNvSpPr>
          <p:nvPr/>
        </p:nvSpPr>
        <p:spPr bwMode="auto">
          <a:xfrm>
            <a:off x="0" y="6477000"/>
            <a:ext cx="9144000" cy="381000"/>
          </a:xfrm>
          <a:prstGeom prst="rect">
            <a:avLst/>
          </a:prstGeom>
          <a:solidFill>
            <a:srgbClr val="EAEAEA"/>
          </a:solidFill>
          <a:ln w="12700">
            <a:noFill/>
            <a:miter lim="800000"/>
            <a:headEnd type="none" w="sm" len="sm"/>
            <a:tailEnd type="none" w="sm" len="sm"/>
          </a:ln>
          <a:effectLst/>
        </p:spPr>
        <p:txBody>
          <a:bodyPr wrap="none" anchor="ctr"/>
          <a:lstStyle/>
          <a:p>
            <a:pPr>
              <a:defRPr/>
            </a:pPr>
            <a:endParaRPr lang="en-US" sz="1800" dirty="0">
              <a:latin typeface="Arial" pitchFamily="34" charset="0"/>
              <a:cs typeface="Arial" pitchFamily="34" charset="0"/>
            </a:endParaRPr>
          </a:p>
        </p:txBody>
      </p:sp>
      <p:sp>
        <p:nvSpPr>
          <p:cNvPr id="244742" name="Rectangle 6"/>
          <p:cNvSpPr>
            <a:spLocks noGrp="1" noChangeArrowheads="1"/>
          </p:cNvSpPr>
          <p:nvPr>
            <p:ph type="dt" sz="half" idx="2"/>
          </p:nvPr>
        </p:nvSpPr>
        <p:spPr bwMode="auto">
          <a:xfrm>
            <a:off x="463550" y="6553200"/>
            <a:ext cx="2941638"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a:latin typeface="+mn-lt"/>
                <a:cs typeface="Arial" pitchFamily="34" charset="0"/>
              </a:defRPr>
            </a:lvl1pPr>
          </a:lstStyle>
          <a:p>
            <a:pPr>
              <a:defRPr/>
            </a:pPr>
            <a:endParaRPr lang="de-DE"/>
          </a:p>
        </p:txBody>
      </p:sp>
      <p:sp>
        <p:nvSpPr>
          <p:cNvPr id="244743" name="Rectangle 7"/>
          <p:cNvSpPr>
            <a:spLocks noGrp="1" noChangeArrowheads="1"/>
          </p:cNvSpPr>
          <p:nvPr>
            <p:ph type="sldNum" sz="quarter" idx="4"/>
          </p:nvPr>
        </p:nvSpPr>
        <p:spPr bwMode="auto">
          <a:xfrm>
            <a:off x="6438900" y="6553200"/>
            <a:ext cx="2311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a:latin typeface="+mn-lt"/>
                <a:cs typeface="Arial" pitchFamily="34" charset="0"/>
              </a:defRPr>
            </a:lvl1pPr>
          </a:lstStyle>
          <a:p>
            <a:pPr>
              <a:defRPr/>
            </a:pPr>
            <a:fld id="{6F9D5BD4-F249-4F97-B6FB-C8C5EB827635}" type="slidenum">
              <a:rPr lang="ar-SA"/>
              <a:pPr>
                <a:defRPr/>
              </a:pPr>
              <a:t>‹#›</a:t>
            </a:fld>
            <a:endParaRPr lang="en-US" dirty="0"/>
          </a:p>
        </p:txBody>
      </p:sp>
      <p:sp>
        <p:nvSpPr>
          <p:cNvPr id="244744" name="Rectangle 8"/>
          <p:cNvSpPr>
            <a:spLocks noChangeArrowheads="1"/>
          </p:cNvSpPr>
          <p:nvPr/>
        </p:nvSpPr>
        <p:spPr bwMode="auto">
          <a:xfrm>
            <a:off x="0" y="0"/>
            <a:ext cx="133350" cy="6858000"/>
          </a:xfrm>
          <a:prstGeom prst="rect">
            <a:avLst/>
          </a:prstGeom>
          <a:solidFill>
            <a:schemeClr val="accent2"/>
          </a:solidFill>
          <a:ln w="25400">
            <a:noFill/>
            <a:miter lim="800000"/>
            <a:headEnd/>
            <a:tailEnd/>
          </a:ln>
          <a:effectLst/>
        </p:spPr>
        <p:txBody>
          <a:bodyPr wrap="none" anchor="ctr"/>
          <a:lstStyle/>
          <a:p>
            <a:pPr>
              <a:defRPr/>
            </a:pPr>
            <a:endParaRPr lang="en-US" sz="1800" dirty="0">
              <a:latin typeface="Arial" pitchFamily="34" charset="0"/>
              <a:cs typeface="Arial" pitchFamily="34" charset="0"/>
            </a:endParaRPr>
          </a:p>
        </p:txBody>
      </p:sp>
      <p:sp>
        <p:nvSpPr>
          <p:cNvPr id="244745" name="Rectangle 9"/>
          <p:cNvSpPr>
            <a:spLocks noGrp="1" noChangeArrowheads="1"/>
          </p:cNvSpPr>
          <p:nvPr>
            <p:ph type="ftr" sz="quarter" idx="3"/>
          </p:nvPr>
        </p:nvSpPr>
        <p:spPr bwMode="auto">
          <a:xfrm>
            <a:off x="3251200" y="6540500"/>
            <a:ext cx="2895600" cy="317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a:latin typeface="+mn-lt"/>
                <a:cs typeface="Arial" pitchFamily="34" charset="0"/>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2400" b="1">
          <a:solidFill>
            <a:schemeClr val="accent2"/>
          </a:solidFill>
          <a:latin typeface="+mj-lt"/>
          <a:ea typeface="+mj-ea"/>
          <a:cs typeface="+mj-cs"/>
        </a:defRPr>
      </a:lvl1pPr>
      <a:lvl2pPr algn="ctr" rtl="0" eaLnBrk="0" fontAlgn="base" hangingPunct="0">
        <a:spcBef>
          <a:spcPct val="0"/>
        </a:spcBef>
        <a:spcAft>
          <a:spcPct val="0"/>
        </a:spcAft>
        <a:defRPr sz="2400" b="1">
          <a:solidFill>
            <a:schemeClr val="accent2"/>
          </a:solidFill>
          <a:latin typeface="Arial" charset="0"/>
        </a:defRPr>
      </a:lvl2pPr>
      <a:lvl3pPr algn="ctr" rtl="0" eaLnBrk="0" fontAlgn="base" hangingPunct="0">
        <a:spcBef>
          <a:spcPct val="0"/>
        </a:spcBef>
        <a:spcAft>
          <a:spcPct val="0"/>
        </a:spcAft>
        <a:defRPr sz="2400" b="1">
          <a:solidFill>
            <a:schemeClr val="accent2"/>
          </a:solidFill>
          <a:latin typeface="Arial" charset="0"/>
        </a:defRPr>
      </a:lvl3pPr>
      <a:lvl4pPr algn="ctr" rtl="0" eaLnBrk="0" fontAlgn="base" hangingPunct="0">
        <a:spcBef>
          <a:spcPct val="0"/>
        </a:spcBef>
        <a:spcAft>
          <a:spcPct val="0"/>
        </a:spcAft>
        <a:defRPr sz="2400" b="1">
          <a:solidFill>
            <a:schemeClr val="accent2"/>
          </a:solidFill>
          <a:latin typeface="Arial" charset="0"/>
        </a:defRPr>
      </a:lvl4pPr>
      <a:lvl5pPr algn="ctr" rtl="0" eaLnBrk="0" fontAlgn="base" hangingPunct="0">
        <a:spcBef>
          <a:spcPct val="0"/>
        </a:spcBef>
        <a:spcAft>
          <a:spcPct val="0"/>
        </a:spcAft>
        <a:defRPr sz="2400" b="1">
          <a:solidFill>
            <a:schemeClr val="accent2"/>
          </a:solidFill>
          <a:latin typeface="Arial" charset="0"/>
        </a:defRPr>
      </a:lvl5pPr>
      <a:lvl6pPr marL="457200" algn="ctr" rtl="0" eaLnBrk="0" fontAlgn="base" hangingPunct="0">
        <a:spcBef>
          <a:spcPct val="0"/>
        </a:spcBef>
        <a:spcAft>
          <a:spcPct val="0"/>
        </a:spcAft>
        <a:defRPr sz="2400" b="1">
          <a:solidFill>
            <a:schemeClr val="accent2"/>
          </a:solidFill>
          <a:latin typeface="Arial" charset="0"/>
        </a:defRPr>
      </a:lvl6pPr>
      <a:lvl7pPr marL="914400" algn="ctr" rtl="0" eaLnBrk="0" fontAlgn="base" hangingPunct="0">
        <a:spcBef>
          <a:spcPct val="0"/>
        </a:spcBef>
        <a:spcAft>
          <a:spcPct val="0"/>
        </a:spcAft>
        <a:defRPr sz="2400" b="1">
          <a:solidFill>
            <a:schemeClr val="accent2"/>
          </a:solidFill>
          <a:latin typeface="Arial" charset="0"/>
        </a:defRPr>
      </a:lvl7pPr>
      <a:lvl8pPr marL="1371600" algn="ctr" rtl="0" eaLnBrk="0" fontAlgn="base" hangingPunct="0">
        <a:spcBef>
          <a:spcPct val="0"/>
        </a:spcBef>
        <a:spcAft>
          <a:spcPct val="0"/>
        </a:spcAft>
        <a:defRPr sz="2400" b="1">
          <a:solidFill>
            <a:schemeClr val="accent2"/>
          </a:solidFill>
          <a:latin typeface="Arial" charset="0"/>
        </a:defRPr>
      </a:lvl8pPr>
      <a:lvl9pPr marL="1828800" algn="ctr" rtl="0" eaLnBrk="0" fontAlgn="base" hangingPunct="0">
        <a:spcBef>
          <a:spcPct val="0"/>
        </a:spcBef>
        <a:spcAft>
          <a:spcPct val="0"/>
        </a:spcAft>
        <a:defRPr sz="2400" b="1">
          <a:solidFill>
            <a:schemeClr val="accent2"/>
          </a:solidFill>
          <a:latin typeface="Arial" charset="0"/>
        </a:defRPr>
      </a:lvl9pPr>
    </p:titleStyle>
    <p:bodyStyle>
      <a:lvl1pPr marL="280988" indent="-280988" algn="l" rtl="0" eaLnBrk="0" fontAlgn="base" hangingPunct="0">
        <a:spcBef>
          <a:spcPct val="20000"/>
        </a:spcBef>
        <a:spcAft>
          <a:spcPct val="0"/>
        </a:spcAft>
        <a:buClr>
          <a:srgbClr val="FF3300"/>
        </a:buClr>
        <a:buSzPct val="75000"/>
        <a:buFont typeface="Wingdings" pitchFamily="2" charset="2"/>
        <a:buChar char="n"/>
        <a:defRPr sz="2200">
          <a:solidFill>
            <a:schemeClr val="tx1"/>
          </a:solidFill>
          <a:latin typeface="+mn-lt"/>
          <a:ea typeface="+mn-ea"/>
          <a:cs typeface="+mn-cs"/>
        </a:defRPr>
      </a:lvl1pPr>
      <a:lvl2pPr marL="660400" indent="-188913" algn="l" rtl="0" eaLnBrk="0" fontAlgn="base" hangingPunct="0">
        <a:spcBef>
          <a:spcPct val="20000"/>
        </a:spcBef>
        <a:spcAft>
          <a:spcPct val="0"/>
        </a:spcAft>
        <a:buClr>
          <a:schemeClr val="accent2"/>
        </a:buClr>
        <a:buSzPct val="70000"/>
        <a:buFont typeface="Monotype Sorts"/>
        <a:buChar char="u"/>
        <a:defRPr>
          <a:solidFill>
            <a:schemeClr val="tx1"/>
          </a:solidFill>
          <a:latin typeface="+mn-lt"/>
        </a:defRPr>
      </a:lvl2pPr>
      <a:lvl3pPr marL="1039813" indent="-188913" algn="l" rtl="0" eaLnBrk="0" fontAlgn="base" hangingPunct="0">
        <a:spcBef>
          <a:spcPct val="20000"/>
        </a:spcBef>
        <a:spcAft>
          <a:spcPct val="0"/>
        </a:spcAft>
        <a:buSzPct val="75000"/>
        <a:buFont typeface="Wingdings" pitchFamily="2" charset="2"/>
        <a:buChar char="l"/>
        <a:defRPr sz="1600">
          <a:solidFill>
            <a:schemeClr val="tx1"/>
          </a:solidFill>
          <a:latin typeface="+mn-lt"/>
        </a:defRPr>
      </a:lvl3pPr>
      <a:lvl4pPr marL="1419225" indent="-188913" algn="l" rtl="0" eaLnBrk="0" fontAlgn="base" hangingPunct="0">
        <a:spcBef>
          <a:spcPct val="20000"/>
        </a:spcBef>
        <a:spcAft>
          <a:spcPct val="0"/>
        </a:spcAft>
        <a:buChar char="–"/>
        <a:defRPr sz="1600">
          <a:solidFill>
            <a:schemeClr val="tx1"/>
          </a:solidFill>
          <a:latin typeface="Comic Sans MS" pitchFamily="66" charset="0"/>
        </a:defRPr>
      </a:lvl4pPr>
      <a:lvl5pPr marL="1798638" indent="-188913" algn="l" rtl="0" eaLnBrk="0" fontAlgn="base" hangingPunct="0">
        <a:spcBef>
          <a:spcPct val="20000"/>
        </a:spcBef>
        <a:spcAft>
          <a:spcPct val="0"/>
        </a:spcAft>
        <a:buChar char="»"/>
        <a:defRPr sz="1600">
          <a:solidFill>
            <a:schemeClr val="tx1"/>
          </a:solidFill>
          <a:latin typeface="Comic Sans MS" pitchFamily="66" charset="0"/>
        </a:defRPr>
      </a:lvl5pPr>
      <a:lvl6pPr marL="2255838" indent="-188913" algn="l" rtl="0" eaLnBrk="0" fontAlgn="base" hangingPunct="0">
        <a:spcBef>
          <a:spcPct val="20000"/>
        </a:spcBef>
        <a:spcAft>
          <a:spcPct val="0"/>
        </a:spcAft>
        <a:buChar char="»"/>
        <a:defRPr sz="1600">
          <a:solidFill>
            <a:schemeClr val="tx1"/>
          </a:solidFill>
          <a:latin typeface="Comic Sans MS" pitchFamily="66" charset="0"/>
        </a:defRPr>
      </a:lvl6pPr>
      <a:lvl7pPr marL="2713038" indent="-188913" algn="l" rtl="0" eaLnBrk="0" fontAlgn="base" hangingPunct="0">
        <a:spcBef>
          <a:spcPct val="20000"/>
        </a:spcBef>
        <a:spcAft>
          <a:spcPct val="0"/>
        </a:spcAft>
        <a:buChar char="»"/>
        <a:defRPr sz="1600">
          <a:solidFill>
            <a:schemeClr val="tx1"/>
          </a:solidFill>
          <a:latin typeface="Comic Sans MS" pitchFamily="66" charset="0"/>
        </a:defRPr>
      </a:lvl7pPr>
      <a:lvl8pPr marL="3170238" indent="-188913" algn="l" rtl="0" eaLnBrk="0" fontAlgn="base" hangingPunct="0">
        <a:spcBef>
          <a:spcPct val="20000"/>
        </a:spcBef>
        <a:spcAft>
          <a:spcPct val="0"/>
        </a:spcAft>
        <a:buChar char="»"/>
        <a:defRPr sz="1600">
          <a:solidFill>
            <a:schemeClr val="tx1"/>
          </a:solidFill>
          <a:latin typeface="Comic Sans MS" pitchFamily="66" charset="0"/>
        </a:defRPr>
      </a:lvl8pPr>
      <a:lvl9pPr marL="3627438" indent="-188913" algn="l" rtl="0" eaLnBrk="0" fontAlgn="base" hangingPunct="0">
        <a:spcBef>
          <a:spcPct val="20000"/>
        </a:spcBef>
        <a:spcAft>
          <a:spcPct val="0"/>
        </a:spcAft>
        <a:buChar char="»"/>
        <a:defRPr sz="1600">
          <a:solidFill>
            <a:schemeClr val="tx1"/>
          </a:solidFill>
          <a:latin typeface="Comic Sans MS" pitchFamily="6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9298" name="Rectangle 2"/>
          <p:cNvSpPr>
            <a:spLocks noGrp="1" noChangeArrowheads="1"/>
          </p:cNvSpPr>
          <p:nvPr>
            <p:ph type="title"/>
          </p:nvPr>
        </p:nvSpPr>
        <p:spPr bwMode="auto">
          <a:xfrm>
            <a:off x="457200" y="136525"/>
            <a:ext cx="8229600" cy="6810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CA" smtClean="0"/>
              <a:t>Click to edit Master title style</a:t>
            </a:r>
          </a:p>
        </p:txBody>
      </p:sp>
      <p:sp>
        <p:nvSpPr>
          <p:cNvPr id="10679299" name="Rectangle 3"/>
          <p:cNvSpPr>
            <a:spLocks noGrp="1" noChangeArrowheads="1"/>
          </p:cNvSpPr>
          <p:nvPr>
            <p:ph type="body" idx="1"/>
          </p:nvPr>
        </p:nvSpPr>
        <p:spPr bwMode="auto">
          <a:xfrm>
            <a:off x="457200" y="855663"/>
            <a:ext cx="8229600" cy="5270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mn-lt"/>
                <a:ea typeface="ＭＳ Ｐゴシック" charset="0"/>
                <a:cs typeface="ＭＳ Ｐゴシック" charset="0"/>
              </a:defRPr>
            </a:lvl1pPr>
          </a:lstStyle>
          <a:p>
            <a:pPr>
              <a:defRPr/>
            </a:pPr>
            <a:endParaRPr lang="en-CA"/>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mn-lt"/>
                <a:ea typeface="ＭＳ Ｐゴシック" charset="0"/>
                <a:cs typeface="ＭＳ Ｐゴシック" charset="0"/>
              </a:defRPr>
            </a:lvl1pPr>
          </a:lstStyle>
          <a:p>
            <a:pPr>
              <a:defRPr/>
            </a:pPr>
            <a:endParaRPr lang="en-CA"/>
          </a:p>
        </p:txBody>
      </p:sp>
      <p:sp>
        <p:nvSpPr>
          <p:cNvPr id="6150" name="Rectangle 6"/>
          <p:cNvSpPr>
            <a:spLocks noGrp="1" noChangeArrowheads="1"/>
          </p:cNvSpPr>
          <p:nvPr>
            <p:ph type="sldNum" sz="quarter" idx="4"/>
          </p:nvPr>
        </p:nvSpPr>
        <p:spPr bwMode="auto">
          <a:xfrm>
            <a:off x="6553200" y="64960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ea typeface="+mn-ea"/>
              </a:defRPr>
            </a:lvl1pPr>
          </a:lstStyle>
          <a:p>
            <a:pPr>
              <a:defRPr/>
            </a:pPr>
            <a:r>
              <a:rPr lang="en-CA"/>
              <a:t>Slide Set 11, Page </a:t>
            </a:r>
            <a:fld id="{19EF6A91-ED9F-4381-BEB2-FE6189E78541}" type="slidenum">
              <a:rPr lang="en-CA"/>
              <a:pPr>
                <a:defRPr/>
              </a:pPr>
              <a:t>‹#›</a:t>
            </a:fld>
            <a:endParaRPr lang="en-CA"/>
          </a:p>
        </p:txBody>
      </p:sp>
      <p:sp>
        <p:nvSpPr>
          <p:cNvPr id="1031" name="Line 7"/>
          <p:cNvSpPr>
            <a:spLocks noChangeShapeType="1"/>
          </p:cNvSpPr>
          <p:nvPr userDrawn="1"/>
        </p:nvSpPr>
        <p:spPr bwMode="auto">
          <a:xfrm>
            <a:off x="457200" y="763588"/>
            <a:ext cx="8001000" cy="0"/>
          </a:xfrm>
          <a:prstGeom prst="line">
            <a:avLst/>
          </a:prstGeom>
          <a:noFill/>
          <a:ln w="9525">
            <a:solidFill>
              <a:schemeClr val="accent2">
                <a:lumMod val="75000"/>
              </a:schemeClr>
            </a:solidFill>
            <a:round/>
            <a:headEnd/>
            <a:tailEnd/>
          </a:ln>
        </p:spPr>
        <p:txBody>
          <a:bodyPr/>
          <a:lstStyle/>
          <a:p>
            <a:pPr>
              <a:defRPr/>
            </a:pPr>
            <a:endParaRPr lang="en-US" sz="1800" b="1">
              <a:latin typeface="Arial" pitchFamily="-84" charset="0"/>
              <a:cs typeface="ＭＳ Ｐゴシック" pitchFamily="-84" charset="-128"/>
            </a:endParaRPr>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2800">
          <a:solidFill>
            <a:srgbClr val="0000FF"/>
          </a:solidFill>
          <a:latin typeface="+mj-lt"/>
          <a:ea typeface="MS PGothic" pitchFamily="34" charset="-128"/>
          <a:cs typeface="+mj-cs"/>
        </a:defRPr>
      </a:lvl1pPr>
      <a:lvl2pPr algn="l" rtl="0" eaLnBrk="0" fontAlgn="base" hangingPunct="0">
        <a:spcBef>
          <a:spcPct val="0"/>
        </a:spcBef>
        <a:spcAft>
          <a:spcPct val="0"/>
        </a:spcAft>
        <a:defRPr sz="2800">
          <a:solidFill>
            <a:srgbClr val="0000FF"/>
          </a:solidFill>
          <a:latin typeface="Arial" charset="0"/>
          <a:ea typeface="MS PGothic" pitchFamily="34" charset="-128"/>
        </a:defRPr>
      </a:lvl2pPr>
      <a:lvl3pPr algn="l" rtl="0" eaLnBrk="0" fontAlgn="base" hangingPunct="0">
        <a:spcBef>
          <a:spcPct val="0"/>
        </a:spcBef>
        <a:spcAft>
          <a:spcPct val="0"/>
        </a:spcAft>
        <a:defRPr sz="2800">
          <a:solidFill>
            <a:srgbClr val="0000FF"/>
          </a:solidFill>
          <a:latin typeface="Arial" charset="0"/>
          <a:ea typeface="MS PGothic" pitchFamily="34" charset="-128"/>
        </a:defRPr>
      </a:lvl3pPr>
      <a:lvl4pPr algn="l" rtl="0" eaLnBrk="0" fontAlgn="base" hangingPunct="0">
        <a:spcBef>
          <a:spcPct val="0"/>
        </a:spcBef>
        <a:spcAft>
          <a:spcPct val="0"/>
        </a:spcAft>
        <a:defRPr sz="2800">
          <a:solidFill>
            <a:srgbClr val="0000FF"/>
          </a:solidFill>
          <a:latin typeface="Arial" charset="0"/>
          <a:ea typeface="MS PGothic" pitchFamily="34" charset="-128"/>
        </a:defRPr>
      </a:lvl4pPr>
      <a:lvl5pPr algn="l" rtl="0" eaLnBrk="0" fontAlgn="base" hangingPunct="0">
        <a:spcBef>
          <a:spcPct val="0"/>
        </a:spcBef>
        <a:spcAft>
          <a:spcPct val="0"/>
        </a:spcAft>
        <a:defRPr sz="2800">
          <a:solidFill>
            <a:srgbClr val="0000FF"/>
          </a:solidFill>
          <a:latin typeface="Arial" charset="0"/>
          <a:ea typeface="MS PGothic" pitchFamily="34" charset="-128"/>
        </a:defRPr>
      </a:lvl5pPr>
      <a:lvl6pPr marL="457200" algn="l" rtl="0" eaLnBrk="0" fontAlgn="base" hangingPunct="0">
        <a:spcBef>
          <a:spcPct val="0"/>
        </a:spcBef>
        <a:spcAft>
          <a:spcPct val="0"/>
        </a:spcAft>
        <a:defRPr sz="2800">
          <a:solidFill>
            <a:srgbClr val="0000FF"/>
          </a:solidFill>
          <a:latin typeface="Arial" charset="0"/>
          <a:ea typeface="MS PGothic" pitchFamily="34" charset="-128"/>
        </a:defRPr>
      </a:lvl6pPr>
      <a:lvl7pPr marL="914400" algn="l" rtl="0" eaLnBrk="0" fontAlgn="base" hangingPunct="0">
        <a:spcBef>
          <a:spcPct val="0"/>
        </a:spcBef>
        <a:spcAft>
          <a:spcPct val="0"/>
        </a:spcAft>
        <a:defRPr sz="2800">
          <a:solidFill>
            <a:srgbClr val="0000FF"/>
          </a:solidFill>
          <a:latin typeface="Arial" charset="0"/>
          <a:ea typeface="MS PGothic" pitchFamily="34" charset="-128"/>
        </a:defRPr>
      </a:lvl7pPr>
      <a:lvl8pPr marL="1371600" algn="l" rtl="0" eaLnBrk="0" fontAlgn="base" hangingPunct="0">
        <a:spcBef>
          <a:spcPct val="0"/>
        </a:spcBef>
        <a:spcAft>
          <a:spcPct val="0"/>
        </a:spcAft>
        <a:defRPr sz="2800">
          <a:solidFill>
            <a:srgbClr val="0000FF"/>
          </a:solidFill>
          <a:latin typeface="Arial" charset="0"/>
          <a:ea typeface="MS PGothic" pitchFamily="34" charset="-128"/>
        </a:defRPr>
      </a:lvl8pPr>
      <a:lvl9pPr marL="1828800" algn="l" rtl="0" eaLnBrk="0" fontAlgn="base" hangingPunct="0">
        <a:spcBef>
          <a:spcPct val="0"/>
        </a:spcBef>
        <a:spcAft>
          <a:spcPct val="0"/>
        </a:spcAft>
        <a:defRPr sz="2800">
          <a:solidFill>
            <a:srgbClr val="0000FF"/>
          </a:solidFill>
          <a:latin typeface="Arial" charset="0"/>
          <a:ea typeface="MS PGothic" pitchFamily="34" charset="-128"/>
        </a:defRPr>
      </a:lvl9pPr>
    </p:titleStyle>
    <p:bodyStyle>
      <a:lvl1pPr marL="342900" indent="-342900" algn="l" rtl="0" eaLnBrk="0" fontAlgn="base" hangingPunct="0">
        <a:spcBef>
          <a:spcPct val="20000"/>
        </a:spcBef>
        <a:spcAft>
          <a:spcPct val="0"/>
        </a:spcAft>
        <a:defRPr sz="20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9158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69158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8393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fld id="{EF65B016-646B-4796-A60C-7E5B29BF2EF9}" type="datetimeFigureOut">
              <a:rPr lang="en-US"/>
              <a:pPr>
                <a:defRPr/>
              </a:pPr>
              <a:t>1/1/2019</a:t>
            </a:fld>
            <a:endParaRPr lang="en-US"/>
          </a:p>
        </p:txBody>
      </p:sp>
      <p:sp>
        <p:nvSpPr>
          <p:cNvPr id="68393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68393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9314D525-6266-477C-9B9F-5FFBCB7081A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533400"/>
            <a:ext cx="82296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6387" name="Rectangle 3"/>
          <p:cNvSpPr>
            <a:spLocks noGrp="1" noChangeArrowheads="1"/>
          </p:cNvSpPr>
          <p:nvPr>
            <p:ph type="body" idx="1"/>
          </p:nvPr>
        </p:nvSpPr>
        <p:spPr bwMode="auto">
          <a:xfrm>
            <a:off x="457200" y="1828800"/>
            <a:ext cx="8229600" cy="4302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84676" name="Rectangle 4"/>
          <p:cNvSpPr>
            <a:spLocks noGrp="1" noChangeArrowheads="1"/>
          </p:cNvSpPr>
          <p:nvPr>
            <p:ph type="dt" sz="half" idx="2"/>
          </p:nvPr>
        </p:nvSpPr>
        <p:spPr bwMode="auto">
          <a:xfrm>
            <a:off x="457200" y="6248400"/>
            <a:ext cx="1676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pitchFamily="34" charset="0"/>
                <a:cs typeface="+mn-cs"/>
              </a:defRPr>
            </a:lvl1pPr>
          </a:lstStyle>
          <a:p>
            <a:pPr>
              <a:defRPr/>
            </a:pPr>
            <a:endParaRPr lang="en-US"/>
          </a:p>
        </p:txBody>
      </p:sp>
      <p:sp>
        <p:nvSpPr>
          <p:cNvPr id="28467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pitchFamily="34" charset="0"/>
                <a:cs typeface="+mn-cs"/>
              </a:defRPr>
            </a:lvl1pPr>
          </a:lstStyle>
          <a:p>
            <a:pPr>
              <a:defRPr/>
            </a:pPr>
            <a:endParaRPr lang="en-US"/>
          </a:p>
        </p:txBody>
      </p:sp>
      <p:sp>
        <p:nvSpPr>
          <p:cNvPr id="284678" name="Rectangle 6"/>
          <p:cNvSpPr>
            <a:spLocks noGrp="1" noChangeArrowheads="1"/>
          </p:cNvSpPr>
          <p:nvPr>
            <p:ph type="sldNum" sz="quarter" idx="4"/>
          </p:nvPr>
        </p:nvSpPr>
        <p:spPr bwMode="auto">
          <a:xfrm>
            <a:off x="6781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pitchFamily="34" charset="0"/>
                <a:cs typeface="+mn-cs"/>
              </a:defRPr>
            </a:lvl1pPr>
          </a:lstStyle>
          <a:p>
            <a:pPr>
              <a:defRPr/>
            </a:pPr>
            <a:fld id="{3C6EDA91-70D5-4207-A466-EDCD9C35921E}" type="slidenum">
              <a:rPr lang="en-US"/>
              <a:pPr>
                <a:defRPr/>
              </a:pPr>
              <a:t>‹#›</a:t>
            </a:fld>
            <a:endParaRPr lang="en-US"/>
          </a:p>
        </p:txBody>
      </p:sp>
      <p:grpSp>
        <p:nvGrpSpPr>
          <p:cNvPr id="16391" name="Group 7"/>
          <p:cNvGrpSpPr>
            <a:grpSpLocks/>
          </p:cNvGrpSpPr>
          <p:nvPr/>
        </p:nvGrpSpPr>
        <p:grpSpPr bwMode="auto">
          <a:xfrm>
            <a:off x="279400" y="152400"/>
            <a:ext cx="8686800" cy="1600200"/>
            <a:chOff x="176" y="96"/>
            <a:chExt cx="5472" cy="1008"/>
          </a:xfrm>
        </p:grpSpPr>
        <p:sp>
          <p:nvSpPr>
            <p:cNvPr id="28468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defRPr/>
              </a:pPr>
              <a:endParaRPr lang="es-ES" sz="2400">
                <a:cs typeface="+mn-cs"/>
              </a:endParaRPr>
            </a:p>
          </p:txBody>
        </p:sp>
        <p:sp>
          <p:nvSpPr>
            <p:cNvPr id="28468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algn="ctr">
                <a:defRPr/>
              </a:pPr>
              <a:endParaRPr lang="es-ES" sz="2400">
                <a:cs typeface="+mn-cs"/>
              </a:endParaRPr>
            </a:p>
          </p:txBody>
        </p:sp>
        <p:sp>
          <p:nvSpPr>
            <p:cNvPr id="28468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es-ES" sz="2400">
                <a:cs typeface="+mn-cs"/>
              </a:endParaRPr>
            </a:p>
          </p:txBody>
        </p:sp>
        <p:sp>
          <p:nvSpPr>
            <p:cNvPr id="28468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algn="ctr">
                <a:defRPr/>
              </a:pPr>
              <a:endParaRPr lang="es-ES" sz="2400">
                <a:cs typeface="+mn-cs"/>
              </a:endParaRPr>
            </a:p>
          </p:txBody>
        </p:sp>
        <p:sp>
          <p:nvSpPr>
            <p:cNvPr id="28468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lang="es-ES" sz="2400">
                <a:cs typeface="+mn-cs"/>
              </a:endParaRPr>
            </a:p>
          </p:txBody>
        </p:sp>
      </p:grpSp>
      <p:pic>
        <p:nvPicPr>
          <p:cNvPr id="16392" name="Picture 13" descr="famu_fsu"/>
          <p:cNvPicPr>
            <a:picLocks noChangeAspect="1" noChangeArrowheads="1"/>
          </p:cNvPicPr>
          <p:nvPr userDrawn="1"/>
        </p:nvPicPr>
        <p:blipFill>
          <a:blip r:embed="rId13"/>
          <a:srcRect/>
          <a:stretch>
            <a:fillRect/>
          </a:stretch>
        </p:blipFill>
        <p:spPr bwMode="auto">
          <a:xfrm>
            <a:off x="7848600" y="0"/>
            <a:ext cx="1295400" cy="12366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10"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defRPr>
      </a:lvl2pPr>
      <a:lvl3pPr algn="l" rtl="0" eaLnBrk="0" fontAlgn="base" hangingPunct="0">
        <a:spcBef>
          <a:spcPct val="0"/>
        </a:spcBef>
        <a:spcAft>
          <a:spcPct val="0"/>
        </a:spcAft>
        <a:defRPr sz="4400">
          <a:solidFill>
            <a:schemeClr val="tx2"/>
          </a:solidFill>
          <a:latin typeface="Times New Roman" pitchFamily="18" charset="0"/>
        </a:defRPr>
      </a:lvl3pPr>
      <a:lvl4pPr algn="l" rtl="0" eaLnBrk="0" fontAlgn="base" hangingPunct="0">
        <a:spcBef>
          <a:spcPct val="0"/>
        </a:spcBef>
        <a:spcAft>
          <a:spcPct val="0"/>
        </a:spcAft>
        <a:defRPr sz="4400">
          <a:solidFill>
            <a:schemeClr val="tx2"/>
          </a:solidFill>
          <a:latin typeface="Times New Roman" pitchFamily="18" charset="0"/>
        </a:defRPr>
      </a:lvl4pPr>
      <a:lvl5pPr algn="l" rtl="0" eaLnBrk="0" fontAlgn="base" hangingPunct="0">
        <a:spcBef>
          <a:spcPct val="0"/>
        </a:spcBef>
        <a:spcAft>
          <a:spcPct val="0"/>
        </a:spcAft>
        <a:defRPr sz="4400">
          <a:solidFill>
            <a:schemeClr val="tx2"/>
          </a:solidFill>
          <a:latin typeface="Times New Roman" pitchFamily="18" charset="0"/>
        </a:defRPr>
      </a:lvl5pPr>
      <a:lvl6pPr marL="457200" algn="l" rtl="0" fontAlgn="base">
        <a:spcBef>
          <a:spcPct val="0"/>
        </a:spcBef>
        <a:spcAft>
          <a:spcPct val="0"/>
        </a:spcAft>
        <a:defRPr sz="4400">
          <a:solidFill>
            <a:schemeClr val="tx2"/>
          </a:solidFill>
          <a:latin typeface="Times New Roman" pitchFamily="18" charset="0"/>
        </a:defRPr>
      </a:lvl6pPr>
      <a:lvl7pPr marL="914400" algn="l" rtl="0" fontAlgn="base">
        <a:spcBef>
          <a:spcPct val="0"/>
        </a:spcBef>
        <a:spcAft>
          <a:spcPct val="0"/>
        </a:spcAft>
        <a:defRPr sz="4400">
          <a:solidFill>
            <a:schemeClr val="tx2"/>
          </a:solidFill>
          <a:latin typeface="Times New Roman" pitchFamily="18" charset="0"/>
        </a:defRPr>
      </a:lvl7pPr>
      <a:lvl8pPr marL="1371600" algn="l" rtl="0" fontAlgn="base">
        <a:spcBef>
          <a:spcPct val="0"/>
        </a:spcBef>
        <a:spcAft>
          <a:spcPct val="0"/>
        </a:spcAft>
        <a:defRPr sz="4400">
          <a:solidFill>
            <a:schemeClr val="tx2"/>
          </a:solidFill>
          <a:latin typeface="Times New Roman" pitchFamily="18" charset="0"/>
        </a:defRPr>
      </a:lvl8pPr>
      <a:lvl9pPr marL="1828800" algn="l" rtl="0" fontAlgn="base">
        <a:spcBef>
          <a:spcPct val="0"/>
        </a:spcBef>
        <a:spcAft>
          <a:spcPct val="0"/>
        </a:spcAft>
        <a:defRPr sz="4400">
          <a:solidFill>
            <a:schemeClr val="tx2"/>
          </a:solidFill>
          <a:latin typeface="Times New Roman" pitchFamily="18" charset="0"/>
        </a:defRPr>
      </a:lvl9pPr>
    </p:titleStyle>
    <p:bodyStyle>
      <a:lvl1pPr marL="469900" indent="-469900" algn="l" rtl="0" eaLnBrk="0" fontAlgn="base" hangingPunct="0">
        <a:spcBef>
          <a:spcPct val="20000"/>
        </a:spcBef>
        <a:spcAft>
          <a:spcPct val="0"/>
        </a:spcAft>
        <a:buClr>
          <a:schemeClr val="bg2"/>
        </a:buClr>
        <a:buSzPct val="70000"/>
        <a:buFont typeface="Wingdings" pitchFamily="2" charset="2"/>
        <a:buChar char="o"/>
        <a:defRPr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75000"/>
        <a:buFont typeface="Wingdings" pitchFamily="2" charset="2"/>
        <a:buChar char="n"/>
        <a:defRPr sz="2800">
          <a:solidFill>
            <a:srgbClr val="000066"/>
          </a:solidFill>
          <a:latin typeface="+mn-lt"/>
        </a:defRPr>
      </a:lvl2pPr>
      <a:lvl3pPr marL="1377950" indent="-468313" algn="l" rtl="0" eaLnBrk="0" fontAlgn="base" hangingPunct="0">
        <a:spcBef>
          <a:spcPct val="20000"/>
        </a:spcBef>
        <a:spcAft>
          <a:spcPct val="0"/>
        </a:spcAft>
        <a:buClr>
          <a:schemeClr val="bg2"/>
        </a:buClr>
        <a:buSzPct val="65000"/>
        <a:buFont typeface="Wingdings" pitchFamily="2" charset="2"/>
        <a:buChar char="o"/>
        <a:defRPr sz="2400">
          <a:solidFill>
            <a:srgbClr val="003300"/>
          </a:solidFill>
          <a:latin typeface="+mn-lt"/>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sz="2000">
          <a:solidFill>
            <a:srgbClr val="660066"/>
          </a:solidFill>
          <a:latin typeface="+mn-lt"/>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sz="2000">
          <a:solidFill>
            <a:srgbClr val="006699"/>
          </a:solidFill>
          <a:latin typeface="+mn-lt"/>
        </a:defRPr>
      </a:lvl5pPr>
      <a:lvl6pPr marL="2754313" indent="-468313" algn="l" rtl="0" fontAlgn="base">
        <a:spcBef>
          <a:spcPct val="20000"/>
        </a:spcBef>
        <a:spcAft>
          <a:spcPct val="0"/>
        </a:spcAft>
        <a:buClr>
          <a:schemeClr val="accent1"/>
        </a:buClr>
        <a:buSzPct val="50000"/>
        <a:buFont typeface="Wingdings" pitchFamily="2" charset="2"/>
        <a:buChar char="o"/>
        <a:defRPr sz="2000">
          <a:solidFill>
            <a:srgbClr val="006699"/>
          </a:solidFill>
          <a:latin typeface="+mn-lt"/>
        </a:defRPr>
      </a:lvl6pPr>
      <a:lvl7pPr marL="3211513" indent="-468313" algn="l" rtl="0" fontAlgn="base">
        <a:spcBef>
          <a:spcPct val="20000"/>
        </a:spcBef>
        <a:spcAft>
          <a:spcPct val="0"/>
        </a:spcAft>
        <a:buClr>
          <a:schemeClr val="accent1"/>
        </a:buClr>
        <a:buSzPct val="50000"/>
        <a:buFont typeface="Wingdings" pitchFamily="2" charset="2"/>
        <a:buChar char="o"/>
        <a:defRPr sz="2000">
          <a:solidFill>
            <a:srgbClr val="006699"/>
          </a:solidFill>
          <a:latin typeface="+mn-lt"/>
        </a:defRPr>
      </a:lvl7pPr>
      <a:lvl8pPr marL="3668713" indent="-468313" algn="l" rtl="0" fontAlgn="base">
        <a:spcBef>
          <a:spcPct val="20000"/>
        </a:spcBef>
        <a:spcAft>
          <a:spcPct val="0"/>
        </a:spcAft>
        <a:buClr>
          <a:schemeClr val="accent1"/>
        </a:buClr>
        <a:buSzPct val="50000"/>
        <a:buFont typeface="Wingdings" pitchFamily="2" charset="2"/>
        <a:buChar char="o"/>
        <a:defRPr sz="2000">
          <a:solidFill>
            <a:srgbClr val="006699"/>
          </a:solidFill>
          <a:latin typeface="+mn-lt"/>
        </a:defRPr>
      </a:lvl8pPr>
      <a:lvl9pPr marL="4125913" indent="-468313" algn="l" rtl="0" fontAlgn="base">
        <a:spcBef>
          <a:spcPct val="20000"/>
        </a:spcBef>
        <a:spcAft>
          <a:spcPct val="0"/>
        </a:spcAft>
        <a:buClr>
          <a:schemeClr val="accent1"/>
        </a:buClr>
        <a:buSzPct val="50000"/>
        <a:buFont typeface="Wingdings" pitchFamily="2" charset="2"/>
        <a:buChar char="o"/>
        <a:defRPr sz="2000">
          <a:solidFill>
            <a:srgbClr val="006699"/>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xfrm>
            <a:off x="617538" y="125413"/>
            <a:ext cx="7989887"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44739" name="Line 3"/>
          <p:cNvSpPr>
            <a:spLocks noChangeShapeType="1"/>
          </p:cNvSpPr>
          <p:nvPr/>
        </p:nvSpPr>
        <p:spPr bwMode="auto">
          <a:xfrm>
            <a:off x="568325" y="628650"/>
            <a:ext cx="8085138" cy="0"/>
          </a:xfrm>
          <a:prstGeom prst="line">
            <a:avLst/>
          </a:prstGeom>
          <a:noFill/>
          <a:ln w="50800">
            <a:solidFill>
              <a:schemeClr val="folHlink"/>
            </a:solidFill>
            <a:round/>
            <a:headEnd type="none" w="sm" len="sm"/>
            <a:tailEnd type="none" w="sm" len="sm"/>
          </a:ln>
          <a:effectLst/>
        </p:spPr>
        <p:txBody>
          <a:bodyPr wrap="none" anchor="ctr"/>
          <a:lstStyle/>
          <a:p>
            <a:pPr>
              <a:defRPr/>
            </a:pPr>
            <a:endParaRPr lang="en-US" sz="1800" dirty="0">
              <a:latin typeface="Arial" pitchFamily="34" charset="0"/>
              <a:cs typeface="Arial" pitchFamily="34" charset="0"/>
            </a:endParaRPr>
          </a:p>
        </p:txBody>
      </p:sp>
      <p:sp>
        <p:nvSpPr>
          <p:cNvPr id="28676" name="Rectangle 4"/>
          <p:cNvSpPr>
            <a:spLocks noGrp="1" noChangeArrowheads="1"/>
          </p:cNvSpPr>
          <p:nvPr>
            <p:ph type="body" idx="1"/>
          </p:nvPr>
        </p:nvSpPr>
        <p:spPr bwMode="auto">
          <a:xfrm>
            <a:off x="609600" y="874713"/>
            <a:ext cx="7999413" cy="529748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4741" name="Rectangle 5"/>
          <p:cNvSpPr>
            <a:spLocks noChangeArrowheads="1"/>
          </p:cNvSpPr>
          <p:nvPr/>
        </p:nvSpPr>
        <p:spPr bwMode="auto">
          <a:xfrm>
            <a:off x="0" y="6477000"/>
            <a:ext cx="9144000" cy="381000"/>
          </a:xfrm>
          <a:prstGeom prst="rect">
            <a:avLst/>
          </a:prstGeom>
          <a:solidFill>
            <a:srgbClr val="EAEAEA"/>
          </a:solidFill>
          <a:ln w="12700">
            <a:noFill/>
            <a:miter lim="800000"/>
            <a:headEnd type="none" w="sm" len="sm"/>
            <a:tailEnd type="none" w="sm" len="sm"/>
          </a:ln>
          <a:effectLst/>
        </p:spPr>
        <p:txBody>
          <a:bodyPr wrap="none" anchor="ctr"/>
          <a:lstStyle/>
          <a:p>
            <a:pPr>
              <a:defRPr/>
            </a:pPr>
            <a:endParaRPr lang="en-US" sz="1800" dirty="0">
              <a:latin typeface="Arial" pitchFamily="34" charset="0"/>
              <a:cs typeface="Arial" pitchFamily="34" charset="0"/>
            </a:endParaRPr>
          </a:p>
        </p:txBody>
      </p:sp>
      <p:sp>
        <p:nvSpPr>
          <p:cNvPr id="244742" name="Rectangle 6"/>
          <p:cNvSpPr>
            <a:spLocks noGrp="1" noChangeArrowheads="1"/>
          </p:cNvSpPr>
          <p:nvPr>
            <p:ph type="dt" sz="half" idx="2"/>
          </p:nvPr>
        </p:nvSpPr>
        <p:spPr bwMode="auto">
          <a:xfrm>
            <a:off x="463550" y="6553200"/>
            <a:ext cx="2941638"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a:latin typeface="+mn-lt"/>
                <a:cs typeface="Arial" pitchFamily="34" charset="0"/>
              </a:defRPr>
            </a:lvl1pPr>
          </a:lstStyle>
          <a:p>
            <a:pPr>
              <a:defRPr/>
            </a:pPr>
            <a:endParaRPr lang="de-DE"/>
          </a:p>
        </p:txBody>
      </p:sp>
      <p:sp>
        <p:nvSpPr>
          <p:cNvPr id="244743" name="Rectangle 7"/>
          <p:cNvSpPr>
            <a:spLocks noGrp="1" noChangeArrowheads="1"/>
          </p:cNvSpPr>
          <p:nvPr>
            <p:ph type="sldNum" sz="quarter" idx="4"/>
          </p:nvPr>
        </p:nvSpPr>
        <p:spPr bwMode="auto">
          <a:xfrm>
            <a:off x="6438900" y="6553200"/>
            <a:ext cx="2311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a:latin typeface="+mn-lt"/>
                <a:cs typeface="Arial" pitchFamily="34" charset="0"/>
              </a:defRPr>
            </a:lvl1pPr>
          </a:lstStyle>
          <a:p>
            <a:pPr>
              <a:defRPr/>
            </a:pPr>
            <a:fld id="{A945D2E4-90BD-451B-A8A4-821AB356D9DD}" type="slidenum">
              <a:rPr lang="ar-SA"/>
              <a:pPr>
                <a:defRPr/>
              </a:pPr>
              <a:t>‹#›</a:t>
            </a:fld>
            <a:endParaRPr lang="en-US" dirty="0"/>
          </a:p>
        </p:txBody>
      </p:sp>
      <p:sp>
        <p:nvSpPr>
          <p:cNvPr id="244744" name="Rectangle 8"/>
          <p:cNvSpPr>
            <a:spLocks noChangeArrowheads="1"/>
          </p:cNvSpPr>
          <p:nvPr/>
        </p:nvSpPr>
        <p:spPr bwMode="auto">
          <a:xfrm>
            <a:off x="0" y="0"/>
            <a:ext cx="133350" cy="6858000"/>
          </a:xfrm>
          <a:prstGeom prst="rect">
            <a:avLst/>
          </a:prstGeom>
          <a:solidFill>
            <a:schemeClr val="accent2"/>
          </a:solidFill>
          <a:ln w="25400">
            <a:noFill/>
            <a:miter lim="800000"/>
            <a:headEnd/>
            <a:tailEnd/>
          </a:ln>
          <a:effectLst/>
        </p:spPr>
        <p:txBody>
          <a:bodyPr wrap="none" anchor="ctr"/>
          <a:lstStyle/>
          <a:p>
            <a:pPr>
              <a:defRPr/>
            </a:pPr>
            <a:endParaRPr lang="en-US" sz="1800" dirty="0">
              <a:latin typeface="Arial" pitchFamily="34" charset="0"/>
              <a:cs typeface="Arial" pitchFamily="34" charset="0"/>
            </a:endParaRPr>
          </a:p>
        </p:txBody>
      </p:sp>
      <p:sp>
        <p:nvSpPr>
          <p:cNvPr id="244745" name="Rectangle 9"/>
          <p:cNvSpPr>
            <a:spLocks noGrp="1" noChangeArrowheads="1"/>
          </p:cNvSpPr>
          <p:nvPr>
            <p:ph type="ftr" sz="quarter" idx="3"/>
          </p:nvPr>
        </p:nvSpPr>
        <p:spPr bwMode="auto">
          <a:xfrm>
            <a:off x="3251200" y="6540500"/>
            <a:ext cx="2895600" cy="317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a:latin typeface="+mn-lt"/>
                <a:cs typeface="Arial" pitchFamily="34" charset="0"/>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2400" b="1">
          <a:solidFill>
            <a:schemeClr val="accent2"/>
          </a:solidFill>
          <a:latin typeface="+mj-lt"/>
          <a:ea typeface="+mj-ea"/>
          <a:cs typeface="+mj-cs"/>
        </a:defRPr>
      </a:lvl1pPr>
      <a:lvl2pPr algn="ctr" rtl="0" eaLnBrk="0" fontAlgn="base" hangingPunct="0">
        <a:spcBef>
          <a:spcPct val="0"/>
        </a:spcBef>
        <a:spcAft>
          <a:spcPct val="0"/>
        </a:spcAft>
        <a:defRPr sz="2400" b="1">
          <a:solidFill>
            <a:schemeClr val="accent2"/>
          </a:solidFill>
          <a:latin typeface="Arial" charset="0"/>
        </a:defRPr>
      </a:lvl2pPr>
      <a:lvl3pPr algn="ctr" rtl="0" eaLnBrk="0" fontAlgn="base" hangingPunct="0">
        <a:spcBef>
          <a:spcPct val="0"/>
        </a:spcBef>
        <a:spcAft>
          <a:spcPct val="0"/>
        </a:spcAft>
        <a:defRPr sz="2400" b="1">
          <a:solidFill>
            <a:schemeClr val="accent2"/>
          </a:solidFill>
          <a:latin typeface="Arial" charset="0"/>
        </a:defRPr>
      </a:lvl3pPr>
      <a:lvl4pPr algn="ctr" rtl="0" eaLnBrk="0" fontAlgn="base" hangingPunct="0">
        <a:spcBef>
          <a:spcPct val="0"/>
        </a:spcBef>
        <a:spcAft>
          <a:spcPct val="0"/>
        </a:spcAft>
        <a:defRPr sz="2400" b="1">
          <a:solidFill>
            <a:schemeClr val="accent2"/>
          </a:solidFill>
          <a:latin typeface="Arial" charset="0"/>
        </a:defRPr>
      </a:lvl4pPr>
      <a:lvl5pPr algn="ctr" rtl="0" eaLnBrk="0" fontAlgn="base" hangingPunct="0">
        <a:spcBef>
          <a:spcPct val="0"/>
        </a:spcBef>
        <a:spcAft>
          <a:spcPct val="0"/>
        </a:spcAft>
        <a:defRPr sz="2400" b="1">
          <a:solidFill>
            <a:schemeClr val="accent2"/>
          </a:solidFill>
          <a:latin typeface="Arial" charset="0"/>
        </a:defRPr>
      </a:lvl5pPr>
      <a:lvl6pPr marL="457200" algn="ctr" rtl="0" eaLnBrk="0" fontAlgn="base" hangingPunct="0">
        <a:spcBef>
          <a:spcPct val="0"/>
        </a:spcBef>
        <a:spcAft>
          <a:spcPct val="0"/>
        </a:spcAft>
        <a:defRPr sz="2400" b="1">
          <a:solidFill>
            <a:schemeClr val="accent2"/>
          </a:solidFill>
          <a:latin typeface="Arial" charset="0"/>
        </a:defRPr>
      </a:lvl6pPr>
      <a:lvl7pPr marL="914400" algn="ctr" rtl="0" eaLnBrk="0" fontAlgn="base" hangingPunct="0">
        <a:spcBef>
          <a:spcPct val="0"/>
        </a:spcBef>
        <a:spcAft>
          <a:spcPct val="0"/>
        </a:spcAft>
        <a:defRPr sz="2400" b="1">
          <a:solidFill>
            <a:schemeClr val="accent2"/>
          </a:solidFill>
          <a:latin typeface="Arial" charset="0"/>
        </a:defRPr>
      </a:lvl7pPr>
      <a:lvl8pPr marL="1371600" algn="ctr" rtl="0" eaLnBrk="0" fontAlgn="base" hangingPunct="0">
        <a:spcBef>
          <a:spcPct val="0"/>
        </a:spcBef>
        <a:spcAft>
          <a:spcPct val="0"/>
        </a:spcAft>
        <a:defRPr sz="2400" b="1">
          <a:solidFill>
            <a:schemeClr val="accent2"/>
          </a:solidFill>
          <a:latin typeface="Arial" charset="0"/>
        </a:defRPr>
      </a:lvl8pPr>
      <a:lvl9pPr marL="1828800" algn="ctr" rtl="0" eaLnBrk="0" fontAlgn="base" hangingPunct="0">
        <a:spcBef>
          <a:spcPct val="0"/>
        </a:spcBef>
        <a:spcAft>
          <a:spcPct val="0"/>
        </a:spcAft>
        <a:defRPr sz="2400" b="1">
          <a:solidFill>
            <a:schemeClr val="accent2"/>
          </a:solidFill>
          <a:latin typeface="Arial" charset="0"/>
        </a:defRPr>
      </a:lvl9pPr>
    </p:titleStyle>
    <p:bodyStyle>
      <a:lvl1pPr marL="280988" indent="-280988" algn="l" rtl="0" eaLnBrk="0" fontAlgn="base" hangingPunct="0">
        <a:spcBef>
          <a:spcPct val="20000"/>
        </a:spcBef>
        <a:spcAft>
          <a:spcPct val="0"/>
        </a:spcAft>
        <a:buClr>
          <a:srgbClr val="FF3300"/>
        </a:buClr>
        <a:buSzPct val="75000"/>
        <a:buFont typeface="Wingdings" pitchFamily="2" charset="2"/>
        <a:buChar char="n"/>
        <a:defRPr sz="2200">
          <a:solidFill>
            <a:schemeClr val="tx1"/>
          </a:solidFill>
          <a:latin typeface="+mn-lt"/>
          <a:ea typeface="+mn-ea"/>
          <a:cs typeface="+mn-cs"/>
        </a:defRPr>
      </a:lvl1pPr>
      <a:lvl2pPr marL="660400" indent="-188913" algn="l" rtl="0" eaLnBrk="0" fontAlgn="base" hangingPunct="0">
        <a:spcBef>
          <a:spcPct val="20000"/>
        </a:spcBef>
        <a:spcAft>
          <a:spcPct val="0"/>
        </a:spcAft>
        <a:buClr>
          <a:schemeClr val="accent2"/>
        </a:buClr>
        <a:buSzPct val="70000"/>
        <a:buFont typeface="Monotype Sorts"/>
        <a:buChar char="u"/>
        <a:defRPr>
          <a:solidFill>
            <a:schemeClr val="tx1"/>
          </a:solidFill>
          <a:latin typeface="+mn-lt"/>
        </a:defRPr>
      </a:lvl2pPr>
      <a:lvl3pPr marL="1039813" indent="-188913" algn="l" rtl="0" eaLnBrk="0" fontAlgn="base" hangingPunct="0">
        <a:spcBef>
          <a:spcPct val="20000"/>
        </a:spcBef>
        <a:spcAft>
          <a:spcPct val="0"/>
        </a:spcAft>
        <a:buSzPct val="75000"/>
        <a:buFont typeface="Wingdings" pitchFamily="2" charset="2"/>
        <a:buChar char="l"/>
        <a:defRPr sz="1600">
          <a:solidFill>
            <a:schemeClr val="tx1"/>
          </a:solidFill>
          <a:latin typeface="+mn-lt"/>
        </a:defRPr>
      </a:lvl3pPr>
      <a:lvl4pPr marL="1419225" indent="-188913" algn="l" rtl="0" eaLnBrk="0" fontAlgn="base" hangingPunct="0">
        <a:spcBef>
          <a:spcPct val="20000"/>
        </a:spcBef>
        <a:spcAft>
          <a:spcPct val="0"/>
        </a:spcAft>
        <a:buChar char="–"/>
        <a:defRPr sz="1600">
          <a:solidFill>
            <a:schemeClr val="tx1"/>
          </a:solidFill>
          <a:latin typeface="Comic Sans MS" pitchFamily="66" charset="0"/>
        </a:defRPr>
      </a:lvl4pPr>
      <a:lvl5pPr marL="1798638" indent="-188913" algn="l" rtl="0" eaLnBrk="0" fontAlgn="base" hangingPunct="0">
        <a:spcBef>
          <a:spcPct val="20000"/>
        </a:spcBef>
        <a:spcAft>
          <a:spcPct val="0"/>
        </a:spcAft>
        <a:buChar char="»"/>
        <a:defRPr sz="1600">
          <a:solidFill>
            <a:schemeClr val="tx1"/>
          </a:solidFill>
          <a:latin typeface="Comic Sans MS" pitchFamily="66" charset="0"/>
        </a:defRPr>
      </a:lvl5pPr>
      <a:lvl6pPr marL="2255838" indent="-188913" algn="l" rtl="0" eaLnBrk="0" fontAlgn="base" hangingPunct="0">
        <a:spcBef>
          <a:spcPct val="20000"/>
        </a:spcBef>
        <a:spcAft>
          <a:spcPct val="0"/>
        </a:spcAft>
        <a:buChar char="»"/>
        <a:defRPr sz="1600">
          <a:solidFill>
            <a:schemeClr val="tx1"/>
          </a:solidFill>
          <a:latin typeface="Comic Sans MS" pitchFamily="66" charset="0"/>
        </a:defRPr>
      </a:lvl6pPr>
      <a:lvl7pPr marL="2713038" indent="-188913" algn="l" rtl="0" eaLnBrk="0" fontAlgn="base" hangingPunct="0">
        <a:spcBef>
          <a:spcPct val="20000"/>
        </a:spcBef>
        <a:spcAft>
          <a:spcPct val="0"/>
        </a:spcAft>
        <a:buChar char="»"/>
        <a:defRPr sz="1600">
          <a:solidFill>
            <a:schemeClr val="tx1"/>
          </a:solidFill>
          <a:latin typeface="Comic Sans MS" pitchFamily="66" charset="0"/>
        </a:defRPr>
      </a:lvl7pPr>
      <a:lvl8pPr marL="3170238" indent="-188913" algn="l" rtl="0" eaLnBrk="0" fontAlgn="base" hangingPunct="0">
        <a:spcBef>
          <a:spcPct val="20000"/>
        </a:spcBef>
        <a:spcAft>
          <a:spcPct val="0"/>
        </a:spcAft>
        <a:buChar char="»"/>
        <a:defRPr sz="1600">
          <a:solidFill>
            <a:schemeClr val="tx1"/>
          </a:solidFill>
          <a:latin typeface="Comic Sans MS" pitchFamily="66" charset="0"/>
        </a:defRPr>
      </a:lvl8pPr>
      <a:lvl9pPr marL="3627438" indent="-188913" algn="l" rtl="0" eaLnBrk="0" fontAlgn="base" hangingPunct="0">
        <a:spcBef>
          <a:spcPct val="20000"/>
        </a:spcBef>
        <a:spcAft>
          <a:spcPct val="0"/>
        </a:spcAft>
        <a:buChar char="»"/>
        <a:defRPr sz="1600">
          <a:solidFill>
            <a:schemeClr val="tx1"/>
          </a:solidFill>
          <a:latin typeface="Comic Sans MS" pitchFamily="6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617538" y="125413"/>
            <a:ext cx="7989887"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212419" name="Line 3"/>
          <p:cNvSpPr>
            <a:spLocks noChangeShapeType="1"/>
          </p:cNvSpPr>
          <p:nvPr/>
        </p:nvSpPr>
        <p:spPr bwMode="auto">
          <a:xfrm>
            <a:off x="568325" y="628650"/>
            <a:ext cx="8085138" cy="0"/>
          </a:xfrm>
          <a:prstGeom prst="line">
            <a:avLst/>
          </a:prstGeom>
          <a:noFill/>
          <a:ln w="50800">
            <a:solidFill>
              <a:schemeClr val="folHlink"/>
            </a:solidFill>
            <a:round/>
            <a:headEnd type="none" w="sm" len="sm"/>
            <a:tailEnd type="none" w="sm" len="sm"/>
          </a:ln>
          <a:effectLst/>
        </p:spPr>
        <p:txBody>
          <a:bodyPr wrap="none" anchor="ctr"/>
          <a:lstStyle/>
          <a:p>
            <a:pPr>
              <a:defRPr/>
            </a:pPr>
            <a:endParaRPr lang="en-US" sz="2400"/>
          </a:p>
        </p:txBody>
      </p:sp>
      <p:sp>
        <p:nvSpPr>
          <p:cNvPr id="40964" name="Rectangle 4"/>
          <p:cNvSpPr>
            <a:spLocks noGrp="1" noChangeArrowheads="1"/>
          </p:cNvSpPr>
          <p:nvPr>
            <p:ph type="body" idx="1"/>
          </p:nvPr>
        </p:nvSpPr>
        <p:spPr bwMode="auto">
          <a:xfrm>
            <a:off x="609600" y="874713"/>
            <a:ext cx="7999413" cy="529748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12421" name="Rectangle 5"/>
          <p:cNvSpPr>
            <a:spLocks noChangeArrowheads="1"/>
          </p:cNvSpPr>
          <p:nvPr/>
        </p:nvSpPr>
        <p:spPr bwMode="auto">
          <a:xfrm>
            <a:off x="0" y="6477000"/>
            <a:ext cx="9144000" cy="381000"/>
          </a:xfrm>
          <a:prstGeom prst="rect">
            <a:avLst/>
          </a:prstGeom>
          <a:solidFill>
            <a:srgbClr val="EAEAEA"/>
          </a:solidFill>
          <a:ln w="12700">
            <a:noFill/>
            <a:miter lim="800000"/>
            <a:headEnd type="none" w="sm" len="sm"/>
            <a:tailEnd type="none" w="sm" len="sm"/>
          </a:ln>
          <a:effectLst/>
        </p:spPr>
        <p:txBody>
          <a:bodyPr wrap="none" anchor="ctr"/>
          <a:lstStyle/>
          <a:p>
            <a:pPr>
              <a:defRPr/>
            </a:pPr>
            <a:endParaRPr lang="en-US" sz="2400"/>
          </a:p>
        </p:txBody>
      </p:sp>
      <p:sp>
        <p:nvSpPr>
          <p:cNvPr id="1212422" name="Rectangle 6"/>
          <p:cNvSpPr>
            <a:spLocks noGrp="1" noChangeArrowheads="1"/>
          </p:cNvSpPr>
          <p:nvPr>
            <p:ph type="dt" sz="half" idx="2"/>
          </p:nvPr>
        </p:nvSpPr>
        <p:spPr bwMode="auto">
          <a:xfrm>
            <a:off x="463550" y="6553200"/>
            <a:ext cx="2941638"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a:latin typeface="+mn-lt"/>
              </a:defRPr>
            </a:lvl1pPr>
          </a:lstStyle>
          <a:p>
            <a:pPr>
              <a:defRPr/>
            </a:pPr>
            <a:endParaRPr lang="de-DE"/>
          </a:p>
        </p:txBody>
      </p:sp>
      <p:sp>
        <p:nvSpPr>
          <p:cNvPr id="1212423" name="Rectangle 7"/>
          <p:cNvSpPr>
            <a:spLocks noGrp="1" noChangeArrowheads="1"/>
          </p:cNvSpPr>
          <p:nvPr>
            <p:ph type="sldNum" sz="quarter" idx="4"/>
          </p:nvPr>
        </p:nvSpPr>
        <p:spPr bwMode="auto">
          <a:xfrm>
            <a:off x="6438900" y="6553200"/>
            <a:ext cx="23114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000">
                <a:latin typeface="+mn-lt"/>
              </a:defRPr>
            </a:lvl1pPr>
          </a:lstStyle>
          <a:p>
            <a:pPr>
              <a:defRPr/>
            </a:pPr>
            <a:fld id="{2857313E-14BF-47ED-9AE3-C448ED080572}" type="slidenum">
              <a:rPr lang="ar-SA"/>
              <a:pPr>
                <a:defRPr/>
              </a:pPr>
              <a:t>‹#›</a:t>
            </a:fld>
            <a:endParaRPr lang="en-US"/>
          </a:p>
        </p:txBody>
      </p:sp>
      <p:sp>
        <p:nvSpPr>
          <p:cNvPr id="1212424" name="Rectangle 8"/>
          <p:cNvSpPr>
            <a:spLocks noChangeArrowheads="1"/>
          </p:cNvSpPr>
          <p:nvPr/>
        </p:nvSpPr>
        <p:spPr bwMode="auto">
          <a:xfrm>
            <a:off x="0" y="0"/>
            <a:ext cx="133350" cy="6858000"/>
          </a:xfrm>
          <a:prstGeom prst="rect">
            <a:avLst/>
          </a:prstGeom>
          <a:solidFill>
            <a:schemeClr val="accent2"/>
          </a:solidFill>
          <a:ln w="25400">
            <a:noFill/>
            <a:miter lim="800000"/>
            <a:headEnd/>
            <a:tailEnd/>
          </a:ln>
          <a:effectLst/>
        </p:spPr>
        <p:txBody>
          <a:bodyPr wrap="none" anchor="ctr"/>
          <a:lstStyle/>
          <a:p>
            <a:pPr>
              <a:defRPr/>
            </a:pPr>
            <a:endParaRPr lang="en-US" sz="2400"/>
          </a:p>
        </p:txBody>
      </p:sp>
      <p:sp>
        <p:nvSpPr>
          <p:cNvPr id="1212425" name="Rectangle 9"/>
          <p:cNvSpPr>
            <a:spLocks noGrp="1" noChangeArrowheads="1"/>
          </p:cNvSpPr>
          <p:nvPr>
            <p:ph type="ftr" sz="quarter" idx="3"/>
          </p:nvPr>
        </p:nvSpPr>
        <p:spPr bwMode="auto">
          <a:xfrm>
            <a:off x="3251200" y="6540500"/>
            <a:ext cx="2895600" cy="317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00">
                <a:latin typeface="+mn-lt"/>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811"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ctr" rtl="0" eaLnBrk="0" fontAlgn="base" hangingPunct="0">
        <a:spcBef>
          <a:spcPct val="0"/>
        </a:spcBef>
        <a:spcAft>
          <a:spcPct val="0"/>
        </a:spcAft>
        <a:defRPr sz="2400" b="1">
          <a:solidFill>
            <a:schemeClr val="accent2"/>
          </a:solidFill>
          <a:latin typeface="+mj-lt"/>
          <a:ea typeface="+mj-ea"/>
          <a:cs typeface="+mj-cs"/>
        </a:defRPr>
      </a:lvl1pPr>
      <a:lvl2pPr algn="ctr" rtl="0" eaLnBrk="0" fontAlgn="base" hangingPunct="0">
        <a:spcBef>
          <a:spcPct val="0"/>
        </a:spcBef>
        <a:spcAft>
          <a:spcPct val="0"/>
        </a:spcAft>
        <a:defRPr sz="2400" b="1">
          <a:solidFill>
            <a:schemeClr val="accent2"/>
          </a:solidFill>
          <a:latin typeface="Arial" charset="0"/>
        </a:defRPr>
      </a:lvl2pPr>
      <a:lvl3pPr algn="ctr" rtl="0" eaLnBrk="0" fontAlgn="base" hangingPunct="0">
        <a:spcBef>
          <a:spcPct val="0"/>
        </a:spcBef>
        <a:spcAft>
          <a:spcPct val="0"/>
        </a:spcAft>
        <a:defRPr sz="2400" b="1">
          <a:solidFill>
            <a:schemeClr val="accent2"/>
          </a:solidFill>
          <a:latin typeface="Arial" charset="0"/>
        </a:defRPr>
      </a:lvl3pPr>
      <a:lvl4pPr algn="ctr" rtl="0" eaLnBrk="0" fontAlgn="base" hangingPunct="0">
        <a:spcBef>
          <a:spcPct val="0"/>
        </a:spcBef>
        <a:spcAft>
          <a:spcPct val="0"/>
        </a:spcAft>
        <a:defRPr sz="2400" b="1">
          <a:solidFill>
            <a:schemeClr val="accent2"/>
          </a:solidFill>
          <a:latin typeface="Arial" charset="0"/>
        </a:defRPr>
      </a:lvl4pPr>
      <a:lvl5pPr algn="ctr" rtl="0" eaLnBrk="0" fontAlgn="base" hangingPunct="0">
        <a:spcBef>
          <a:spcPct val="0"/>
        </a:spcBef>
        <a:spcAft>
          <a:spcPct val="0"/>
        </a:spcAft>
        <a:defRPr sz="2400" b="1">
          <a:solidFill>
            <a:schemeClr val="accent2"/>
          </a:solidFill>
          <a:latin typeface="Arial" charset="0"/>
        </a:defRPr>
      </a:lvl5pPr>
      <a:lvl6pPr marL="457200" algn="ctr" rtl="0" fontAlgn="base">
        <a:spcBef>
          <a:spcPct val="0"/>
        </a:spcBef>
        <a:spcAft>
          <a:spcPct val="0"/>
        </a:spcAft>
        <a:defRPr sz="2400" b="1">
          <a:solidFill>
            <a:schemeClr val="accent2"/>
          </a:solidFill>
          <a:latin typeface="Arial" charset="0"/>
        </a:defRPr>
      </a:lvl6pPr>
      <a:lvl7pPr marL="914400" algn="ctr" rtl="0" fontAlgn="base">
        <a:spcBef>
          <a:spcPct val="0"/>
        </a:spcBef>
        <a:spcAft>
          <a:spcPct val="0"/>
        </a:spcAft>
        <a:defRPr sz="2400" b="1">
          <a:solidFill>
            <a:schemeClr val="accent2"/>
          </a:solidFill>
          <a:latin typeface="Arial" charset="0"/>
        </a:defRPr>
      </a:lvl7pPr>
      <a:lvl8pPr marL="1371600" algn="ctr" rtl="0" fontAlgn="base">
        <a:spcBef>
          <a:spcPct val="0"/>
        </a:spcBef>
        <a:spcAft>
          <a:spcPct val="0"/>
        </a:spcAft>
        <a:defRPr sz="2400" b="1">
          <a:solidFill>
            <a:schemeClr val="accent2"/>
          </a:solidFill>
          <a:latin typeface="Arial" charset="0"/>
        </a:defRPr>
      </a:lvl8pPr>
      <a:lvl9pPr marL="1828800" algn="ctr" rtl="0" fontAlgn="base">
        <a:spcBef>
          <a:spcPct val="0"/>
        </a:spcBef>
        <a:spcAft>
          <a:spcPct val="0"/>
        </a:spcAft>
        <a:defRPr sz="2400" b="1">
          <a:solidFill>
            <a:schemeClr val="accent2"/>
          </a:solidFill>
          <a:latin typeface="Arial" charset="0"/>
        </a:defRPr>
      </a:lvl9pPr>
    </p:titleStyle>
    <p:bodyStyle>
      <a:lvl1pPr marL="280988" indent="-280988" algn="l" rtl="0" eaLnBrk="0" fontAlgn="base" hangingPunct="0">
        <a:spcBef>
          <a:spcPct val="20000"/>
        </a:spcBef>
        <a:spcAft>
          <a:spcPct val="0"/>
        </a:spcAft>
        <a:buClr>
          <a:srgbClr val="FF3300"/>
        </a:buClr>
        <a:buSzPct val="75000"/>
        <a:buFont typeface="Wingdings" pitchFamily="2" charset="2"/>
        <a:buChar char="n"/>
        <a:defRPr sz="2200">
          <a:solidFill>
            <a:schemeClr val="tx1"/>
          </a:solidFill>
          <a:latin typeface="+mn-lt"/>
          <a:ea typeface="+mn-ea"/>
          <a:cs typeface="+mn-cs"/>
        </a:defRPr>
      </a:lvl1pPr>
      <a:lvl2pPr marL="660400" indent="-188913" algn="l" rtl="0" eaLnBrk="0" fontAlgn="base" hangingPunct="0">
        <a:spcBef>
          <a:spcPct val="20000"/>
        </a:spcBef>
        <a:spcAft>
          <a:spcPct val="0"/>
        </a:spcAft>
        <a:buClr>
          <a:schemeClr val="accent2"/>
        </a:buClr>
        <a:buSzPct val="70000"/>
        <a:buFont typeface="Monotype Sorts"/>
        <a:buChar char="u"/>
        <a:defRPr>
          <a:solidFill>
            <a:schemeClr val="tx1"/>
          </a:solidFill>
          <a:latin typeface="+mn-lt"/>
        </a:defRPr>
      </a:lvl2pPr>
      <a:lvl3pPr marL="1039813" indent="-188913" algn="l" rtl="0" eaLnBrk="0" fontAlgn="base" hangingPunct="0">
        <a:spcBef>
          <a:spcPct val="20000"/>
        </a:spcBef>
        <a:spcAft>
          <a:spcPct val="0"/>
        </a:spcAft>
        <a:buSzPct val="75000"/>
        <a:buFont typeface="Wingdings" pitchFamily="2" charset="2"/>
        <a:buChar char="l"/>
        <a:defRPr sz="1600">
          <a:solidFill>
            <a:schemeClr val="tx1"/>
          </a:solidFill>
          <a:latin typeface="+mn-lt"/>
        </a:defRPr>
      </a:lvl3pPr>
      <a:lvl4pPr marL="1419225" indent="-188913" algn="l" rtl="0" eaLnBrk="0" fontAlgn="base" hangingPunct="0">
        <a:spcBef>
          <a:spcPct val="20000"/>
        </a:spcBef>
        <a:spcAft>
          <a:spcPct val="0"/>
        </a:spcAft>
        <a:buChar char="–"/>
        <a:defRPr sz="1600">
          <a:solidFill>
            <a:schemeClr val="tx1"/>
          </a:solidFill>
          <a:latin typeface="Comic Sans MS" pitchFamily="66" charset="0"/>
        </a:defRPr>
      </a:lvl4pPr>
      <a:lvl5pPr marL="1798638" indent="-188913" algn="l" rtl="0" eaLnBrk="0" fontAlgn="base" hangingPunct="0">
        <a:spcBef>
          <a:spcPct val="20000"/>
        </a:spcBef>
        <a:spcAft>
          <a:spcPct val="0"/>
        </a:spcAft>
        <a:buChar char="»"/>
        <a:defRPr sz="1600">
          <a:solidFill>
            <a:schemeClr val="tx1"/>
          </a:solidFill>
          <a:latin typeface="Comic Sans MS" pitchFamily="66" charset="0"/>
        </a:defRPr>
      </a:lvl5pPr>
      <a:lvl6pPr marL="2255838" indent="-188913" algn="l" rtl="0" fontAlgn="base">
        <a:spcBef>
          <a:spcPct val="20000"/>
        </a:spcBef>
        <a:spcAft>
          <a:spcPct val="0"/>
        </a:spcAft>
        <a:buChar char="»"/>
        <a:defRPr sz="1600">
          <a:solidFill>
            <a:schemeClr val="tx1"/>
          </a:solidFill>
          <a:latin typeface="Comic Sans MS" pitchFamily="66" charset="0"/>
        </a:defRPr>
      </a:lvl6pPr>
      <a:lvl7pPr marL="2713038" indent="-188913" algn="l" rtl="0" fontAlgn="base">
        <a:spcBef>
          <a:spcPct val="20000"/>
        </a:spcBef>
        <a:spcAft>
          <a:spcPct val="0"/>
        </a:spcAft>
        <a:buChar char="»"/>
        <a:defRPr sz="1600">
          <a:solidFill>
            <a:schemeClr val="tx1"/>
          </a:solidFill>
          <a:latin typeface="Comic Sans MS" pitchFamily="66" charset="0"/>
        </a:defRPr>
      </a:lvl7pPr>
      <a:lvl8pPr marL="3170238" indent="-188913" algn="l" rtl="0" fontAlgn="base">
        <a:spcBef>
          <a:spcPct val="20000"/>
        </a:spcBef>
        <a:spcAft>
          <a:spcPct val="0"/>
        </a:spcAft>
        <a:buChar char="»"/>
        <a:defRPr sz="1600">
          <a:solidFill>
            <a:schemeClr val="tx1"/>
          </a:solidFill>
          <a:latin typeface="Comic Sans MS" pitchFamily="66" charset="0"/>
        </a:defRPr>
      </a:lvl8pPr>
      <a:lvl9pPr marL="3627438" indent="-188913" algn="l" rtl="0" fontAlgn="base">
        <a:spcBef>
          <a:spcPct val="20000"/>
        </a:spcBef>
        <a:spcAft>
          <a:spcPct val="0"/>
        </a:spcAft>
        <a:buChar char="»"/>
        <a:defRPr sz="1600">
          <a:solidFill>
            <a:schemeClr val="tx1"/>
          </a:solidFill>
          <a:latin typeface="Comic Sans MS" pitchFamily="66"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6546" name="AutoShape 2"/>
          <p:cNvSpPr>
            <a:spLocks noChangeArrowheads="1"/>
          </p:cNvSpPr>
          <p:nvPr/>
        </p:nvSpPr>
        <p:spPr bwMode="auto">
          <a:xfrm flipH="1">
            <a:off x="0" y="-12700"/>
            <a:ext cx="9150350" cy="1295400"/>
          </a:xfrm>
          <a:prstGeom prst="homePlate">
            <a:avLst>
              <a:gd name="adj" fmla="val 0"/>
            </a:avLst>
          </a:prstGeom>
          <a:gradFill rotWithShape="1">
            <a:gsLst>
              <a:gs pos="0">
                <a:srgbClr val="006AA8"/>
              </a:gs>
              <a:gs pos="100000">
                <a:srgbClr val="FFFFFF"/>
              </a:gs>
            </a:gsLst>
            <a:lin ang="5400000" scaled="1"/>
          </a:gradFill>
          <a:ln w="9525">
            <a:noFill/>
            <a:miter lim="800000"/>
            <a:headEnd/>
            <a:tailEnd/>
          </a:ln>
        </p:spPr>
        <p:txBody>
          <a:bodyPr wrap="none" anchor="ctr"/>
          <a:lstStyle/>
          <a:p>
            <a:pPr>
              <a:defRPr/>
            </a:pPr>
            <a:endParaRPr lang="en-US" sz="2400" baseline="-25000">
              <a:latin typeface="Times New Roman" charset="0"/>
              <a:cs typeface="+mn-cs"/>
            </a:endParaRPr>
          </a:p>
        </p:txBody>
      </p:sp>
      <p:sp>
        <p:nvSpPr>
          <p:cNvPr id="10810371" name="Rectangle 3"/>
          <p:cNvSpPr>
            <a:spLocks noGrp="1" noChangeArrowheads="1"/>
          </p:cNvSpPr>
          <p:nvPr>
            <p:ph type="title"/>
          </p:nvPr>
        </p:nvSpPr>
        <p:spPr bwMode="auto">
          <a:xfrm>
            <a:off x="457200" y="76200"/>
            <a:ext cx="8305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810372" name="Rectangle 4"/>
          <p:cNvSpPr>
            <a:spLocks noGrp="1" noChangeArrowheads="1"/>
          </p:cNvSpPr>
          <p:nvPr>
            <p:ph type="body" idx="1"/>
          </p:nvPr>
        </p:nvSpPr>
        <p:spPr bwMode="auto">
          <a:xfrm>
            <a:off x="457200" y="1600200"/>
            <a:ext cx="83058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88197" name="Rectangle 5"/>
          <p:cNvSpPr>
            <a:spLocks noGrp="1" noChangeArrowheads="1"/>
          </p:cNvSpPr>
          <p:nvPr>
            <p:ph type="sldNum" sz="quarter" idx="4"/>
          </p:nvPr>
        </p:nvSpPr>
        <p:spPr bwMode="auto">
          <a:xfrm>
            <a:off x="7162800" y="6397625"/>
            <a:ext cx="1905000"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eaLnBrk="0" hangingPunct="0">
              <a:defRPr sz="1000">
                <a:latin typeface="+mn-lt"/>
                <a:ea typeface="+mn-ea"/>
              </a:defRPr>
            </a:lvl1pPr>
          </a:lstStyle>
          <a:p>
            <a:pPr>
              <a:defRPr/>
            </a:pPr>
            <a:r>
              <a:rPr lang="en-US"/>
              <a:t>1-</a:t>
            </a:r>
            <a:fld id="{409B79E1-822E-46BB-9694-972E5EC981B2}" type="slidenum">
              <a:rPr lang="en-US"/>
              <a:pPr>
                <a:defRPr/>
              </a:pPr>
              <a:t>‹#›</a:t>
            </a:fld>
            <a:endParaRPr lang="en-US"/>
          </a:p>
        </p:txBody>
      </p:sp>
      <p:sp>
        <p:nvSpPr>
          <p:cNvPr id="1288198" name="Rectangle 6"/>
          <p:cNvSpPr>
            <a:spLocks noChangeArrowheads="1"/>
          </p:cNvSpPr>
          <p:nvPr/>
        </p:nvSpPr>
        <p:spPr bwMode="auto">
          <a:xfrm>
            <a:off x="7086600" y="5867400"/>
            <a:ext cx="1905000" cy="457200"/>
          </a:xfrm>
          <a:prstGeom prst="rect">
            <a:avLst/>
          </a:prstGeom>
          <a:noFill/>
          <a:ln w="9525">
            <a:noFill/>
            <a:miter lim="800000"/>
            <a:headEnd/>
            <a:tailEnd/>
          </a:ln>
          <a:effectLst/>
        </p:spPr>
        <p:txBody>
          <a:bodyPr anchor="b"/>
          <a:lstStyle/>
          <a:p>
            <a:pPr algn="r" eaLnBrk="0" hangingPunct="0">
              <a:defRPr/>
            </a:pPr>
            <a:r>
              <a:rPr lang="en-US" sz="1200">
                <a:solidFill>
                  <a:schemeClr val="bg1"/>
                </a:solidFill>
                <a:latin typeface="Arial" charset="0"/>
              </a:rPr>
              <a:t>1-</a:t>
            </a:r>
            <a:fld id="{22BF0A6D-3DDA-4A2C-93FB-771D65328AC6}" type="slidenum">
              <a:rPr lang="en-US" sz="1200">
                <a:solidFill>
                  <a:schemeClr val="bg1"/>
                </a:solidFill>
                <a:latin typeface="Arial" charset="0"/>
              </a:rPr>
              <a:pPr algn="r" eaLnBrk="0" hangingPunct="0">
                <a:defRPr/>
              </a:pPr>
              <a:t>‹#›</a:t>
            </a:fld>
            <a:endParaRPr lang="en-US" sz="1200">
              <a:solidFill>
                <a:schemeClr val="bg1"/>
              </a:solidFill>
              <a:latin typeface="Arial" charset="0"/>
            </a:endParaRPr>
          </a:p>
        </p:txBody>
      </p:sp>
      <p:sp>
        <p:nvSpPr>
          <p:cNvPr id="1288199" name="Rectangle 7"/>
          <p:cNvSpPr>
            <a:spLocks noChangeArrowheads="1"/>
          </p:cNvSpPr>
          <p:nvPr/>
        </p:nvSpPr>
        <p:spPr bwMode="auto">
          <a:xfrm>
            <a:off x="228600" y="6324600"/>
            <a:ext cx="5562600" cy="381000"/>
          </a:xfrm>
          <a:prstGeom prst="rect">
            <a:avLst/>
          </a:prstGeom>
          <a:noFill/>
          <a:ln w="9525">
            <a:noFill/>
            <a:miter lim="800000"/>
            <a:headEnd/>
            <a:tailEnd/>
          </a:ln>
        </p:spPr>
        <p:txBody>
          <a:bodyPr anchor="b"/>
          <a:lstStyle/>
          <a:p>
            <a:pPr eaLnBrk="0" hangingPunct="0">
              <a:spcBef>
                <a:spcPct val="50000"/>
              </a:spcBef>
              <a:defRPr/>
            </a:pPr>
            <a:r>
              <a:rPr lang="en-US" sz="1200">
                <a:latin typeface="Arial" charset="0"/>
              </a:rPr>
              <a:t>© 2011 Pearson Addison-Wesley. All rights reserved. </a:t>
            </a:r>
          </a:p>
        </p:txBody>
      </p:sp>
    </p:spTree>
  </p:cSld>
  <p:clrMap bg1="lt1" tx1="dk1" bg2="lt2" tx2="dk2" accent1="accent1" accent2="accent2" accent3="accent3" accent4="accent4" accent5="accent5" accent6="accent6" hlink="hlink" folHlink="folHlink"/>
  <p:sldLayoutIdLst>
    <p:sldLayoutId id="2147483812"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rtl="0" eaLnBrk="0" fontAlgn="base" hangingPunct="0">
        <a:spcBef>
          <a:spcPct val="0"/>
        </a:spcBef>
        <a:spcAft>
          <a:spcPct val="0"/>
        </a:spcAft>
        <a:defRPr sz="3600" b="1">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charset="0"/>
          <a:ea typeface="ヒラギノ角ゴ Pro W3" pitchFamily="-48" charset="-128"/>
          <a:cs typeface="Arial" charset="0"/>
        </a:defRPr>
      </a:lvl2pPr>
      <a:lvl3pPr algn="l" rtl="0" eaLnBrk="0" fontAlgn="base" hangingPunct="0">
        <a:spcBef>
          <a:spcPct val="0"/>
        </a:spcBef>
        <a:spcAft>
          <a:spcPct val="0"/>
        </a:spcAft>
        <a:defRPr sz="3600" b="1">
          <a:solidFill>
            <a:schemeClr val="tx1"/>
          </a:solidFill>
          <a:latin typeface="Arial" charset="0"/>
          <a:ea typeface="ヒラギノ角ゴ Pro W3" pitchFamily="-48" charset="-128"/>
          <a:cs typeface="Arial" charset="0"/>
        </a:defRPr>
      </a:lvl3pPr>
      <a:lvl4pPr algn="l" rtl="0" eaLnBrk="0" fontAlgn="base" hangingPunct="0">
        <a:spcBef>
          <a:spcPct val="0"/>
        </a:spcBef>
        <a:spcAft>
          <a:spcPct val="0"/>
        </a:spcAft>
        <a:defRPr sz="3600" b="1">
          <a:solidFill>
            <a:schemeClr val="tx1"/>
          </a:solidFill>
          <a:latin typeface="Arial" charset="0"/>
          <a:ea typeface="ヒラギノ角ゴ Pro W3" pitchFamily="-48" charset="-128"/>
          <a:cs typeface="Arial" charset="0"/>
        </a:defRPr>
      </a:lvl4pPr>
      <a:lvl5pPr algn="l" rtl="0" eaLnBrk="0" fontAlgn="base" hangingPunct="0">
        <a:spcBef>
          <a:spcPct val="0"/>
        </a:spcBef>
        <a:spcAft>
          <a:spcPct val="0"/>
        </a:spcAft>
        <a:defRPr sz="3600" b="1">
          <a:solidFill>
            <a:schemeClr val="tx1"/>
          </a:solidFill>
          <a:latin typeface="Arial" charset="0"/>
          <a:ea typeface="ヒラギノ角ゴ Pro W3" pitchFamily="-48" charset="-128"/>
          <a:cs typeface="Arial" charset="0"/>
        </a:defRPr>
      </a:lvl5pPr>
      <a:lvl6pPr marL="457200" algn="l" rtl="0" fontAlgn="base">
        <a:spcBef>
          <a:spcPct val="0"/>
        </a:spcBef>
        <a:spcAft>
          <a:spcPct val="0"/>
        </a:spcAft>
        <a:defRPr sz="3600" b="1">
          <a:solidFill>
            <a:schemeClr val="tx1"/>
          </a:solidFill>
          <a:latin typeface="Arial" charset="0"/>
          <a:ea typeface="ヒラギノ角ゴ Pro W3" pitchFamily="-48" charset="-128"/>
          <a:cs typeface="Arial" charset="0"/>
        </a:defRPr>
      </a:lvl6pPr>
      <a:lvl7pPr marL="914400" algn="l" rtl="0" fontAlgn="base">
        <a:spcBef>
          <a:spcPct val="0"/>
        </a:spcBef>
        <a:spcAft>
          <a:spcPct val="0"/>
        </a:spcAft>
        <a:defRPr sz="3600" b="1">
          <a:solidFill>
            <a:schemeClr val="tx1"/>
          </a:solidFill>
          <a:latin typeface="Arial" charset="0"/>
          <a:ea typeface="ヒラギノ角ゴ Pro W3" pitchFamily="-48" charset="-128"/>
          <a:cs typeface="Arial" charset="0"/>
        </a:defRPr>
      </a:lvl7pPr>
      <a:lvl8pPr marL="1371600" algn="l" rtl="0" fontAlgn="base">
        <a:spcBef>
          <a:spcPct val="0"/>
        </a:spcBef>
        <a:spcAft>
          <a:spcPct val="0"/>
        </a:spcAft>
        <a:defRPr sz="3600" b="1">
          <a:solidFill>
            <a:schemeClr val="tx1"/>
          </a:solidFill>
          <a:latin typeface="Arial" charset="0"/>
          <a:ea typeface="ヒラギノ角ゴ Pro W3" pitchFamily="-48" charset="-128"/>
          <a:cs typeface="Arial" charset="0"/>
        </a:defRPr>
      </a:lvl8pPr>
      <a:lvl9pPr marL="1828800" algn="l" rtl="0" fontAlgn="base">
        <a:spcBef>
          <a:spcPct val="0"/>
        </a:spcBef>
        <a:spcAft>
          <a:spcPct val="0"/>
        </a:spcAft>
        <a:defRPr sz="3600" b="1">
          <a:solidFill>
            <a:schemeClr val="tx1"/>
          </a:solidFill>
          <a:latin typeface="Arial" charset="0"/>
          <a:ea typeface="ヒラギノ角ゴ Pro W3" pitchFamily="-48" charset="-128"/>
          <a:cs typeface="Arial" charset="0"/>
        </a:defRPr>
      </a:lvl9pPr>
    </p:titleStyle>
    <p:bodyStyle>
      <a:lvl1pPr marL="342900" indent="-342900" algn="l" rtl="0" eaLnBrk="0" fontAlgn="base" hangingPunct="0">
        <a:spcBef>
          <a:spcPct val="20000"/>
        </a:spcBef>
        <a:spcAft>
          <a:spcPct val="0"/>
        </a:spcAft>
        <a:buClr>
          <a:srgbClr val="FF8E3E"/>
        </a:buClr>
        <a:buFont typeface="Times" pitchFamily="18"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FF8E3E"/>
        </a:buClr>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lr>
          <a:srgbClr val="FF8E3E"/>
        </a:buClr>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lr>
          <a:srgbClr val="FF8E3E"/>
        </a:buClr>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lr>
          <a:srgbClr val="FF8E3E"/>
        </a:buClr>
        <a:buChar char="»"/>
        <a:defRPr sz="2000">
          <a:solidFill>
            <a:schemeClr val="tx1"/>
          </a:solidFill>
          <a:latin typeface="+mn-lt"/>
          <a:ea typeface="+mn-ea"/>
          <a:cs typeface="+mn-cs"/>
        </a:defRPr>
      </a:lvl5pPr>
      <a:lvl6pPr marL="2514600" indent="-228600" algn="l" rtl="0" fontAlgn="base">
        <a:spcBef>
          <a:spcPct val="20000"/>
        </a:spcBef>
        <a:spcAft>
          <a:spcPct val="0"/>
        </a:spcAft>
        <a:buClr>
          <a:srgbClr val="FF8E3E"/>
        </a:buClr>
        <a:buChar char="»"/>
        <a:defRPr sz="2000">
          <a:solidFill>
            <a:schemeClr val="tx1"/>
          </a:solidFill>
          <a:latin typeface="+mn-lt"/>
          <a:ea typeface="+mn-ea"/>
          <a:cs typeface="+mn-cs"/>
        </a:defRPr>
      </a:lvl6pPr>
      <a:lvl7pPr marL="2971800" indent="-228600" algn="l" rtl="0" fontAlgn="base">
        <a:spcBef>
          <a:spcPct val="20000"/>
        </a:spcBef>
        <a:spcAft>
          <a:spcPct val="0"/>
        </a:spcAft>
        <a:buClr>
          <a:srgbClr val="FF8E3E"/>
        </a:buClr>
        <a:buChar char="»"/>
        <a:defRPr sz="2000">
          <a:solidFill>
            <a:schemeClr val="tx1"/>
          </a:solidFill>
          <a:latin typeface="+mn-lt"/>
          <a:ea typeface="+mn-ea"/>
          <a:cs typeface="+mn-cs"/>
        </a:defRPr>
      </a:lvl7pPr>
      <a:lvl8pPr marL="3429000" indent="-228600" algn="l" rtl="0" fontAlgn="base">
        <a:spcBef>
          <a:spcPct val="20000"/>
        </a:spcBef>
        <a:spcAft>
          <a:spcPct val="0"/>
        </a:spcAft>
        <a:buClr>
          <a:srgbClr val="FF8E3E"/>
        </a:buClr>
        <a:buChar char="»"/>
        <a:defRPr sz="2000">
          <a:solidFill>
            <a:schemeClr val="tx1"/>
          </a:solidFill>
          <a:latin typeface="+mn-lt"/>
          <a:ea typeface="+mn-ea"/>
          <a:cs typeface="+mn-cs"/>
        </a:defRPr>
      </a:lvl8pPr>
      <a:lvl9pPr marL="3886200" indent="-228600" algn="l" rtl="0" fontAlgn="base">
        <a:spcBef>
          <a:spcPct val="20000"/>
        </a:spcBef>
        <a:spcAft>
          <a:spcPct val="0"/>
        </a:spcAft>
        <a:buClr>
          <a:srgbClr val="FF8E3E"/>
        </a:buClr>
        <a:buChar char="»"/>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1785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61785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4963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fld id="{D0BA73C8-ABF6-4F8D-A7ED-E599B54EB964}" type="datetimeFigureOut">
              <a:rPr lang="en-US"/>
              <a:pPr>
                <a:defRPr/>
              </a:pPr>
              <a:t>1/1/2019</a:t>
            </a:fld>
            <a:endParaRPr lang="en-US"/>
          </a:p>
        </p:txBody>
      </p:sp>
      <p:sp>
        <p:nvSpPr>
          <p:cNvPr id="134963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134963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78DD196C-DD18-487B-A709-927642DA385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30146" name="Rectangle 2"/>
          <p:cNvSpPr>
            <a:spLocks noGrp="1" noChangeArrowheads="1"/>
          </p:cNvSpPr>
          <p:nvPr>
            <p:ph type="title"/>
          </p:nvPr>
        </p:nvSpPr>
        <p:spPr bwMode="auto">
          <a:xfrm>
            <a:off x="457200" y="274638"/>
            <a:ext cx="8229600" cy="5635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630147" name="Rectangle 3"/>
          <p:cNvSpPr>
            <a:spLocks noGrp="1" noChangeArrowheads="1"/>
          </p:cNvSpPr>
          <p:nvPr>
            <p:ph type="body" idx="1"/>
          </p:nvPr>
        </p:nvSpPr>
        <p:spPr bwMode="auto">
          <a:xfrm>
            <a:off x="457200" y="990600"/>
            <a:ext cx="8229600" cy="5135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ea typeface="ＭＳ Ｐゴシック" charset="0"/>
                <a:cs typeface="ＭＳ Ｐゴシック"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ea typeface="+mn-ea"/>
              </a:defRPr>
            </a:lvl1pPr>
          </a:lstStyle>
          <a:p>
            <a:pPr>
              <a:defRPr/>
            </a:pPr>
            <a:r>
              <a:rPr lang="en-US"/>
              <a:t>Slide Set 1, Page </a:t>
            </a:r>
            <a:fld id="{A44559DF-7D98-4D0E-A223-F18B9C01ED5A}" type="slidenum">
              <a:rPr lang="en-US"/>
              <a:pPr>
                <a:defRPr/>
              </a:pPr>
              <a:t>‹#›</a:t>
            </a:fld>
            <a:endParaRPr lang="en-US"/>
          </a:p>
        </p:txBody>
      </p:sp>
      <p:sp>
        <p:nvSpPr>
          <p:cNvPr id="2825223" name="Line 7"/>
          <p:cNvSpPr>
            <a:spLocks noChangeShapeType="1"/>
          </p:cNvSpPr>
          <p:nvPr userDrawn="1"/>
        </p:nvSpPr>
        <p:spPr bwMode="auto">
          <a:xfrm>
            <a:off x="381000" y="838200"/>
            <a:ext cx="8305800" cy="0"/>
          </a:xfrm>
          <a:prstGeom prst="line">
            <a:avLst/>
          </a:prstGeom>
          <a:noFill/>
          <a:ln w="28575">
            <a:solidFill>
              <a:schemeClr val="accent2"/>
            </a:solidFill>
            <a:round/>
            <a:headEnd/>
            <a:tailEnd/>
          </a:ln>
        </p:spPr>
        <p:txBody>
          <a:bodyP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hdr="0" ftr="0" dt="0"/>
  <p:txStyles>
    <p:titleStyle>
      <a:lvl1pPr algn="ctr" rtl="0" eaLnBrk="0" fontAlgn="base" hangingPunct="0">
        <a:spcBef>
          <a:spcPct val="0"/>
        </a:spcBef>
        <a:spcAft>
          <a:spcPct val="0"/>
        </a:spcAft>
        <a:defRPr sz="3200">
          <a:solidFill>
            <a:schemeClr val="accent2"/>
          </a:solidFill>
          <a:latin typeface="+mj-lt"/>
          <a:ea typeface="MS PGothic" pitchFamily="34" charset="-128"/>
          <a:cs typeface="+mj-cs"/>
        </a:defRPr>
      </a:lvl1pPr>
      <a:lvl2pPr algn="ctr" rtl="0" eaLnBrk="0" fontAlgn="base" hangingPunct="0">
        <a:spcBef>
          <a:spcPct val="0"/>
        </a:spcBef>
        <a:spcAft>
          <a:spcPct val="0"/>
        </a:spcAft>
        <a:defRPr sz="3200">
          <a:solidFill>
            <a:schemeClr val="accent2"/>
          </a:solidFill>
          <a:latin typeface="Arial" charset="0"/>
          <a:ea typeface="MS PGothic" pitchFamily="34" charset="-128"/>
        </a:defRPr>
      </a:lvl2pPr>
      <a:lvl3pPr algn="ctr" rtl="0" eaLnBrk="0" fontAlgn="base" hangingPunct="0">
        <a:spcBef>
          <a:spcPct val="0"/>
        </a:spcBef>
        <a:spcAft>
          <a:spcPct val="0"/>
        </a:spcAft>
        <a:defRPr sz="3200">
          <a:solidFill>
            <a:schemeClr val="accent2"/>
          </a:solidFill>
          <a:latin typeface="Arial" charset="0"/>
          <a:ea typeface="MS PGothic" pitchFamily="34" charset="-128"/>
        </a:defRPr>
      </a:lvl3pPr>
      <a:lvl4pPr algn="ctr" rtl="0" eaLnBrk="0" fontAlgn="base" hangingPunct="0">
        <a:spcBef>
          <a:spcPct val="0"/>
        </a:spcBef>
        <a:spcAft>
          <a:spcPct val="0"/>
        </a:spcAft>
        <a:defRPr sz="3200">
          <a:solidFill>
            <a:schemeClr val="accent2"/>
          </a:solidFill>
          <a:latin typeface="Arial" charset="0"/>
          <a:ea typeface="MS PGothic" pitchFamily="34" charset="-128"/>
        </a:defRPr>
      </a:lvl4pPr>
      <a:lvl5pPr algn="ctr" rtl="0" eaLnBrk="0" fontAlgn="base" hangingPunct="0">
        <a:spcBef>
          <a:spcPct val="0"/>
        </a:spcBef>
        <a:spcAft>
          <a:spcPct val="0"/>
        </a:spcAft>
        <a:defRPr sz="3200">
          <a:solidFill>
            <a:schemeClr val="accent2"/>
          </a:solidFill>
          <a:latin typeface="Arial" charset="0"/>
          <a:ea typeface="MS PGothic" pitchFamily="34" charset="-128"/>
        </a:defRPr>
      </a:lvl5pPr>
      <a:lvl6pPr marL="457200" algn="ctr" rtl="0" eaLnBrk="0" fontAlgn="base" hangingPunct="0">
        <a:spcBef>
          <a:spcPct val="0"/>
        </a:spcBef>
        <a:spcAft>
          <a:spcPct val="0"/>
        </a:spcAft>
        <a:defRPr sz="3200">
          <a:solidFill>
            <a:schemeClr val="accent2"/>
          </a:solidFill>
          <a:latin typeface="Arial" charset="0"/>
          <a:ea typeface="MS PGothic" pitchFamily="34" charset="-128"/>
        </a:defRPr>
      </a:lvl6pPr>
      <a:lvl7pPr marL="914400" algn="ctr" rtl="0" eaLnBrk="0" fontAlgn="base" hangingPunct="0">
        <a:spcBef>
          <a:spcPct val="0"/>
        </a:spcBef>
        <a:spcAft>
          <a:spcPct val="0"/>
        </a:spcAft>
        <a:defRPr sz="3200">
          <a:solidFill>
            <a:schemeClr val="accent2"/>
          </a:solidFill>
          <a:latin typeface="Arial" charset="0"/>
          <a:ea typeface="MS PGothic" pitchFamily="34" charset="-128"/>
        </a:defRPr>
      </a:lvl7pPr>
      <a:lvl8pPr marL="1371600" algn="ctr" rtl="0" eaLnBrk="0" fontAlgn="base" hangingPunct="0">
        <a:spcBef>
          <a:spcPct val="0"/>
        </a:spcBef>
        <a:spcAft>
          <a:spcPct val="0"/>
        </a:spcAft>
        <a:defRPr sz="3200">
          <a:solidFill>
            <a:schemeClr val="accent2"/>
          </a:solidFill>
          <a:latin typeface="Arial" charset="0"/>
          <a:ea typeface="MS PGothic" pitchFamily="34" charset="-128"/>
        </a:defRPr>
      </a:lvl8pPr>
      <a:lvl9pPr marL="1828800" algn="ctr" rtl="0" eaLnBrk="0" fontAlgn="base" hangingPunct="0">
        <a:spcBef>
          <a:spcPct val="0"/>
        </a:spcBef>
        <a:spcAft>
          <a:spcPct val="0"/>
        </a:spcAft>
        <a:defRPr sz="3200">
          <a:solidFill>
            <a:schemeClr val="accent2"/>
          </a:solidFill>
          <a:latin typeface="Arial" charset="0"/>
          <a:ea typeface="MS PGothic" pitchFamily="34" charset="-128"/>
        </a:defRPr>
      </a:lvl9pPr>
    </p:titleStyle>
    <p:bodyStyle>
      <a:lvl1pPr marL="342900" indent="-342900" algn="l" rtl="0" eaLnBrk="0" fontAlgn="base" hangingPunct="0">
        <a:spcBef>
          <a:spcPct val="20000"/>
        </a:spcBef>
        <a:spcAft>
          <a:spcPct val="0"/>
        </a:spcAft>
        <a:defRPr sz="2000">
          <a:solidFill>
            <a:schemeClr val="tx1"/>
          </a:solidFill>
          <a:latin typeface="+mn-lt"/>
          <a:ea typeface="MS PGothic" pitchFamily="34" charset="-128"/>
          <a:cs typeface="+mn-cs"/>
        </a:defRPr>
      </a:lvl1pPr>
      <a:lvl2pPr marL="742950" indent="-285750" algn="l" rtl="0" eaLnBrk="0" fontAlgn="base" hangingPunct="0">
        <a:spcBef>
          <a:spcPct val="20000"/>
        </a:spcBef>
        <a:spcAft>
          <a:spcPct val="0"/>
        </a:spcAft>
        <a:buChar char="–"/>
        <a:defRPr sz="20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2"/>
          <p:cNvSpPr>
            <a:spLocks noChangeArrowheads="1"/>
          </p:cNvSpPr>
          <p:nvPr/>
        </p:nvSpPr>
        <p:spPr bwMode="auto">
          <a:xfrm>
            <a:off x="295275" y="6438900"/>
            <a:ext cx="4248150" cy="381000"/>
          </a:xfrm>
          <a:prstGeom prst="rect">
            <a:avLst/>
          </a:prstGeom>
          <a:noFill/>
          <a:ln w="9525">
            <a:noFill/>
            <a:miter lim="800000"/>
            <a:headEnd/>
            <a:tailEnd/>
          </a:ln>
          <a:effectLst/>
        </p:spPr>
        <p:txBody>
          <a:bodyPr/>
          <a:lstStyle/>
          <a:p>
            <a:pPr eaLnBrk="0" hangingPunct="0">
              <a:defRPr/>
            </a:pPr>
            <a:r>
              <a:rPr lang="en-US" sz="900" dirty="0">
                <a:solidFill>
                  <a:schemeClr val="bg1"/>
                </a:solidFill>
                <a:latin typeface="Arial" charset="0"/>
                <a:cs typeface="+mn-cs"/>
              </a:rPr>
              <a:t>© 2011 </a:t>
            </a:r>
            <a:r>
              <a:rPr lang="en-US" sz="900" dirty="0" err="1">
                <a:solidFill>
                  <a:schemeClr val="bg1"/>
                </a:solidFill>
                <a:latin typeface="Arial" charset="0"/>
                <a:cs typeface="+mn-cs"/>
              </a:rPr>
              <a:t>Altera</a:t>
            </a:r>
            <a:r>
              <a:rPr lang="en-US" sz="900" dirty="0">
                <a:solidFill>
                  <a:schemeClr val="bg1"/>
                </a:solidFill>
                <a:latin typeface="Arial" charset="0"/>
                <a:cs typeface="+mn-cs"/>
              </a:rPr>
              <a:t> Corporation</a:t>
            </a:r>
            <a:endParaRPr lang="en-US" sz="900" b="1" dirty="0">
              <a:solidFill>
                <a:schemeClr val="bg1"/>
              </a:solidFill>
              <a:latin typeface="Arial" charset="0"/>
              <a:cs typeface="+mn-cs"/>
            </a:endParaRPr>
          </a:p>
        </p:txBody>
      </p:sp>
      <p:pic>
        <p:nvPicPr>
          <p:cNvPr id="10642435" name="Picture 9" descr="Untitled-4.png"/>
          <p:cNvPicPr>
            <a:picLocks noChangeAspect="1"/>
          </p:cNvPicPr>
          <p:nvPr/>
        </p:nvPicPr>
        <p:blipFill>
          <a:blip r:embed="rId13"/>
          <a:srcRect/>
          <a:stretch>
            <a:fillRect/>
          </a:stretch>
        </p:blipFill>
        <p:spPr bwMode="auto">
          <a:xfrm>
            <a:off x="7388225" y="6276975"/>
            <a:ext cx="1384300" cy="295275"/>
          </a:xfrm>
          <a:prstGeom prst="rect">
            <a:avLst/>
          </a:prstGeom>
          <a:noFill/>
          <a:ln w="9525">
            <a:noFill/>
            <a:miter lim="800000"/>
            <a:headEnd/>
            <a:tailEnd/>
          </a:ln>
        </p:spPr>
      </p:pic>
      <p:sp>
        <p:nvSpPr>
          <p:cNvPr id="10642436" name="Rectangle 2"/>
          <p:cNvSpPr>
            <a:spLocks noGrp="1" noChangeArrowheads="1"/>
          </p:cNvSpPr>
          <p:nvPr>
            <p:ph type="title"/>
          </p:nvPr>
        </p:nvSpPr>
        <p:spPr bwMode="auto">
          <a:xfrm>
            <a:off x="350838" y="273050"/>
            <a:ext cx="83312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642437" name="Rectangle 3"/>
          <p:cNvSpPr>
            <a:spLocks noGrp="1" noChangeArrowheads="1"/>
          </p:cNvSpPr>
          <p:nvPr>
            <p:ph type="body" idx="1"/>
          </p:nvPr>
        </p:nvSpPr>
        <p:spPr bwMode="auto">
          <a:xfrm>
            <a:off x="350838" y="1187450"/>
            <a:ext cx="8331200"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003399"/>
          </a:solidFill>
          <a:latin typeface="+mj-lt"/>
          <a:ea typeface="+mj-ea"/>
          <a:cs typeface="+mj-cs"/>
        </a:defRPr>
      </a:lvl1pPr>
      <a:lvl2pPr algn="l" rtl="0" eaLnBrk="0" fontAlgn="base" hangingPunct="0">
        <a:spcBef>
          <a:spcPct val="0"/>
        </a:spcBef>
        <a:spcAft>
          <a:spcPct val="0"/>
        </a:spcAft>
        <a:defRPr sz="3200" b="1">
          <a:solidFill>
            <a:srgbClr val="003399"/>
          </a:solidFill>
          <a:latin typeface="Arial" charset="0"/>
        </a:defRPr>
      </a:lvl2pPr>
      <a:lvl3pPr algn="l" rtl="0" eaLnBrk="0" fontAlgn="base" hangingPunct="0">
        <a:spcBef>
          <a:spcPct val="0"/>
        </a:spcBef>
        <a:spcAft>
          <a:spcPct val="0"/>
        </a:spcAft>
        <a:defRPr sz="3200" b="1">
          <a:solidFill>
            <a:srgbClr val="003399"/>
          </a:solidFill>
          <a:latin typeface="Arial" charset="0"/>
        </a:defRPr>
      </a:lvl3pPr>
      <a:lvl4pPr algn="l" rtl="0" eaLnBrk="0" fontAlgn="base" hangingPunct="0">
        <a:spcBef>
          <a:spcPct val="0"/>
        </a:spcBef>
        <a:spcAft>
          <a:spcPct val="0"/>
        </a:spcAft>
        <a:defRPr sz="3200" b="1">
          <a:solidFill>
            <a:srgbClr val="003399"/>
          </a:solidFill>
          <a:latin typeface="Arial" charset="0"/>
        </a:defRPr>
      </a:lvl4pPr>
      <a:lvl5pPr algn="l" rtl="0" eaLnBrk="0" fontAlgn="base" hangingPunct="0">
        <a:spcBef>
          <a:spcPct val="0"/>
        </a:spcBef>
        <a:spcAft>
          <a:spcPct val="0"/>
        </a:spcAft>
        <a:defRPr sz="3200" b="1">
          <a:solidFill>
            <a:srgbClr val="003399"/>
          </a:solidFill>
          <a:latin typeface="Arial" charset="0"/>
        </a:defRPr>
      </a:lvl5pPr>
      <a:lvl6pPr marL="457200" algn="l" rtl="0" eaLnBrk="0" fontAlgn="base" hangingPunct="0">
        <a:spcBef>
          <a:spcPct val="0"/>
        </a:spcBef>
        <a:spcAft>
          <a:spcPct val="0"/>
        </a:spcAft>
        <a:defRPr sz="3200" b="1">
          <a:solidFill>
            <a:srgbClr val="003399"/>
          </a:solidFill>
          <a:latin typeface="Arial" charset="0"/>
        </a:defRPr>
      </a:lvl6pPr>
      <a:lvl7pPr marL="914400" algn="l" rtl="0" eaLnBrk="0" fontAlgn="base" hangingPunct="0">
        <a:spcBef>
          <a:spcPct val="0"/>
        </a:spcBef>
        <a:spcAft>
          <a:spcPct val="0"/>
        </a:spcAft>
        <a:defRPr sz="3200" b="1">
          <a:solidFill>
            <a:srgbClr val="003399"/>
          </a:solidFill>
          <a:latin typeface="Arial" charset="0"/>
        </a:defRPr>
      </a:lvl7pPr>
      <a:lvl8pPr marL="1371600" algn="l" rtl="0" eaLnBrk="0" fontAlgn="base" hangingPunct="0">
        <a:spcBef>
          <a:spcPct val="0"/>
        </a:spcBef>
        <a:spcAft>
          <a:spcPct val="0"/>
        </a:spcAft>
        <a:defRPr sz="3200" b="1">
          <a:solidFill>
            <a:srgbClr val="003399"/>
          </a:solidFill>
          <a:latin typeface="Arial" charset="0"/>
        </a:defRPr>
      </a:lvl8pPr>
      <a:lvl9pPr marL="1828800" algn="l" rtl="0" eaLnBrk="0" fontAlgn="base" hangingPunct="0">
        <a:spcBef>
          <a:spcPct val="0"/>
        </a:spcBef>
        <a:spcAft>
          <a:spcPct val="0"/>
        </a:spcAft>
        <a:defRPr sz="3200" b="1">
          <a:solidFill>
            <a:srgbClr val="003399"/>
          </a:solidFill>
          <a:latin typeface="Arial" charset="0"/>
        </a:defRPr>
      </a:lvl9pPr>
    </p:titleStyle>
    <p:bodyStyle>
      <a:lvl1pPr marL="342900" indent="-342900" algn="l" rtl="0" eaLnBrk="0" fontAlgn="base" hangingPunct="0">
        <a:spcBef>
          <a:spcPct val="20000"/>
        </a:spcBef>
        <a:spcAft>
          <a:spcPct val="0"/>
        </a:spcAft>
        <a:buClr>
          <a:srgbClr val="003399"/>
        </a:buClr>
        <a:buSzPct val="75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3399"/>
        </a:buClr>
        <a:buSzPct val="90000"/>
        <a:buFont typeface="Symbol"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rgbClr val="003399"/>
        </a:buClr>
        <a:buSzPct val="90000"/>
        <a:buFont typeface="Wingdings" pitchFamily="2" charset="2"/>
        <a:buChar char="l"/>
        <a:defRPr>
          <a:solidFill>
            <a:schemeClr val="tx1"/>
          </a:solidFill>
          <a:latin typeface="+mn-lt"/>
        </a:defRPr>
      </a:lvl3pPr>
      <a:lvl4pPr marL="16002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4pPr>
      <a:lvl5pPr marL="20574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5pPr>
      <a:lvl6pPr marL="25146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6pPr>
      <a:lvl7pPr marL="29718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7pPr>
      <a:lvl8pPr marL="34290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8pPr>
      <a:lvl9pPr marL="38862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54722" name="Rectangle 2"/>
          <p:cNvSpPr>
            <a:spLocks noGrp="1" noChangeArrowheads="1"/>
          </p:cNvSpPr>
          <p:nvPr>
            <p:ph type="title"/>
          </p:nvPr>
        </p:nvSpPr>
        <p:spPr bwMode="auto">
          <a:xfrm>
            <a:off x="350838" y="273050"/>
            <a:ext cx="83312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654723" name="Rectangle 3"/>
          <p:cNvSpPr>
            <a:spLocks noGrp="1" noChangeArrowheads="1"/>
          </p:cNvSpPr>
          <p:nvPr>
            <p:ph type="body" idx="1"/>
          </p:nvPr>
        </p:nvSpPr>
        <p:spPr bwMode="auto">
          <a:xfrm>
            <a:off x="350838" y="1187450"/>
            <a:ext cx="8331200" cy="46799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8308" name="Rectangle 4"/>
          <p:cNvSpPr>
            <a:spLocks noGrp="1" noChangeArrowheads="1"/>
          </p:cNvSpPr>
          <p:nvPr>
            <p:ph type="sldNum" sz="quarter" idx="4"/>
          </p:nvPr>
        </p:nvSpPr>
        <p:spPr bwMode="auto">
          <a:xfrm>
            <a:off x="350838" y="6588125"/>
            <a:ext cx="698500" cy="282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800">
                <a:latin typeface="+mn-lt"/>
                <a:cs typeface="+mn-cs"/>
              </a:defRPr>
            </a:lvl1pPr>
          </a:lstStyle>
          <a:p>
            <a:pPr>
              <a:defRPr/>
            </a:pPr>
            <a:fld id="{CF60774C-D5D0-4B82-9541-2A3230CEC5BC}" type="slidenum">
              <a:rPr lang="en-US"/>
              <a:pPr>
                <a:defRPr/>
              </a:pPr>
              <a:t>‹#›</a:t>
            </a:fld>
            <a:endParaRPr lang="en-US" dirty="0"/>
          </a:p>
        </p:txBody>
      </p:sp>
      <p:sp>
        <p:nvSpPr>
          <p:cNvPr id="98311" name="Rectangle 7"/>
          <p:cNvSpPr>
            <a:spLocks noChangeArrowheads="1"/>
          </p:cNvSpPr>
          <p:nvPr/>
        </p:nvSpPr>
        <p:spPr bwMode="auto">
          <a:xfrm>
            <a:off x="350838" y="6124575"/>
            <a:ext cx="4248150" cy="381000"/>
          </a:xfrm>
          <a:prstGeom prst="rect">
            <a:avLst/>
          </a:prstGeom>
          <a:noFill/>
          <a:ln w="9525">
            <a:noFill/>
            <a:miter lim="800000"/>
            <a:headEnd/>
            <a:tailEnd/>
          </a:ln>
          <a:effectLst/>
        </p:spPr>
        <p:txBody>
          <a:bodyPr/>
          <a:lstStyle/>
          <a:p>
            <a:pPr eaLnBrk="0" hangingPunct="0">
              <a:defRPr/>
            </a:pPr>
            <a:r>
              <a:rPr lang="en-US" sz="800" dirty="0">
                <a:latin typeface="Arial" charset="0"/>
                <a:cs typeface="+mn-cs"/>
              </a:rPr>
              <a:t>© 2011 </a:t>
            </a:r>
            <a:r>
              <a:rPr lang="en-US" sz="800" dirty="0" err="1">
                <a:latin typeface="Arial" charset="0"/>
                <a:cs typeface="+mn-cs"/>
              </a:rPr>
              <a:t>Altera</a:t>
            </a:r>
            <a:r>
              <a:rPr lang="en-US" sz="800" dirty="0">
                <a:latin typeface="Arial" charset="0"/>
                <a:cs typeface="+mn-cs"/>
              </a:rPr>
              <a:t> Corporation</a:t>
            </a:r>
            <a:endParaRPr lang="en-US" sz="800" b="1" dirty="0">
              <a:solidFill>
                <a:schemeClr val="folHlink"/>
              </a:solidFill>
              <a:latin typeface="Arial" charset="0"/>
              <a:cs typeface="+mn-cs"/>
            </a:endParaRPr>
          </a:p>
        </p:txBody>
      </p:sp>
      <p:sp>
        <p:nvSpPr>
          <p:cNvPr id="98315" name="Rectangle 11"/>
          <p:cNvSpPr>
            <a:spLocks noChangeArrowheads="1"/>
          </p:cNvSpPr>
          <p:nvPr/>
        </p:nvSpPr>
        <p:spPr bwMode="auto">
          <a:xfrm>
            <a:off x="350838" y="6303963"/>
            <a:ext cx="6562725" cy="338137"/>
          </a:xfrm>
          <a:prstGeom prst="rect">
            <a:avLst/>
          </a:prstGeom>
          <a:noFill/>
          <a:ln w="9525">
            <a:noFill/>
            <a:miter lim="800000"/>
            <a:headEnd/>
            <a:tailEnd/>
          </a:ln>
          <a:effectLst/>
        </p:spPr>
        <p:txBody>
          <a:bodyPr>
            <a:spAutoFit/>
          </a:bodyPr>
          <a:lstStyle/>
          <a:p>
            <a:pPr eaLnBrk="0" hangingPunct="0">
              <a:defRPr/>
            </a:pPr>
            <a:r>
              <a:rPr lang="en-US" sz="800" dirty="0">
                <a:latin typeface="Arial" charset="0"/>
                <a:cs typeface="+mn-cs"/>
              </a:rPr>
              <a:t>ALTERA, ARRIA, CYCLONE, HARDCOPY, MAX, MEGACORE, NIOS, QUARTUS &amp; STRATIX are Reg. U.S. Pat. &amp; Tm. Off. </a:t>
            </a:r>
            <a:br>
              <a:rPr lang="en-US" sz="800" dirty="0">
                <a:latin typeface="Arial" charset="0"/>
                <a:cs typeface="+mn-cs"/>
              </a:rPr>
            </a:br>
            <a:r>
              <a:rPr lang="en-US" sz="800" dirty="0">
                <a:latin typeface="Arial" charset="0"/>
                <a:cs typeface="+mn-cs"/>
              </a:rPr>
              <a:t>and Altera marks in and outside the U.S.</a:t>
            </a:r>
          </a:p>
        </p:txBody>
      </p:sp>
      <p:pic>
        <p:nvPicPr>
          <p:cNvPr id="10654727" name="Picture 7" descr="Untitled-5.png"/>
          <p:cNvPicPr>
            <a:picLocks noChangeAspect="1"/>
          </p:cNvPicPr>
          <p:nvPr/>
        </p:nvPicPr>
        <p:blipFill>
          <a:blip r:embed="rId13"/>
          <a:srcRect/>
          <a:stretch>
            <a:fillRect/>
          </a:stretch>
        </p:blipFill>
        <p:spPr bwMode="auto">
          <a:xfrm>
            <a:off x="7624763" y="6316663"/>
            <a:ext cx="1147762" cy="2444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3200" b="1">
          <a:solidFill>
            <a:srgbClr val="003399"/>
          </a:solidFill>
          <a:latin typeface="+mj-lt"/>
          <a:ea typeface="+mj-ea"/>
          <a:cs typeface="+mj-cs"/>
        </a:defRPr>
      </a:lvl1pPr>
      <a:lvl2pPr algn="l" rtl="0" eaLnBrk="0" fontAlgn="base" hangingPunct="0">
        <a:spcBef>
          <a:spcPct val="0"/>
        </a:spcBef>
        <a:spcAft>
          <a:spcPct val="0"/>
        </a:spcAft>
        <a:defRPr sz="3200" b="1">
          <a:solidFill>
            <a:srgbClr val="003399"/>
          </a:solidFill>
          <a:latin typeface="Arial" charset="0"/>
        </a:defRPr>
      </a:lvl2pPr>
      <a:lvl3pPr algn="l" rtl="0" eaLnBrk="0" fontAlgn="base" hangingPunct="0">
        <a:spcBef>
          <a:spcPct val="0"/>
        </a:spcBef>
        <a:spcAft>
          <a:spcPct val="0"/>
        </a:spcAft>
        <a:defRPr sz="3200" b="1">
          <a:solidFill>
            <a:srgbClr val="003399"/>
          </a:solidFill>
          <a:latin typeface="Arial" charset="0"/>
        </a:defRPr>
      </a:lvl3pPr>
      <a:lvl4pPr algn="l" rtl="0" eaLnBrk="0" fontAlgn="base" hangingPunct="0">
        <a:spcBef>
          <a:spcPct val="0"/>
        </a:spcBef>
        <a:spcAft>
          <a:spcPct val="0"/>
        </a:spcAft>
        <a:defRPr sz="3200" b="1">
          <a:solidFill>
            <a:srgbClr val="003399"/>
          </a:solidFill>
          <a:latin typeface="Arial" charset="0"/>
        </a:defRPr>
      </a:lvl4pPr>
      <a:lvl5pPr algn="l" rtl="0" eaLnBrk="0" fontAlgn="base" hangingPunct="0">
        <a:spcBef>
          <a:spcPct val="0"/>
        </a:spcBef>
        <a:spcAft>
          <a:spcPct val="0"/>
        </a:spcAft>
        <a:defRPr sz="3200" b="1">
          <a:solidFill>
            <a:srgbClr val="003399"/>
          </a:solidFill>
          <a:latin typeface="Arial" charset="0"/>
        </a:defRPr>
      </a:lvl5pPr>
      <a:lvl6pPr marL="457200" algn="l" rtl="0" eaLnBrk="0" fontAlgn="base" hangingPunct="0">
        <a:spcBef>
          <a:spcPct val="0"/>
        </a:spcBef>
        <a:spcAft>
          <a:spcPct val="0"/>
        </a:spcAft>
        <a:defRPr sz="3200" b="1">
          <a:solidFill>
            <a:srgbClr val="003399"/>
          </a:solidFill>
          <a:latin typeface="Arial" charset="0"/>
        </a:defRPr>
      </a:lvl6pPr>
      <a:lvl7pPr marL="914400" algn="l" rtl="0" eaLnBrk="0" fontAlgn="base" hangingPunct="0">
        <a:spcBef>
          <a:spcPct val="0"/>
        </a:spcBef>
        <a:spcAft>
          <a:spcPct val="0"/>
        </a:spcAft>
        <a:defRPr sz="3200" b="1">
          <a:solidFill>
            <a:srgbClr val="003399"/>
          </a:solidFill>
          <a:latin typeface="Arial" charset="0"/>
        </a:defRPr>
      </a:lvl7pPr>
      <a:lvl8pPr marL="1371600" algn="l" rtl="0" eaLnBrk="0" fontAlgn="base" hangingPunct="0">
        <a:spcBef>
          <a:spcPct val="0"/>
        </a:spcBef>
        <a:spcAft>
          <a:spcPct val="0"/>
        </a:spcAft>
        <a:defRPr sz="3200" b="1">
          <a:solidFill>
            <a:srgbClr val="003399"/>
          </a:solidFill>
          <a:latin typeface="Arial" charset="0"/>
        </a:defRPr>
      </a:lvl8pPr>
      <a:lvl9pPr marL="1828800" algn="l" rtl="0" eaLnBrk="0" fontAlgn="base" hangingPunct="0">
        <a:spcBef>
          <a:spcPct val="0"/>
        </a:spcBef>
        <a:spcAft>
          <a:spcPct val="0"/>
        </a:spcAft>
        <a:defRPr sz="3200" b="1">
          <a:solidFill>
            <a:srgbClr val="003399"/>
          </a:solidFill>
          <a:latin typeface="Arial" charset="0"/>
        </a:defRPr>
      </a:lvl9pPr>
    </p:titleStyle>
    <p:bodyStyle>
      <a:lvl1pPr marL="342900" indent="-342900" algn="l" rtl="0" eaLnBrk="0" fontAlgn="base" hangingPunct="0">
        <a:spcBef>
          <a:spcPct val="20000"/>
        </a:spcBef>
        <a:spcAft>
          <a:spcPct val="0"/>
        </a:spcAft>
        <a:buClr>
          <a:srgbClr val="003399"/>
        </a:buClr>
        <a:buSzPct val="75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003399"/>
        </a:buClr>
        <a:buSzPct val="90000"/>
        <a:buFont typeface="Symbol" pitchFamily="18" charset="2"/>
        <a:buChar char="-"/>
        <a:defRPr sz="2000">
          <a:solidFill>
            <a:schemeClr val="tx1"/>
          </a:solidFill>
          <a:latin typeface="+mn-lt"/>
        </a:defRPr>
      </a:lvl2pPr>
      <a:lvl3pPr marL="1143000" indent="-228600" algn="l" rtl="0" eaLnBrk="0" fontAlgn="base" hangingPunct="0">
        <a:spcBef>
          <a:spcPct val="20000"/>
        </a:spcBef>
        <a:spcAft>
          <a:spcPct val="0"/>
        </a:spcAft>
        <a:buClr>
          <a:srgbClr val="003399"/>
        </a:buClr>
        <a:buSzPct val="90000"/>
        <a:buFont typeface="Wingdings" pitchFamily="2" charset="2"/>
        <a:buChar char="l"/>
        <a:defRPr>
          <a:solidFill>
            <a:schemeClr val="tx1"/>
          </a:solidFill>
          <a:latin typeface="+mn-lt"/>
        </a:defRPr>
      </a:lvl3pPr>
      <a:lvl4pPr marL="16002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4pPr>
      <a:lvl5pPr marL="20574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5pPr>
      <a:lvl6pPr marL="25146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6pPr>
      <a:lvl7pPr marL="29718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7pPr>
      <a:lvl8pPr marL="34290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8pPr>
      <a:lvl9pPr marL="3886200" indent="-228600" algn="l" rtl="0" eaLnBrk="0" fontAlgn="base" hangingPunct="0">
        <a:spcBef>
          <a:spcPct val="20000"/>
        </a:spcBef>
        <a:spcAft>
          <a:spcPct val="0"/>
        </a:spcAft>
        <a:buClr>
          <a:srgbClr val="003399"/>
        </a:buClr>
        <a:buSzPct val="90000"/>
        <a:buFont typeface="Symbol" pitchFamily="18"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4.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10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1.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40.xml"/><Relationship Id="rId7" Type="http://schemas.openxmlformats.org/officeDocument/2006/relationships/oleObject" Target="../embeddings/oleObject14.bin"/><Relationship Id="rId2" Type="http://schemas.openxmlformats.org/officeDocument/2006/relationships/slideLayout" Target="../slideLayouts/slideLayout100.xml"/><Relationship Id="rId1" Type="http://schemas.openxmlformats.org/officeDocument/2006/relationships/vmlDrawing" Target="../drawings/vmlDrawing13.vml"/><Relationship Id="rId6" Type="http://schemas.openxmlformats.org/officeDocument/2006/relationships/image" Target="../media/image119.png"/><Relationship Id="rId5" Type="http://schemas.openxmlformats.org/officeDocument/2006/relationships/oleObject" Target="../embeddings/oleObject13.bin"/><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54.xml"/><Relationship Id="rId4" Type="http://schemas.openxmlformats.org/officeDocument/2006/relationships/image" Target="../media/image38.jpeg"/></Relationships>
</file>

<file path=ppt/slides/_rels/slide110.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0.jpeg"/><Relationship Id="rId7" Type="http://schemas.openxmlformats.org/officeDocument/2006/relationships/image" Target="../media/image124.jpeg"/><Relationship Id="rId2" Type="http://schemas.openxmlformats.org/officeDocument/2006/relationships/notesSlide" Target="../notesSlides/notesSlide41.xml"/><Relationship Id="rId1" Type="http://schemas.openxmlformats.org/officeDocument/2006/relationships/slideLayout" Target="../slideLayouts/slideLayout100.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jpeg"/><Relationship Id="rId9" Type="http://schemas.openxmlformats.org/officeDocument/2006/relationships/image" Target="../media/image126.jpeg"/></Relationships>
</file>

<file path=ppt/slides/_rels/slide111.xml.rels><?xml version="1.0" encoding="UTF-8" standalone="yes"?>
<Relationships xmlns="http://schemas.openxmlformats.org/package/2006/relationships"><Relationship Id="rId3" Type="http://schemas.openxmlformats.org/officeDocument/2006/relationships/image" Target="../media/image127.jpeg"/><Relationship Id="rId7" Type="http://schemas.openxmlformats.org/officeDocument/2006/relationships/image" Target="../media/image131.jpeg"/><Relationship Id="rId2" Type="http://schemas.openxmlformats.org/officeDocument/2006/relationships/notesSlide" Target="../notesSlides/notesSlide42.xml"/><Relationship Id="rId1" Type="http://schemas.openxmlformats.org/officeDocument/2006/relationships/slideLayout" Target="../slideLayouts/slideLayout100.xml"/><Relationship Id="rId6" Type="http://schemas.openxmlformats.org/officeDocument/2006/relationships/image" Target="../media/image130.jpeg"/><Relationship Id="rId5" Type="http://schemas.openxmlformats.org/officeDocument/2006/relationships/image" Target="../media/image129.jpeg"/><Relationship Id="rId4" Type="http://schemas.openxmlformats.org/officeDocument/2006/relationships/image" Target="../media/image128.jpeg"/></Relationships>
</file>

<file path=ppt/slides/_rels/slide112.xml.rels><?xml version="1.0" encoding="UTF-8" standalone="yes"?>
<Relationships xmlns="http://schemas.openxmlformats.org/package/2006/relationships"><Relationship Id="rId8" Type="http://schemas.openxmlformats.org/officeDocument/2006/relationships/image" Target="../media/image137.jpeg"/><Relationship Id="rId3" Type="http://schemas.openxmlformats.org/officeDocument/2006/relationships/image" Target="../media/image132.jpeg"/><Relationship Id="rId7" Type="http://schemas.openxmlformats.org/officeDocument/2006/relationships/image" Target="../media/image136.jpeg"/><Relationship Id="rId2" Type="http://schemas.openxmlformats.org/officeDocument/2006/relationships/notesSlide" Target="../notesSlides/notesSlide43.xml"/><Relationship Id="rId1" Type="http://schemas.openxmlformats.org/officeDocument/2006/relationships/slideLayout" Target="../slideLayouts/slideLayout100.xml"/><Relationship Id="rId6" Type="http://schemas.openxmlformats.org/officeDocument/2006/relationships/image" Target="../media/image135.jpeg"/><Relationship Id="rId5" Type="http://schemas.openxmlformats.org/officeDocument/2006/relationships/image" Target="../media/image134.jpeg"/><Relationship Id="rId10" Type="http://schemas.openxmlformats.org/officeDocument/2006/relationships/image" Target="../media/image139.jpeg"/><Relationship Id="rId4" Type="http://schemas.openxmlformats.org/officeDocument/2006/relationships/image" Target="../media/image133.jpeg"/><Relationship Id="rId9" Type="http://schemas.openxmlformats.org/officeDocument/2006/relationships/image" Target="../media/image138.jpeg"/></Relationships>
</file>

<file path=ppt/slides/_rels/slide1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2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oleObject" Target="../embeddings/oleObject19.bin"/><Relationship Id="rId2" Type="http://schemas.openxmlformats.org/officeDocument/2006/relationships/slideLayout" Target="../slideLayouts/slideLayout100.xml"/><Relationship Id="rId1" Type="http://schemas.openxmlformats.org/officeDocument/2006/relationships/vmlDrawing" Target="../drawings/vmlDrawing14.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115.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2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5.xml"/><Relationship Id="rId1" Type="http://schemas.openxmlformats.org/officeDocument/2006/relationships/slideLayout" Target="../slideLayouts/slideLayout12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6.xml"/><Relationship Id="rId1" Type="http://schemas.openxmlformats.org/officeDocument/2006/relationships/slideLayout" Target="../slideLayouts/slideLayout12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47.xml"/><Relationship Id="rId1" Type="http://schemas.openxmlformats.org/officeDocument/2006/relationships/slideLayout" Target="../slideLayouts/slideLayout122.xml"/><Relationship Id="rId5" Type="http://schemas.openxmlformats.org/officeDocument/2006/relationships/image" Target="../media/image154.png"/><Relationship Id="rId4" Type="http://schemas.openxmlformats.org/officeDocument/2006/relationships/image" Target="../media/image153.emf"/></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48.xml"/><Relationship Id="rId1" Type="http://schemas.openxmlformats.org/officeDocument/2006/relationships/slideLayout" Target="../slideLayouts/slideLayout10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0.xml"/></Relationships>
</file>

<file path=ppt/slides/_rels/slide12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55.xml"/><Relationship Id="rId1" Type="http://schemas.openxmlformats.org/officeDocument/2006/relationships/slideLayout" Target="../slideLayouts/slideLayout10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0.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130.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122.xml"/></Relationships>
</file>

<file path=ppt/slides/_rels/slide1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7.xml"/><Relationship Id="rId1" Type="http://schemas.openxmlformats.org/officeDocument/2006/relationships/slideLayout" Target="../slideLayouts/slideLayout11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1.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2.xml"/><Relationship Id="rId1" Type="http://schemas.openxmlformats.org/officeDocument/2006/relationships/vmlDrawing" Target="../drawings/vmlDrawing16.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1.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11.xml"/><Relationship Id="rId1" Type="http://schemas.openxmlformats.org/officeDocument/2006/relationships/vmlDrawing" Target="../drawings/vmlDrawing17.vml"/><Relationship Id="rId4" Type="http://schemas.openxmlformats.org/officeDocument/2006/relationships/oleObject" Target="../embeddings/oleObject23.bin"/></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11.xml"/><Relationship Id="rId1" Type="http://schemas.openxmlformats.org/officeDocument/2006/relationships/vmlDrawing" Target="../drawings/vmlDrawing18.vml"/><Relationship Id="rId4" Type="http://schemas.openxmlformats.org/officeDocument/2006/relationships/oleObject" Target="../embeddings/oleObject24.bin"/></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11.xml"/><Relationship Id="rId1" Type="http://schemas.openxmlformats.org/officeDocument/2006/relationships/vmlDrawing" Target="../drawings/vmlDrawing19.v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11.xml"/><Relationship Id="rId1" Type="http://schemas.openxmlformats.org/officeDocument/2006/relationships/vmlDrawing" Target="../drawings/vmlDrawing20.vml"/><Relationship Id="rId4" Type="http://schemas.openxmlformats.org/officeDocument/2006/relationships/oleObject" Target="../embeddings/oleObject26.bin"/></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11.xml"/><Relationship Id="rId1" Type="http://schemas.openxmlformats.org/officeDocument/2006/relationships/vmlDrawing" Target="../drawings/vmlDrawing21.v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4.xml"/><Relationship Id="rId4" Type="http://schemas.openxmlformats.org/officeDocument/2006/relationships/image" Target="../media/image42.jpeg"/></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111.xml"/><Relationship Id="rId1" Type="http://schemas.openxmlformats.org/officeDocument/2006/relationships/vmlDrawing" Target="../drawings/vmlDrawing22.v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11.xml"/><Relationship Id="rId1" Type="http://schemas.openxmlformats.org/officeDocument/2006/relationships/vmlDrawing" Target="../drawings/vmlDrawing23.v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11.xml"/><Relationship Id="rId1" Type="http://schemas.openxmlformats.org/officeDocument/2006/relationships/vmlDrawing" Target="../drawings/vmlDrawing24.vml"/><Relationship Id="rId4" Type="http://schemas.openxmlformats.org/officeDocument/2006/relationships/oleObject" Target="../embeddings/oleObject31.bin"/></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11.xml"/><Relationship Id="rId1" Type="http://schemas.openxmlformats.org/officeDocument/2006/relationships/vmlDrawing" Target="../drawings/vmlDrawing25.v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11.xml"/><Relationship Id="rId1" Type="http://schemas.openxmlformats.org/officeDocument/2006/relationships/vmlDrawing" Target="../drawings/vmlDrawing26.vml"/><Relationship Id="rId4" Type="http://schemas.openxmlformats.org/officeDocument/2006/relationships/oleObject" Target="../embeddings/oleObject33.bin"/></Relationships>
</file>

<file path=ppt/slides/_rels/slide145.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65.xml"/><Relationship Id="rId1" Type="http://schemas.openxmlformats.org/officeDocument/2006/relationships/slideLayout" Target="../slideLayouts/slideLayout111.xml"/></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22.xml"/><Relationship Id="rId1" Type="http://schemas.openxmlformats.org/officeDocument/2006/relationships/vmlDrawing" Target="../drawings/vmlDrawing27.vml"/></Relationships>
</file>

<file path=ppt/slides/_rels/slide14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2.xml"/></Relationships>
</file>

<file path=ppt/slides/_rels/slide14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2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1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11.xml"/><Relationship Id="rId1" Type="http://schemas.openxmlformats.org/officeDocument/2006/relationships/vmlDrawing" Target="../drawings/vmlDrawing28.vml"/><Relationship Id="rId4" Type="http://schemas.openxmlformats.org/officeDocument/2006/relationships/oleObject" Target="../embeddings/oleObject35.bin"/></Relationships>
</file>

<file path=ppt/slides/_rels/slide15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2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11.xml"/><Relationship Id="rId1" Type="http://schemas.openxmlformats.org/officeDocument/2006/relationships/vmlDrawing" Target="../drawings/vmlDrawing29.vml"/><Relationship Id="rId4" Type="http://schemas.openxmlformats.org/officeDocument/2006/relationships/oleObject" Target="../embeddings/oleObject36.bin"/></Relationships>
</file>

<file path=ppt/slides/_rels/slide15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22.xml"/></Relationships>
</file>

<file path=ppt/slides/_rels/slide15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122.xml"/><Relationship Id="rId1" Type="http://schemas.openxmlformats.org/officeDocument/2006/relationships/vmlDrawing" Target="../drawings/vmlDrawing30.vml"/><Relationship Id="rId4" Type="http://schemas.openxmlformats.org/officeDocument/2006/relationships/oleObject" Target="../embeddings/oleObject37.bin"/></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11.xml"/><Relationship Id="rId1" Type="http://schemas.openxmlformats.org/officeDocument/2006/relationships/vmlDrawing" Target="../drawings/vmlDrawing31.vml"/><Relationship Id="rId4" Type="http://schemas.openxmlformats.org/officeDocument/2006/relationships/oleObject" Target="../embeddings/oleObject38.bin"/></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2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62.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122.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22.xml"/><Relationship Id="rId1" Type="http://schemas.openxmlformats.org/officeDocument/2006/relationships/vmlDrawing" Target="../drawings/vmlDrawing32.vml"/><Relationship Id="rId4" Type="http://schemas.openxmlformats.org/officeDocument/2006/relationships/oleObject" Target="../embeddings/oleObject39.bin"/></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22.xml"/><Relationship Id="rId1" Type="http://schemas.openxmlformats.org/officeDocument/2006/relationships/vmlDrawing" Target="../drawings/vmlDrawing33.vml"/><Relationship Id="rId4" Type="http://schemas.openxmlformats.org/officeDocument/2006/relationships/oleObject" Target="../embeddings/oleObject40.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22.xml"/><Relationship Id="rId1" Type="http://schemas.openxmlformats.org/officeDocument/2006/relationships/vmlDrawing" Target="../drawings/vmlDrawing34.vml"/><Relationship Id="rId4" Type="http://schemas.openxmlformats.org/officeDocument/2006/relationships/oleObject" Target="../embeddings/oleObject41.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22.xml"/><Relationship Id="rId1" Type="http://schemas.openxmlformats.org/officeDocument/2006/relationships/vmlDrawing" Target="../drawings/vmlDrawing35.vml"/><Relationship Id="rId4" Type="http://schemas.openxmlformats.org/officeDocument/2006/relationships/oleObject" Target="../embeddings/oleObject42.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22.xml"/><Relationship Id="rId1" Type="http://schemas.openxmlformats.org/officeDocument/2006/relationships/vmlDrawing" Target="../drawings/vmlDrawing36.vml"/><Relationship Id="rId4" Type="http://schemas.openxmlformats.org/officeDocument/2006/relationships/oleObject" Target="../embeddings/oleObject43.bin"/></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22.xml"/><Relationship Id="rId1" Type="http://schemas.openxmlformats.org/officeDocument/2006/relationships/vmlDrawing" Target="../drawings/vmlDrawing37.vml"/><Relationship Id="rId4" Type="http://schemas.openxmlformats.org/officeDocument/2006/relationships/oleObject" Target="../embeddings/oleObject44.bin"/></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5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2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2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2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2.xml"/></Relationships>
</file>

<file path=ppt/slides/_rels/slide17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122.xml"/><Relationship Id="rId1" Type="http://schemas.openxmlformats.org/officeDocument/2006/relationships/vmlDrawing" Target="../drawings/vmlDrawing38.vml"/></Relationships>
</file>

<file path=ppt/slides/_rels/slide17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22.xml"/></Relationships>
</file>

<file path=ppt/slides/_rels/slide17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2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hyperlink" Target="http://www.triumf.ca/" TargetMode="Externa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hyperlink" Target="http://booksite.elsevier.com/9780123944245/?ISBN=9780123944245" TargetMode="Externa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hyperlink" Target="https://sites.google.com/site/ubccpen311winter2018term2/" TargetMode="Externa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8.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8.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8.xml"/></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8.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8.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8.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8.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3" Type="http://schemas.openxmlformats.org/officeDocument/2006/relationships/image" Target="../media/image73.jpeg"/><Relationship Id="rId7" Type="http://schemas.openxmlformats.org/officeDocument/2006/relationships/image" Target="../media/image77.jpeg"/><Relationship Id="rId12" Type="http://schemas.openxmlformats.org/officeDocument/2006/relationships/image" Target="../media/image82.jpe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6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1.xml"/></Relationships>
</file>

<file path=ppt/slides/_rels/slide6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67.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7.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62.xml"/><Relationship Id="rId1" Type="http://schemas.openxmlformats.org/officeDocument/2006/relationships/video" Target="file:///C:\BCIT\COMP1510\MyLectures\How%20to%20Make%20a%20Microprocessor.mp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ideo" Target="file:///C:\BCIT\COMP1510\MyLectures\Intel%20Embedded%20Everywhere.mp4" TargetMode="Externa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5.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7.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0.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ideo" Target="file:///C:\BCIT\COMP1510\MyLectures\Moore's%20Law%20Got%20Me!.mp4"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ideo" Target="file:///C:\BCIT\COMP1510\MyLectures\What%20is%20Moore's%20Law%20-%20Instant%20Egghead%20Episode%202.mp4"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13.jpeg"/><Relationship Id="rId7" Type="http://schemas.openxmlformats.org/officeDocument/2006/relationships/image" Target="../media/image16.jpe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hyperlink" Target="http://www.mnop.com/mnopcatalog/images/2210%20Blue%20Race%20Car.gif" TargetMode="External"/><Relationship Id="rId9" Type="http://schemas.openxmlformats.org/officeDocument/2006/relationships/image" Target="../media/image18.jpeg"/><Relationship Id="rId14" Type="http://schemas.openxmlformats.org/officeDocument/2006/relationships/image" Target="../media/image23.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oleObject" Target="../embeddings/oleObject8.bin"/></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ideo" Target="file:///C:\BCIT\COMP1510\MyLectures\Powers%20of%20Smaller.mp4" TargetMode="Externa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9.bin"/></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ideo" Target="file:///C:\BCIT\COMP1510\MyLectures\Let's%20Talk%20Computer%20Energy%20Efficiency.mp4"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38.xml"/><Relationship Id="rId1" Type="http://schemas.openxmlformats.org/officeDocument/2006/relationships/video" Target="file:///C:\BCIT\COMP1510\MyLectures\45nm...What%20Does%20It%20Mean_.mp4"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38.xml"/><Relationship Id="rId1" Type="http://schemas.openxmlformats.org/officeDocument/2006/relationships/video" Target="file:///C:\BCIT\COMP1510\MyLectures\Inside%20an%20Intel%20FAB.mp4"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38.xml"/><Relationship Id="rId1" Type="http://schemas.openxmlformats.org/officeDocument/2006/relationships/video" Target="file:///C:\BCIT\COMP1510\MyLectures\Investing%20in%20chip%20making%20innovation%20inside%20intel's%20fab.mp4"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38.xml"/><Relationship Id="rId1" Type="http://schemas.openxmlformats.org/officeDocument/2006/relationships/video" Target="file:///C:\BCIT\COMP1510\MyLectures\A%20Behind%20the%20Scenes%20Look_%20How%20We%20Make%20Our%20Products.mp4"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38.xml"/><Relationship Id="rId1" Type="http://schemas.openxmlformats.org/officeDocument/2006/relationships/video" Target="file:///C:\BCIT\COMP1510\MyLectures\Investing%20in%20chip%20making%20innovation%20inside%20intel's%20fab.mp4"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5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oleObject" Target="../embeddings/oleObject11.bin"/></Relationships>
</file>

<file path=ppt/slides/_rels/slide95.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jpeg"/><Relationship Id="rId3" Type="http://schemas.openxmlformats.org/officeDocument/2006/relationships/image" Target="../media/image73.jpeg"/><Relationship Id="rId7" Type="http://schemas.openxmlformats.org/officeDocument/2006/relationships/image" Target="../media/image77.jpeg"/><Relationship Id="rId12" Type="http://schemas.openxmlformats.org/officeDocument/2006/relationships/image" Target="../media/image82.jpe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6.jpeg"/><Relationship Id="rId11" Type="http://schemas.openxmlformats.org/officeDocument/2006/relationships/image" Target="../media/image81.jpeg"/><Relationship Id="rId5" Type="http://schemas.openxmlformats.org/officeDocument/2006/relationships/image" Target="../media/image75.jpe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12.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70114" name="Rectangle 2"/>
          <p:cNvSpPr>
            <a:spLocks noGrp="1" noChangeArrowheads="1"/>
          </p:cNvSpPr>
          <p:nvPr>
            <p:ph type="title"/>
          </p:nvPr>
        </p:nvSpPr>
        <p:spPr>
          <a:xfrm>
            <a:off x="457200" y="0"/>
            <a:ext cx="8305800" cy="1143000"/>
          </a:xfrm>
        </p:spPr>
        <p:txBody>
          <a:bodyPr/>
          <a:lstStyle/>
          <a:p>
            <a:pPr eaLnBrk="1" hangingPunct="1"/>
            <a:r>
              <a:rPr lang="en-US" b="0" smtClean="0"/>
              <a:t>CPEN311</a:t>
            </a:r>
            <a:r>
              <a:rPr lang="en-US" smtClean="0"/>
              <a:t>  – </a:t>
            </a:r>
            <a:r>
              <a:rPr lang="en-US" b="0" smtClean="0"/>
              <a:t>Digital Systems Design</a:t>
            </a:r>
          </a:p>
        </p:txBody>
      </p:sp>
      <p:sp>
        <p:nvSpPr>
          <p:cNvPr id="1370115" name="Rectangle 3"/>
          <p:cNvSpPr>
            <a:spLocks noGrp="1" noChangeArrowheads="1"/>
          </p:cNvSpPr>
          <p:nvPr>
            <p:ph type="body" idx="1"/>
          </p:nvPr>
        </p:nvSpPr>
        <p:spPr>
          <a:xfrm>
            <a:off x="304800" y="1219200"/>
            <a:ext cx="8458200" cy="5105400"/>
          </a:xfrm>
        </p:spPr>
        <p:txBody>
          <a:bodyPr/>
          <a:lstStyle/>
          <a:p>
            <a:pPr eaLnBrk="1" hangingPunct="1">
              <a:lnSpc>
                <a:spcPct val="90000"/>
              </a:lnSpc>
            </a:pPr>
            <a:r>
              <a:rPr lang="en-US" smtClean="0"/>
              <a:t>My name is Dr. Yair Linn</a:t>
            </a:r>
          </a:p>
          <a:p>
            <a:pPr eaLnBrk="1" hangingPunct="1">
              <a:lnSpc>
                <a:spcPct val="90000"/>
              </a:lnSpc>
            </a:pPr>
            <a:r>
              <a:rPr lang="en-US" smtClean="0"/>
              <a:t>Ph.D. Electrical and Computer Eng. from UBC </a:t>
            </a:r>
          </a:p>
          <a:p>
            <a:pPr eaLnBrk="1" hangingPunct="1">
              <a:lnSpc>
                <a:spcPct val="90000"/>
              </a:lnSpc>
            </a:pPr>
            <a:r>
              <a:rPr lang="en-US" smtClean="0"/>
              <a:t>I am employed by TRIUMF, Canada’s national laboratory for particle and nuclear physics</a:t>
            </a:r>
          </a:p>
          <a:p>
            <a:pPr eaLnBrk="1" hangingPunct="1">
              <a:lnSpc>
                <a:spcPct val="90000"/>
              </a:lnSpc>
            </a:pPr>
            <a:r>
              <a:rPr lang="en-US" smtClean="0"/>
              <a:t>Email: ylinn@ece.ubc.ca</a:t>
            </a:r>
          </a:p>
          <a:p>
            <a:pPr eaLnBrk="1" hangingPunct="1">
              <a:lnSpc>
                <a:spcPct val="90000"/>
              </a:lnSpc>
            </a:pPr>
            <a:r>
              <a:rPr lang="en-US" smtClean="0"/>
              <a:t>Cellphone (for emergencies): 778-866-9827</a:t>
            </a:r>
          </a:p>
          <a:p>
            <a:pPr eaLnBrk="1" hangingPunct="1">
              <a:lnSpc>
                <a:spcPct val="90000"/>
              </a:lnSpc>
            </a:pPr>
            <a:r>
              <a:rPr lang="en-US" smtClean="0"/>
              <a:t>If needed, please contact me via email with CPEN311 in the title of the message</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70114"/>
                                        </p:tgtEl>
                                        <p:attrNameLst>
                                          <p:attrName>style.visibility</p:attrName>
                                        </p:attrNameLst>
                                      </p:cBhvr>
                                      <p:to>
                                        <p:strVal val="visible"/>
                                      </p:to>
                                    </p:set>
                                    <p:animEffect transition="in" filter="fade">
                                      <p:cBhvr>
                                        <p:cTn id="7" dur="1000"/>
                                        <p:tgtEl>
                                          <p:spTgt spid="1370114"/>
                                        </p:tgtEl>
                                      </p:cBhvr>
                                    </p:animEffect>
                                    <p:anim calcmode="lin" valueType="num">
                                      <p:cBhvr>
                                        <p:cTn id="8" dur="1000" fill="hold"/>
                                        <p:tgtEl>
                                          <p:spTgt spid="1370114"/>
                                        </p:tgtEl>
                                        <p:attrNameLst>
                                          <p:attrName>ppt_x</p:attrName>
                                        </p:attrNameLst>
                                      </p:cBhvr>
                                      <p:tavLst>
                                        <p:tav tm="0">
                                          <p:val>
                                            <p:strVal val="#ppt_x"/>
                                          </p:val>
                                        </p:tav>
                                        <p:tav tm="100000">
                                          <p:val>
                                            <p:strVal val="#ppt_x"/>
                                          </p:val>
                                        </p:tav>
                                      </p:tavLst>
                                    </p:anim>
                                    <p:anim calcmode="lin" valueType="num">
                                      <p:cBhvr>
                                        <p:cTn id="9" dur="898" decel="100000" fill="hold"/>
                                        <p:tgtEl>
                                          <p:spTgt spid="1370114"/>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137011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370115">
                                            <p:txEl>
                                              <p:pRg st="0" end="0"/>
                                            </p:txEl>
                                          </p:spTgt>
                                        </p:tgtEl>
                                        <p:attrNameLst>
                                          <p:attrName>style.visibility</p:attrName>
                                        </p:attrNameLst>
                                      </p:cBhvr>
                                      <p:to>
                                        <p:strVal val="visible"/>
                                      </p:to>
                                    </p:set>
                                    <p:animEffect transition="in" filter="fade">
                                      <p:cBhvr>
                                        <p:cTn id="15" dur="1000"/>
                                        <p:tgtEl>
                                          <p:spTgt spid="1370115">
                                            <p:txEl>
                                              <p:pRg st="0" end="0"/>
                                            </p:txEl>
                                          </p:spTgt>
                                        </p:tgtEl>
                                      </p:cBhvr>
                                    </p:animEffect>
                                    <p:anim calcmode="lin" valueType="num">
                                      <p:cBhvr>
                                        <p:cTn id="16" dur="1000" fill="hold"/>
                                        <p:tgtEl>
                                          <p:spTgt spid="1370115">
                                            <p:txEl>
                                              <p:pRg st="0" end="0"/>
                                            </p:txEl>
                                          </p:spTgt>
                                        </p:tgtEl>
                                        <p:attrNameLst>
                                          <p:attrName>ppt_x</p:attrName>
                                        </p:attrNameLst>
                                      </p:cBhvr>
                                      <p:tavLst>
                                        <p:tav tm="0">
                                          <p:val>
                                            <p:strVal val="#ppt_x"/>
                                          </p:val>
                                        </p:tav>
                                        <p:tav tm="100000">
                                          <p:val>
                                            <p:strVal val="#ppt_x"/>
                                          </p:val>
                                        </p:tav>
                                      </p:tavLst>
                                    </p:anim>
                                    <p:anim calcmode="lin" valueType="num">
                                      <p:cBhvr>
                                        <p:cTn id="17" dur="898" decel="100000" fill="hold"/>
                                        <p:tgtEl>
                                          <p:spTgt spid="1370115">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898"/>
                                          </p:stCondLst>
                                        </p:cTn>
                                        <p:tgtEl>
                                          <p:spTgt spid="1370115">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370115">
                                            <p:txEl>
                                              <p:pRg st="1" end="1"/>
                                            </p:txEl>
                                          </p:spTgt>
                                        </p:tgtEl>
                                        <p:attrNameLst>
                                          <p:attrName>style.visibility</p:attrName>
                                        </p:attrNameLst>
                                      </p:cBhvr>
                                      <p:to>
                                        <p:strVal val="visible"/>
                                      </p:to>
                                    </p:set>
                                    <p:animEffect transition="in" filter="fade">
                                      <p:cBhvr>
                                        <p:cTn id="23" dur="1000"/>
                                        <p:tgtEl>
                                          <p:spTgt spid="1370115">
                                            <p:txEl>
                                              <p:pRg st="1" end="1"/>
                                            </p:txEl>
                                          </p:spTgt>
                                        </p:tgtEl>
                                      </p:cBhvr>
                                    </p:animEffect>
                                    <p:anim calcmode="lin" valueType="num">
                                      <p:cBhvr>
                                        <p:cTn id="24" dur="1000" fill="hold"/>
                                        <p:tgtEl>
                                          <p:spTgt spid="1370115">
                                            <p:txEl>
                                              <p:pRg st="1" end="1"/>
                                            </p:txEl>
                                          </p:spTgt>
                                        </p:tgtEl>
                                        <p:attrNameLst>
                                          <p:attrName>ppt_x</p:attrName>
                                        </p:attrNameLst>
                                      </p:cBhvr>
                                      <p:tavLst>
                                        <p:tav tm="0">
                                          <p:val>
                                            <p:strVal val="#ppt_x"/>
                                          </p:val>
                                        </p:tav>
                                        <p:tav tm="100000">
                                          <p:val>
                                            <p:strVal val="#ppt_x"/>
                                          </p:val>
                                        </p:tav>
                                      </p:tavLst>
                                    </p:anim>
                                    <p:anim calcmode="lin" valueType="num">
                                      <p:cBhvr>
                                        <p:cTn id="25" dur="898" decel="100000" fill="hold"/>
                                        <p:tgtEl>
                                          <p:spTgt spid="1370115">
                                            <p:txEl>
                                              <p:pRg st="1" end="1"/>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898"/>
                                          </p:stCondLst>
                                        </p:cTn>
                                        <p:tgtEl>
                                          <p:spTgt spid="1370115">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370115">
                                            <p:txEl>
                                              <p:pRg st="2" end="2"/>
                                            </p:txEl>
                                          </p:spTgt>
                                        </p:tgtEl>
                                        <p:attrNameLst>
                                          <p:attrName>style.visibility</p:attrName>
                                        </p:attrNameLst>
                                      </p:cBhvr>
                                      <p:to>
                                        <p:strVal val="visible"/>
                                      </p:to>
                                    </p:set>
                                    <p:animEffect transition="in" filter="fade">
                                      <p:cBhvr>
                                        <p:cTn id="31" dur="1000"/>
                                        <p:tgtEl>
                                          <p:spTgt spid="1370115">
                                            <p:txEl>
                                              <p:pRg st="2" end="2"/>
                                            </p:txEl>
                                          </p:spTgt>
                                        </p:tgtEl>
                                      </p:cBhvr>
                                    </p:animEffect>
                                    <p:anim calcmode="lin" valueType="num">
                                      <p:cBhvr>
                                        <p:cTn id="32" dur="1000" fill="hold"/>
                                        <p:tgtEl>
                                          <p:spTgt spid="1370115">
                                            <p:txEl>
                                              <p:pRg st="2" end="2"/>
                                            </p:txEl>
                                          </p:spTgt>
                                        </p:tgtEl>
                                        <p:attrNameLst>
                                          <p:attrName>ppt_x</p:attrName>
                                        </p:attrNameLst>
                                      </p:cBhvr>
                                      <p:tavLst>
                                        <p:tav tm="0">
                                          <p:val>
                                            <p:strVal val="#ppt_x"/>
                                          </p:val>
                                        </p:tav>
                                        <p:tav tm="100000">
                                          <p:val>
                                            <p:strVal val="#ppt_x"/>
                                          </p:val>
                                        </p:tav>
                                      </p:tavLst>
                                    </p:anim>
                                    <p:anim calcmode="lin" valueType="num">
                                      <p:cBhvr>
                                        <p:cTn id="33" dur="898" decel="100000" fill="hold"/>
                                        <p:tgtEl>
                                          <p:spTgt spid="1370115">
                                            <p:txEl>
                                              <p:pRg st="2" end="2"/>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898"/>
                                          </p:stCondLst>
                                        </p:cTn>
                                        <p:tgtEl>
                                          <p:spTgt spid="1370115">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370115">
                                            <p:txEl>
                                              <p:pRg st="3" end="3"/>
                                            </p:txEl>
                                          </p:spTgt>
                                        </p:tgtEl>
                                        <p:attrNameLst>
                                          <p:attrName>style.visibility</p:attrName>
                                        </p:attrNameLst>
                                      </p:cBhvr>
                                      <p:to>
                                        <p:strVal val="visible"/>
                                      </p:to>
                                    </p:set>
                                    <p:animEffect transition="in" filter="fade">
                                      <p:cBhvr>
                                        <p:cTn id="39" dur="1000"/>
                                        <p:tgtEl>
                                          <p:spTgt spid="1370115">
                                            <p:txEl>
                                              <p:pRg st="3" end="3"/>
                                            </p:txEl>
                                          </p:spTgt>
                                        </p:tgtEl>
                                      </p:cBhvr>
                                    </p:animEffect>
                                    <p:anim calcmode="lin" valueType="num">
                                      <p:cBhvr>
                                        <p:cTn id="40" dur="1000" fill="hold"/>
                                        <p:tgtEl>
                                          <p:spTgt spid="1370115">
                                            <p:txEl>
                                              <p:pRg st="3" end="3"/>
                                            </p:txEl>
                                          </p:spTgt>
                                        </p:tgtEl>
                                        <p:attrNameLst>
                                          <p:attrName>ppt_x</p:attrName>
                                        </p:attrNameLst>
                                      </p:cBhvr>
                                      <p:tavLst>
                                        <p:tav tm="0">
                                          <p:val>
                                            <p:strVal val="#ppt_x"/>
                                          </p:val>
                                        </p:tav>
                                        <p:tav tm="100000">
                                          <p:val>
                                            <p:strVal val="#ppt_x"/>
                                          </p:val>
                                        </p:tav>
                                      </p:tavLst>
                                    </p:anim>
                                    <p:anim calcmode="lin" valueType="num">
                                      <p:cBhvr>
                                        <p:cTn id="41" dur="898" decel="100000" fill="hold"/>
                                        <p:tgtEl>
                                          <p:spTgt spid="1370115">
                                            <p:txEl>
                                              <p:pRg st="3" end="3"/>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898"/>
                                          </p:stCondLst>
                                        </p:cTn>
                                        <p:tgtEl>
                                          <p:spTgt spid="1370115">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370115">
                                            <p:txEl>
                                              <p:pRg st="4" end="4"/>
                                            </p:txEl>
                                          </p:spTgt>
                                        </p:tgtEl>
                                        <p:attrNameLst>
                                          <p:attrName>style.visibility</p:attrName>
                                        </p:attrNameLst>
                                      </p:cBhvr>
                                      <p:to>
                                        <p:strVal val="visible"/>
                                      </p:to>
                                    </p:set>
                                    <p:animEffect transition="in" filter="fade">
                                      <p:cBhvr>
                                        <p:cTn id="47" dur="1000"/>
                                        <p:tgtEl>
                                          <p:spTgt spid="1370115">
                                            <p:txEl>
                                              <p:pRg st="4" end="4"/>
                                            </p:txEl>
                                          </p:spTgt>
                                        </p:tgtEl>
                                      </p:cBhvr>
                                    </p:animEffect>
                                    <p:anim calcmode="lin" valueType="num">
                                      <p:cBhvr>
                                        <p:cTn id="48" dur="1000" fill="hold"/>
                                        <p:tgtEl>
                                          <p:spTgt spid="1370115">
                                            <p:txEl>
                                              <p:pRg st="4" end="4"/>
                                            </p:txEl>
                                          </p:spTgt>
                                        </p:tgtEl>
                                        <p:attrNameLst>
                                          <p:attrName>ppt_x</p:attrName>
                                        </p:attrNameLst>
                                      </p:cBhvr>
                                      <p:tavLst>
                                        <p:tav tm="0">
                                          <p:val>
                                            <p:strVal val="#ppt_x"/>
                                          </p:val>
                                        </p:tav>
                                        <p:tav tm="100000">
                                          <p:val>
                                            <p:strVal val="#ppt_x"/>
                                          </p:val>
                                        </p:tav>
                                      </p:tavLst>
                                    </p:anim>
                                    <p:anim calcmode="lin" valueType="num">
                                      <p:cBhvr>
                                        <p:cTn id="49" dur="898" decel="100000" fill="hold"/>
                                        <p:tgtEl>
                                          <p:spTgt spid="1370115">
                                            <p:txEl>
                                              <p:pRg st="4" end="4"/>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898"/>
                                          </p:stCondLst>
                                        </p:cTn>
                                        <p:tgtEl>
                                          <p:spTgt spid="1370115">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1370115">
                                            <p:txEl>
                                              <p:pRg st="5" end="5"/>
                                            </p:txEl>
                                          </p:spTgt>
                                        </p:tgtEl>
                                        <p:attrNameLst>
                                          <p:attrName>style.visibility</p:attrName>
                                        </p:attrNameLst>
                                      </p:cBhvr>
                                      <p:to>
                                        <p:strVal val="visible"/>
                                      </p:to>
                                    </p:set>
                                    <p:animEffect transition="in" filter="fade">
                                      <p:cBhvr>
                                        <p:cTn id="55" dur="1000"/>
                                        <p:tgtEl>
                                          <p:spTgt spid="1370115">
                                            <p:txEl>
                                              <p:pRg st="5" end="5"/>
                                            </p:txEl>
                                          </p:spTgt>
                                        </p:tgtEl>
                                      </p:cBhvr>
                                    </p:animEffect>
                                    <p:anim calcmode="lin" valueType="num">
                                      <p:cBhvr>
                                        <p:cTn id="56" dur="1000" fill="hold"/>
                                        <p:tgtEl>
                                          <p:spTgt spid="1370115">
                                            <p:txEl>
                                              <p:pRg st="5" end="5"/>
                                            </p:txEl>
                                          </p:spTgt>
                                        </p:tgtEl>
                                        <p:attrNameLst>
                                          <p:attrName>ppt_x</p:attrName>
                                        </p:attrNameLst>
                                      </p:cBhvr>
                                      <p:tavLst>
                                        <p:tav tm="0">
                                          <p:val>
                                            <p:strVal val="#ppt_x"/>
                                          </p:val>
                                        </p:tav>
                                        <p:tav tm="100000">
                                          <p:val>
                                            <p:strVal val="#ppt_x"/>
                                          </p:val>
                                        </p:tav>
                                      </p:tavLst>
                                    </p:anim>
                                    <p:anim calcmode="lin" valueType="num">
                                      <p:cBhvr>
                                        <p:cTn id="57" dur="898" decel="100000" fill="hold"/>
                                        <p:tgtEl>
                                          <p:spTgt spid="1370115">
                                            <p:txEl>
                                              <p:pRg st="5" end="5"/>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898"/>
                                          </p:stCondLst>
                                        </p:cTn>
                                        <p:tgtEl>
                                          <p:spTgt spid="1370115">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0114" grpId="0"/>
      <p:bldP spid="1370115"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17185" name="Title 1"/>
          <p:cNvSpPr>
            <a:spLocks noGrp="1"/>
          </p:cNvSpPr>
          <p:nvPr>
            <p:ph type="title" idx="4294967295"/>
          </p:nvPr>
        </p:nvSpPr>
        <p:spPr/>
        <p:txBody>
          <a:bodyPr/>
          <a:lstStyle/>
          <a:p>
            <a:r>
              <a:rPr lang="en-US" smtClean="0"/>
              <a:t>iPad Pro</a:t>
            </a:r>
          </a:p>
        </p:txBody>
      </p:sp>
      <p:pic>
        <p:nvPicPr>
          <p:cNvPr id="10717186" name="Content Placeholder 4"/>
          <p:cNvPicPr>
            <a:picLocks noGrp="1" noChangeAspect="1"/>
          </p:cNvPicPr>
          <p:nvPr>
            <p:ph idx="4294967295"/>
          </p:nvPr>
        </p:nvPicPr>
        <p:blipFill>
          <a:blip r:embed="rId2"/>
          <a:srcRect t="8398" b="8398"/>
          <a:stretch>
            <a:fillRect/>
          </a:stretch>
        </p:blipFill>
        <p:spPr>
          <a:xfrm>
            <a:off x="381000" y="2057400"/>
            <a:ext cx="8229600" cy="5135563"/>
          </a:xfrm>
        </p:spPr>
      </p:pic>
      <p:sp>
        <p:nvSpPr>
          <p:cNvPr id="10717187" name="TextBox 21"/>
          <p:cNvSpPr txBox="1">
            <a:spLocks noChangeArrowheads="1"/>
          </p:cNvSpPr>
          <p:nvPr/>
        </p:nvSpPr>
        <p:spPr bwMode="auto">
          <a:xfrm>
            <a:off x="5257800" y="6096000"/>
            <a:ext cx="1828800" cy="369888"/>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A9X Processor</a:t>
            </a:r>
          </a:p>
        </p:txBody>
      </p:sp>
      <p:cxnSp>
        <p:nvCxnSpPr>
          <p:cNvPr id="10717188" name="Straight Arrow Connector 23"/>
          <p:cNvCxnSpPr>
            <a:cxnSpLocks noChangeShapeType="1"/>
          </p:cNvCxnSpPr>
          <p:nvPr/>
        </p:nvCxnSpPr>
        <p:spPr bwMode="auto">
          <a:xfrm flipH="1" flipV="1">
            <a:off x="4876800" y="5562600"/>
            <a:ext cx="457200" cy="685800"/>
          </a:xfrm>
          <a:prstGeom prst="straightConnector1">
            <a:avLst/>
          </a:prstGeom>
          <a:noFill/>
          <a:ln w="9525">
            <a:solidFill>
              <a:schemeClr val="tx1"/>
            </a:solidFill>
            <a:round/>
            <a:headEnd/>
            <a:tailEnd type="arrow" w="med" len="med"/>
          </a:ln>
        </p:spPr>
      </p:cxnSp>
      <p:sp>
        <p:nvSpPr>
          <p:cNvPr id="10717189" name="TextBox 21"/>
          <p:cNvSpPr txBox="1">
            <a:spLocks noChangeArrowheads="1"/>
          </p:cNvSpPr>
          <p:nvPr/>
        </p:nvSpPr>
        <p:spPr bwMode="auto">
          <a:xfrm>
            <a:off x="4953000" y="2895600"/>
            <a:ext cx="1828800" cy="369888"/>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RAM</a:t>
            </a:r>
          </a:p>
        </p:txBody>
      </p:sp>
      <p:cxnSp>
        <p:nvCxnSpPr>
          <p:cNvPr id="10717190" name="Straight Arrow Connector 23"/>
          <p:cNvCxnSpPr>
            <a:cxnSpLocks noChangeShapeType="1"/>
          </p:cNvCxnSpPr>
          <p:nvPr/>
        </p:nvCxnSpPr>
        <p:spPr bwMode="auto">
          <a:xfrm flipH="1">
            <a:off x="4800600" y="3276600"/>
            <a:ext cx="381000" cy="533400"/>
          </a:xfrm>
          <a:prstGeom prst="straightConnector1">
            <a:avLst/>
          </a:prstGeom>
          <a:noFill/>
          <a:ln w="9525">
            <a:solidFill>
              <a:schemeClr val="tx1"/>
            </a:solidFill>
            <a:round/>
            <a:headEnd/>
            <a:tailEnd type="arrow" w="med" len="med"/>
          </a:ln>
        </p:spPr>
      </p:cxnSp>
      <p:cxnSp>
        <p:nvCxnSpPr>
          <p:cNvPr id="10717191" name="Straight Arrow Connector 23"/>
          <p:cNvCxnSpPr>
            <a:cxnSpLocks noChangeShapeType="1"/>
          </p:cNvCxnSpPr>
          <p:nvPr/>
        </p:nvCxnSpPr>
        <p:spPr bwMode="auto">
          <a:xfrm flipH="1">
            <a:off x="4114800" y="3276600"/>
            <a:ext cx="1066800" cy="685800"/>
          </a:xfrm>
          <a:prstGeom prst="straightConnector1">
            <a:avLst/>
          </a:prstGeom>
          <a:noFill/>
          <a:ln w="9525">
            <a:solidFill>
              <a:schemeClr val="tx1"/>
            </a:solidFill>
            <a:round/>
            <a:headEnd/>
            <a:tailEnd type="arrow" w="med" len="med"/>
          </a:ln>
        </p:spPr>
      </p:cxnSp>
      <p:sp>
        <p:nvSpPr>
          <p:cNvPr id="10717192" name="TextBox 28"/>
          <p:cNvSpPr txBox="1">
            <a:spLocks noChangeArrowheads="1"/>
          </p:cNvSpPr>
          <p:nvPr/>
        </p:nvSpPr>
        <p:spPr bwMode="auto">
          <a:xfrm>
            <a:off x="5715000" y="1905000"/>
            <a:ext cx="1828800" cy="646113"/>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Gyroscope/Accelerometer</a:t>
            </a:r>
          </a:p>
        </p:txBody>
      </p:sp>
      <p:cxnSp>
        <p:nvCxnSpPr>
          <p:cNvPr id="10717193" name="Straight Arrow Connector 29"/>
          <p:cNvCxnSpPr>
            <a:cxnSpLocks noChangeShapeType="1"/>
          </p:cNvCxnSpPr>
          <p:nvPr/>
        </p:nvCxnSpPr>
        <p:spPr bwMode="auto">
          <a:xfrm flipH="1">
            <a:off x="5638800" y="2667000"/>
            <a:ext cx="533400" cy="1219200"/>
          </a:xfrm>
          <a:prstGeom prst="straightConnector1">
            <a:avLst/>
          </a:prstGeom>
          <a:noFill/>
          <a:ln w="9525">
            <a:solidFill>
              <a:schemeClr val="tx1"/>
            </a:solidFill>
            <a:round/>
            <a:headEnd/>
            <a:tailEnd type="arrow" w="med" len="med"/>
          </a:ln>
        </p:spPr>
      </p:cxnSp>
      <p:sp>
        <p:nvSpPr>
          <p:cNvPr id="10717194" name="TextBox 28"/>
          <p:cNvSpPr txBox="1">
            <a:spLocks noChangeArrowheads="1"/>
          </p:cNvSpPr>
          <p:nvPr/>
        </p:nvSpPr>
        <p:spPr bwMode="auto">
          <a:xfrm>
            <a:off x="3124200" y="2362200"/>
            <a:ext cx="1828800" cy="369888"/>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Audio Codec</a:t>
            </a:r>
          </a:p>
        </p:txBody>
      </p:sp>
      <p:cxnSp>
        <p:nvCxnSpPr>
          <p:cNvPr id="10717195" name="Straight Arrow Connector 29"/>
          <p:cNvCxnSpPr>
            <a:cxnSpLocks noChangeShapeType="1"/>
          </p:cNvCxnSpPr>
          <p:nvPr/>
        </p:nvCxnSpPr>
        <p:spPr bwMode="auto">
          <a:xfrm flipH="1">
            <a:off x="2514600" y="2743200"/>
            <a:ext cx="1295400" cy="1295400"/>
          </a:xfrm>
          <a:prstGeom prst="straightConnector1">
            <a:avLst/>
          </a:prstGeom>
          <a:noFill/>
          <a:ln w="9525">
            <a:solidFill>
              <a:schemeClr val="tx1"/>
            </a:solidFill>
            <a:round/>
            <a:headEnd/>
            <a:tailEnd type="arrow" w="med" len="med"/>
          </a:ln>
        </p:spPr>
      </p:cxnSp>
      <p:sp>
        <p:nvSpPr>
          <p:cNvPr id="10717196" name="TextBox 28"/>
          <p:cNvSpPr txBox="1">
            <a:spLocks noChangeArrowheads="1"/>
          </p:cNvSpPr>
          <p:nvPr/>
        </p:nvSpPr>
        <p:spPr bwMode="auto">
          <a:xfrm>
            <a:off x="1981200" y="5943600"/>
            <a:ext cx="1828800" cy="369888"/>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NFC Controller</a:t>
            </a:r>
          </a:p>
        </p:txBody>
      </p:sp>
      <p:cxnSp>
        <p:nvCxnSpPr>
          <p:cNvPr id="10717197" name="Straight Arrow Connector 23"/>
          <p:cNvCxnSpPr>
            <a:cxnSpLocks noChangeShapeType="1"/>
          </p:cNvCxnSpPr>
          <p:nvPr/>
        </p:nvCxnSpPr>
        <p:spPr bwMode="auto">
          <a:xfrm flipV="1">
            <a:off x="3048000" y="5486400"/>
            <a:ext cx="914400" cy="533400"/>
          </a:xfrm>
          <a:prstGeom prst="straightConnector1">
            <a:avLst/>
          </a:prstGeom>
          <a:noFill/>
          <a:ln w="9525">
            <a:solidFill>
              <a:schemeClr val="tx1"/>
            </a:solidFill>
            <a:round/>
            <a:headEnd/>
            <a:tailEnd type="arrow" w="med" len="med"/>
          </a:ln>
        </p:spPr>
      </p:cxnSp>
      <p:cxnSp>
        <p:nvCxnSpPr>
          <p:cNvPr id="10717198" name="Straight Arrow Connector 29"/>
          <p:cNvCxnSpPr>
            <a:cxnSpLocks noChangeShapeType="1"/>
          </p:cNvCxnSpPr>
          <p:nvPr/>
        </p:nvCxnSpPr>
        <p:spPr bwMode="auto">
          <a:xfrm flipH="1">
            <a:off x="6477000" y="3276600"/>
            <a:ext cx="1524000" cy="1447800"/>
          </a:xfrm>
          <a:prstGeom prst="straightConnector1">
            <a:avLst/>
          </a:prstGeom>
          <a:noFill/>
          <a:ln w="9525">
            <a:solidFill>
              <a:schemeClr val="tx1"/>
            </a:solidFill>
            <a:round/>
            <a:headEnd/>
            <a:tailEnd type="arrow" w="med" len="med"/>
          </a:ln>
        </p:spPr>
      </p:cxnSp>
      <p:sp>
        <p:nvSpPr>
          <p:cNvPr id="10717199" name="TextBox 28"/>
          <p:cNvSpPr txBox="1">
            <a:spLocks noChangeArrowheads="1"/>
          </p:cNvSpPr>
          <p:nvPr/>
        </p:nvSpPr>
        <p:spPr bwMode="auto">
          <a:xfrm>
            <a:off x="7543800" y="2667000"/>
            <a:ext cx="1828800" cy="646113"/>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Cortex M0 Processor</a:t>
            </a:r>
          </a:p>
        </p:txBody>
      </p:sp>
      <p:pic>
        <p:nvPicPr>
          <p:cNvPr id="10717200" name="Picture 27"/>
          <p:cNvPicPr>
            <a:picLocks noChangeAspect="1"/>
          </p:cNvPicPr>
          <p:nvPr/>
        </p:nvPicPr>
        <p:blipFill>
          <a:blip r:embed="rId3"/>
          <a:srcRect/>
          <a:stretch>
            <a:fillRect/>
          </a:stretch>
        </p:blipFill>
        <p:spPr bwMode="auto">
          <a:xfrm>
            <a:off x="0" y="914400"/>
            <a:ext cx="2757488" cy="1447800"/>
          </a:xfrm>
          <a:prstGeom prst="rect">
            <a:avLst/>
          </a:prstGeom>
          <a:noFill/>
          <a:ln w="9525">
            <a:noFill/>
            <a:miter lim="800000"/>
            <a:headEnd/>
            <a:tailEnd/>
          </a:ln>
        </p:spPr>
      </p:pic>
      <p:sp>
        <p:nvSpPr>
          <p:cNvPr id="10717201" name="Freeform 12"/>
          <p:cNvSpPr>
            <a:spLocks/>
          </p:cNvSpPr>
          <p:nvPr/>
        </p:nvSpPr>
        <p:spPr bwMode="auto">
          <a:xfrm>
            <a:off x="2514600" y="1219200"/>
            <a:ext cx="1143000" cy="1066800"/>
          </a:xfrm>
          <a:custGeom>
            <a:avLst/>
            <a:gdLst>
              <a:gd name="T0" fmla="*/ 0 w 615"/>
              <a:gd name="T1" fmla="*/ 0 h 393"/>
              <a:gd name="T2" fmla="*/ 2147483647 w 615"/>
              <a:gd name="T3" fmla="*/ 2147483647 h 393"/>
              <a:gd name="T4" fmla="*/ 2147483647 w 615"/>
              <a:gd name="T5" fmla="*/ 2147483647 h 393"/>
              <a:gd name="T6" fmla="*/ 0 60000 65536"/>
              <a:gd name="T7" fmla="*/ 0 60000 65536"/>
              <a:gd name="T8" fmla="*/ 0 60000 65536"/>
              <a:gd name="T9" fmla="*/ 0 w 615"/>
              <a:gd name="T10" fmla="*/ 0 h 393"/>
              <a:gd name="T11" fmla="*/ 615 w 615"/>
              <a:gd name="T12" fmla="*/ 393 h 393"/>
            </a:gdLst>
            <a:ahLst/>
            <a:cxnLst>
              <a:cxn ang="T6">
                <a:pos x="T0" y="T1"/>
              </a:cxn>
              <a:cxn ang="T7">
                <a:pos x="T2" y="T3"/>
              </a:cxn>
              <a:cxn ang="T8">
                <a:pos x="T4" y="T5"/>
              </a:cxn>
            </a:cxnLst>
            <a:rect l="T9" t="T10" r="T11" b="T12"/>
            <a:pathLst>
              <a:path w="615" h="393">
                <a:moveTo>
                  <a:pt x="0" y="0"/>
                </a:moveTo>
                <a:cubicBezTo>
                  <a:pt x="165" y="15"/>
                  <a:pt x="330" y="31"/>
                  <a:pt x="432" y="96"/>
                </a:cubicBezTo>
                <a:cubicBezTo>
                  <a:pt x="534" y="161"/>
                  <a:pt x="584" y="342"/>
                  <a:pt x="615" y="393"/>
                </a:cubicBezTo>
              </a:path>
            </a:pathLst>
          </a:custGeom>
          <a:noFill/>
          <a:ln w="76200">
            <a:solidFill>
              <a:srgbClr val="000099"/>
            </a:solidFill>
            <a:round/>
            <a:headEnd/>
            <a:tailEnd type="triangle" w="lg" len="lg"/>
          </a:ln>
        </p:spPr>
        <p:txBody>
          <a:bodyPr anchor="ctr">
            <a:spAutoFit/>
          </a:bodyPr>
          <a:lstStyle/>
          <a:p>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49281" name="Title 1"/>
          <p:cNvSpPr>
            <a:spLocks noGrp="1"/>
          </p:cNvSpPr>
          <p:nvPr>
            <p:ph type="title" idx="4294967295"/>
          </p:nvPr>
        </p:nvSpPr>
        <p:spPr/>
        <p:txBody>
          <a:bodyPr/>
          <a:lstStyle/>
          <a:p>
            <a:r>
              <a:rPr lang="en-US" smtClean="0"/>
              <a:t>The future: Hardware </a:t>
            </a:r>
            <a:r>
              <a:rPr lang="en-US" i="1" smtClean="0"/>
              <a:t>and</a:t>
            </a:r>
            <a:r>
              <a:rPr lang="en-US" smtClean="0"/>
              <a:t> Software</a:t>
            </a:r>
          </a:p>
        </p:txBody>
      </p:sp>
      <p:sp>
        <p:nvSpPr>
          <p:cNvPr id="10849282" name="Content Placeholder 2"/>
          <p:cNvSpPr>
            <a:spLocks noGrp="1"/>
          </p:cNvSpPr>
          <p:nvPr>
            <p:ph idx="4294967295"/>
          </p:nvPr>
        </p:nvSpPr>
        <p:spPr/>
        <p:txBody>
          <a:bodyPr/>
          <a:lstStyle/>
          <a:p>
            <a:r>
              <a:rPr lang="en-US" smtClean="0"/>
              <a:t>But what about a mix?  A system with both hardware and software</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u="sng" smtClean="0">
                <a:solidFill>
                  <a:srgbClr val="19194D"/>
                </a:solidFill>
              </a:rPr>
              <a:t>Hot trend</a:t>
            </a:r>
            <a:r>
              <a:rPr lang="en-US" smtClean="0">
                <a:solidFill>
                  <a:srgbClr val="19194D"/>
                </a:solidFill>
              </a:rPr>
              <a:t>: FPGAs in the data-center (</a:t>
            </a:r>
            <a:r>
              <a:rPr lang="en-US" altLang="en-US" smtClean="0">
                <a:solidFill>
                  <a:srgbClr val="19194D"/>
                </a:solidFill>
              </a:rPr>
              <a:t>“</a:t>
            </a:r>
            <a:r>
              <a:rPr lang="en-US" smtClean="0">
                <a:solidFill>
                  <a:srgbClr val="19194D"/>
                </a:solidFill>
              </a:rPr>
              <a:t>cloud</a:t>
            </a:r>
            <a:r>
              <a:rPr lang="en-US" altLang="en-US" smtClean="0">
                <a:solidFill>
                  <a:srgbClr val="19194D"/>
                </a:solidFill>
              </a:rPr>
              <a:t>”</a:t>
            </a:r>
            <a:r>
              <a:rPr lang="en-US" smtClean="0">
                <a:solidFill>
                  <a:srgbClr val="19194D"/>
                </a:solidFill>
              </a:rPr>
              <a:t>)</a:t>
            </a:r>
          </a:p>
          <a:p>
            <a:r>
              <a:rPr lang="en-US" smtClean="0"/>
              <a:t>   - Each node in a data center may have a processor and hardware fabric (based on an FPGA)</a:t>
            </a:r>
          </a:p>
          <a:p>
            <a:r>
              <a:rPr lang="en-US" smtClean="0"/>
              <a:t>          - Programming this involves writing both software and hardware</a:t>
            </a:r>
          </a:p>
        </p:txBody>
      </p:sp>
      <p:sp>
        <p:nvSpPr>
          <p:cNvPr id="10849283" name="Slide Number Placeholder 3"/>
          <p:cNvSpPr txBox="1">
            <a:spLocks noGrp="1"/>
          </p:cNvSpPr>
          <p:nvPr/>
        </p:nvSpPr>
        <p:spPr bwMode="auto">
          <a:xfrm>
            <a:off x="6553200" y="6534150"/>
            <a:ext cx="2133600" cy="476250"/>
          </a:xfrm>
          <a:prstGeom prst="rect">
            <a:avLst/>
          </a:prstGeom>
          <a:noFill/>
          <a:ln w="9525">
            <a:noFill/>
            <a:miter lim="800000"/>
            <a:headEnd/>
            <a:tailEnd/>
          </a:ln>
        </p:spPr>
        <p:txBody>
          <a:bodyPr/>
          <a:lstStyle/>
          <a:p>
            <a:pPr algn="r"/>
            <a:r>
              <a:rPr lang="en-CA" sz="1400">
                <a:latin typeface="Arial" charset="0"/>
              </a:rPr>
              <a:t>Slide Set 1, Page </a:t>
            </a:r>
            <a:fld id="{81546370-863B-420C-B357-3E1DD77CD60B}" type="slidenum">
              <a:rPr lang="en-CA" sz="1400">
                <a:latin typeface="Arial" charset="0"/>
              </a:rPr>
              <a:pPr algn="r"/>
              <a:t>100</a:t>
            </a:fld>
            <a:endParaRPr lang="en-CA" sz="1400">
              <a:latin typeface="Arial" charset="0"/>
            </a:endParaRPr>
          </a:p>
        </p:txBody>
      </p:sp>
      <p:pic>
        <p:nvPicPr>
          <p:cNvPr id="10849284" name="Picture 4"/>
          <p:cNvPicPr>
            <a:picLocks noChangeAspect="1"/>
          </p:cNvPicPr>
          <p:nvPr/>
        </p:nvPicPr>
        <p:blipFill>
          <a:blip r:embed="rId2"/>
          <a:srcRect/>
          <a:stretch>
            <a:fillRect/>
          </a:stretch>
        </p:blipFill>
        <p:spPr bwMode="auto">
          <a:xfrm>
            <a:off x="276225" y="1868488"/>
            <a:ext cx="4368800" cy="2514600"/>
          </a:xfrm>
          <a:prstGeom prst="rect">
            <a:avLst/>
          </a:prstGeom>
          <a:noFill/>
          <a:ln w="9525">
            <a:noFill/>
            <a:miter lim="800000"/>
            <a:headEnd/>
            <a:tailEnd/>
          </a:ln>
        </p:spPr>
      </p:pic>
      <p:pic>
        <p:nvPicPr>
          <p:cNvPr id="10849285" name="Picture 5"/>
          <p:cNvPicPr>
            <a:picLocks noChangeAspect="1"/>
          </p:cNvPicPr>
          <p:nvPr/>
        </p:nvPicPr>
        <p:blipFill>
          <a:blip r:embed="rId3"/>
          <a:srcRect/>
          <a:stretch>
            <a:fillRect/>
          </a:stretch>
        </p:blipFill>
        <p:spPr bwMode="auto">
          <a:xfrm>
            <a:off x="4983163" y="1381125"/>
            <a:ext cx="3881437" cy="353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0305" name="Title 1"/>
          <p:cNvSpPr>
            <a:spLocks noGrp="1"/>
          </p:cNvSpPr>
          <p:nvPr>
            <p:ph type="title" idx="4294967295"/>
          </p:nvPr>
        </p:nvSpPr>
        <p:spPr/>
        <p:txBody>
          <a:bodyPr/>
          <a:lstStyle/>
          <a:p>
            <a:r>
              <a:rPr lang="en-US" smtClean="0"/>
              <a:t> </a:t>
            </a:r>
          </a:p>
        </p:txBody>
      </p:sp>
      <p:sp>
        <p:nvSpPr>
          <p:cNvPr id="10850306" name="Content Placeholder 2"/>
          <p:cNvSpPr>
            <a:spLocks noGrp="1"/>
          </p:cNvSpPr>
          <p:nvPr>
            <p:ph idx="4294967295"/>
          </p:nvPr>
        </p:nvSpPr>
        <p:spPr>
          <a:xfrm>
            <a:off x="533400" y="1524000"/>
            <a:ext cx="8229600" cy="2667000"/>
          </a:xfrm>
        </p:spPr>
        <p:txBody>
          <a:bodyPr/>
          <a:lstStyle/>
          <a:p>
            <a:r>
              <a:rPr lang="en-US" b="1" smtClean="0"/>
              <a:t>Hardware</a:t>
            </a:r>
            <a:r>
              <a:rPr lang="en-US" smtClean="0"/>
              <a:t> is orders-of-magnitude faster than </a:t>
            </a:r>
            <a:r>
              <a:rPr lang="en-US" b="1" smtClean="0"/>
              <a:t>software</a:t>
            </a:r>
            <a:r>
              <a:rPr lang="en-US" smtClean="0"/>
              <a:t> </a:t>
            </a:r>
          </a:p>
          <a:p>
            <a:r>
              <a:rPr lang="en-US" b="1" smtClean="0"/>
              <a:t>Hardware</a:t>
            </a:r>
            <a:r>
              <a:rPr lang="en-US" smtClean="0"/>
              <a:t> uses orders-of-magnitude less power</a:t>
            </a:r>
          </a:p>
          <a:p>
            <a:r>
              <a:rPr lang="en-US" smtClean="0"/>
              <a:t>But, </a:t>
            </a:r>
            <a:r>
              <a:rPr lang="en-US" b="1" smtClean="0"/>
              <a:t>hardware</a:t>
            </a:r>
            <a:r>
              <a:rPr lang="en-US" smtClean="0"/>
              <a:t> takes more time to design…</a:t>
            </a:r>
          </a:p>
          <a:p>
            <a:endParaRPr lang="en-US" smtClean="0"/>
          </a:p>
          <a:p>
            <a:r>
              <a:rPr lang="en-US" smtClean="0"/>
              <a:t>A good (a.k.a. highly paid) engineer needs to be able to understand the </a:t>
            </a:r>
          </a:p>
          <a:p>
            <a:r>
              <a:rPr lang="en-US" smtClean="0"/>
              <a:t>benefits of limitations of each in order to make good design decisions.</a:t>
            </a:r>
          </a:p>
          <a:p>
            <a:endParaRPr lang="en-US" smtClean="0"/>
          </a:p>
          <a:p>
            <a:endParaRPr lang="en-US" smtClean="0"/>
          </a:p>
        </p:txBody>
      </p:sp>
      <p:sp>
        <p:nvSpPr>
          <p:cNvPr id="10850307"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rPr>
              <a:t>Slide Set 1, Page </a:t>
            </a:r>
            <a:fld id="{9B0B1EF5-DC3B-423D-BDEC-BB15513BB8C7}" type="slidenum">
              <a:rPr lang="en-US" sz="1400">
                <a:latin typeface="Arial" charset="0"/>
              </a:rPr>
              <a:pPr algn="r"/>
              <a:t>101</a:t>
            </a:fld>
            <a:endParaRPr lang="en-US" sz="1400">
              <a:latin typeface="Arial"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851329" name="Group 9"/>
          <p:cNvGrpSpPr>
            <a:grpSpLocks/>
          </p:cNvGrpSpPr>
          <p:nvPr/>
        </p:nvGrpSpPr>
        <p:grpSpPr bwMode="auto">
          <a:xfrm>
            <a:off x="1600200" y="457200"/>
            <a:ext cx="5105400" cy="5943600"/>
            <a:chOff x="144" y="192"/>
            <a:chExt cx="3216" cy="3744"/>
          </a:xfrm>
        </p:grpSpPr>
        <p:pic>
          <p:nvPicPr>
            <p:cNvPr id="10851330" name="Picture 4" descr="BMW Versus Microsoft"/>
            <p:cNvPicPr>
              <a:picLocks noChangeAspect="1" noChangeArrowheads="1"/>
            </p:cNvPicPr>
            <p:nvPr/>
          </p:nvPicPr>
          <p:blipFill>
            <a:blip r:embed="rId3"/>
            <a:srcRect/>
            <a:stretch>
              <a:fillRect/>
            </a:stretch>
          </p:blipFill>
          <p:spPr bwMode="auto">
            <a:xfrm>
              <a:off x="240" y="288"/>
              <a:ext cx="3072" cy="3600"/>
            </a:xfrm>
            <a:prstGeom prst="rect">
              <a:avLst/>
            </a:prstGeom>
            <a:noFill/>
            <a:ln w="9525">
              <a:noFill/>
              <a:miter lim="800000"/>
              <a:headEnd/>
              <a:tailEnd/>
            </a:ln>
          </p:spPr>
        </p:pic>
        <p:sp>
          <p:nvSpPr>
            <p:cNvPr id="10851331" name="Rectangle 6"/>
            <p:cNvSpPr>
              <a:spLocks noChangeArrowheads="1"/>
            </p:cNvSpPr>
            <p:nvPr/>
          </p:nvSpPr>
          <p:spPr bwMode="auto">
            <a:xfrm>
              <a:off x="192" y="3744"/>
              <a:ext cx="3168" cy="192"/>
            </a:xfrm>
            <a:prstGeom prst="rect">
              <a:avLst/>
            </a:prstGeom>
            <a:solidFill>
              <a:srgbClr val="FFFFFF"/>
            </a:solidFill>
            <a:ln w="9525">
              <a:noFill/>
              <a:miter lim="800000"/>
              <a:headEnd/>
              <a:tailEnd/>
            </a:ln>
          </p:spPr>
          <p:txBody>
            <a:bodyPr wrap="none" anchor="ctr"/>
            <a:lstStyle/>
            <a:p>
              <a:endParaRPr lang="es-ES" sz="2400"/>
            </a:p>
          </p:txBody>
        </p:sp>
        <p:sp>
          <p:nvSpPr>
            <p:cNvPr id="10851332" name="Rectangle 8"/>
            <p:cNvSpPr>
              <a:spLocks noChangeArrowheads="1"/>
            </p:cNvSpPr>
            <p:nvPr/>
          </p:nvSpPr>
          <p:spPr bwMode="auto">
            <a:xfrm>
              <a:off x="144" y="192"/>
              <a:ext cx="336" cy="3600"/>
            </a:xfrm>
            <a:prstGeom prst="rect">
              <a:avLst/>
            </a:prstGeom>
            <a:solidFill>
              <a:srgbClr val="FFFFFF"/>
            </a:solidFill>
            <a:ln w="9525">
              <a:noFill/>
              <a:miter lim="800000"/>
              <a:headEnd/>
              <a:tailEnd/>
            </a:ln>
          </p:spPr>
          <p:txBody>
            <a:bodyPr wrap="none" anchor="ctr"/>
            <a:lstStyle/>
            <a:p>
              <a:endParaRPr lang="es-ES" sz="2400"/>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3377" name="Rectangle 2"/>
          <p:cNvSpPr>
            <a:spLocks noGrp="1" noChangeArrowheads="1"/>
          </p:cNvSpPr>
          <p:nvPr>
            <p:ph type="ctrTitle" idx="4294967295"/>
          </p:nvPr>
        </p:nvSpPr>
        <p:spPr>
          <a:xfrm>
            <a:off x="425450" y="2362200"/>
            <a:ext cx="6651625" cy="1143000"/>
          </a:xfrm>
        </p:spPr>
        <p:txBody>
          <a:bodyPr anchor="ctr"/>
          <a:lstStyle/>
          <a:p>
            <a:r>
              <a:rPr lang="en-US" sz="2800" smtClean="0">
                <a:solidFill>
                  <a:srgbClr val="FF6600"/>
                </a:solidFill>
              </a:rPr>
              <a:t>What are FPGAs and why should we use them?</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5425" name="Title 1"/>
          <p:cNvSpPr>
            <a:spLocks noGrp="1"/>
          </p:cNvSpPr>
          <p:nvPr>
            <p:ph type="title" idx="4294967295"/>
          </p:nvPr>
        </p:nvSpPr>
        <p:spPr/>
        <p:txBody>
          <a:bodyPr/>
          <a:lstStyle/>
          <a:p>
            <a:r>
              <a:rPr lang="en-US" smtClean="0"/>
              <a:t>Learning Objectives</a:t>
            </a:r>
          </a:p>
        </p:txBody>
      </p:sp>
      <p:sp>
        <p:nvSpPr>
          <p:cNvPr id="10855426" name="Content Placeholder 2"/>
          <p:cNvSpPr>
            <a:spLocks noGrp="1"/>
          </p:cNvSpPr>
          <p:nvPr>
            <p:ph idx="4294967295"/>
          </p:nvPr>
        </p:nvSpPr>
        <p:spPr/>
        <p:txBody>
          <a:bodyPr/>
          <a:lstStyle/>
          <a:p>
            <a:pPr eaLnBrk="1" hangingPunct="1"/>
            <a:r>
              <a:rPr lang="en-US" smtClean="0"/>
              <a:t>After this slide set in lectures you should be able to:</a:t>
            </a:r>
          </a:p>
          <a:p>
            <a:pPr eaLnBrk="1" hangingPunct="1"/>
            <a:r>
              <a:rPr lang="en-US" smtClean="0"/>
              <a:t>Be able to talk intelligibly about the difference between hardware and software</a:t>
            </a:r>
          </a:p>
          <a:p>
            <a:pPr eaLnBrk="1" hangingPunct="1"/>
            <a:r>
              <a:rPr lang="en-US" smtClean="0"/>
              <a:t>Understand the basic steps the tools use to convert HDLs to hardware</a:t>
            </a:r>
          </a:p>
          <a:p>
            <a:pPr eaLnBrk="1" hangingPunct="1"/>
            <a:r>
              <a:rPr lang="en-US" smtClean="0"/>
              <a:t>Understand what is inside an FPGA</a:t>
            </a:r>
          </a:p>
          <a:p>
            <a:pPr eaLnBrk="1" hangingPunct="1"/>
            <a:r>
              <a:rPr lang="en-US" smtClean="0"/>
              <a:t>Understand the two sources of flexibility in an FPGA:</a:t>
            </a:r>
          </a:p>
          <a:p>
            <a:pPr eaLnBrk="1" hangingPunct="1"/>
            <a:r>
              <a:rPr lang="en-US" smtClean="0"/>
              <a:t>         1. Logic block behaviour can be configured</a:t>
            </a:r>
          </a:p>
          <a:p>
            <a:pPr eaLnBrk="1" hangingPunct="1"/>
            <a:r>
              <a:rPr lang="en-US" smtClean="0"/>
              <a:t>         2. Connections between logic blocks can be configured</a:t>
            </a:r>
          </a:p>
          <a:p>
            <a:pPr eaLnBrk="1" hangingPunct="1"/>
            <a:r>
              <a:rPr lang="en-US" smtClean="0"/>
              <a:t>Show how a digital circuit can be implemented using FPGA logic blocks</a:t>
            </a:r>
          </a:p>
          <a:p>
            <a:endParaRPr lang="en-US" smtClean="0"/>
          </a:p>
        </p:txBody>
      </p:sp>
      <p:sp>
        <p:nvSpPr>
          <p:cNvPr id="10855427"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649B5E62-3A88-4B68-B161-D17E66E23E64}" type="slidenum">
              <a:rPr lang="en-CA" sz="1400">
                <a:latin typeface="Arial" charset="0"/>
              </a:rPr>
              <a:pPr algn="r"/>
              <a:t>104</a:t>
            </a:fld>
            <a:endParaRPr lang="en-CA" sz="1400">
              <a:latin typeface="Arial"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7473" name="Title 1"/>
          <p:cNvSpPr>
            <a:spLocks noGrp="1"/>
          </p:cNvSpPr>
          <p:nvPr>
            <p:ph type="title" idx="4294967295"/>
          </p:nvPr>
        </p:nvSpPr>
        <p:spPr/>
        <p:txBody>
          <a:bodyPr/>
          <a:lstStyle/>
          <a:p>
            <a:r>
              <a:rPr lang="en-US" smtClean="0"/>
              <a:t> </a:t>
            </a:r>
          </a:p>
        </p:txBody>
      </p:sp>
      <p:sp>
        <p:nvSpPr>
          <p:cNvPr id="10857474" name="Content Placeholder 2"/>
          <p:cNvSpPr>
            <a:spLocks noGrp="1"/>
          </p:cNvSpPr>
          <p:nvPr>
            <p:ph idx="4294967295"/>
          </p:nvPr>
        </p:nvSpPr>
        <p:spPr/>
        <p:txBody>
          <a:bodyPr/>
          <a:lstStyle/>
          <a:p>
            <a:endParaRPr lang="en-US" smtClean="0"/>
          </a:p>
          <a:p>
            <a:r>
              <a:rPr lang="en-US" smtClean="0"/>
              <a:t>To understand how to optimize designs, we need to understand</a:t>
            </a:r>
          </a:p>
          <a:p>
            <a:r>
              <a:rPr lang="en-US" smtClean="0"/>
              <a:t>how designs are implemented.  We will focus on FPGAs.</a:t>
            </a:r>
          </a:p>
          <a:p>
            <a:r>
              <a:rPr lang="en-US" smtClean="0"/>
              <a:t>(take ELEC 402 and 403 to talk about custom chips).</a:t>
            </a:r>
          </a:p>
          <a:p>
            <a:endParaRPr lang="en-US" smtClean="0"/>
          </a:p>
          <a:p>
            <a:r>
              <a:rPr lang="en-US" smtClean="0">
                <a:solidFill>
                  <a:srgbClr val="0000E5"/>
                </a:solidFill>
              </a:rPr>
              <a:t>Learning objective for this slide set:</a:t>
            </a:r>
          </a:p>
          <a:p>
            <a:r>
              <a:rPr lang="en-US" smtClean="0"/>
              <a:t>   - Understand how designs are implemented on an FPGA</a:t>
            </a:r>
          </a:p>
          <a:p>
            <a:r>
              <a:rPr lang="en-US" smtClean="0"/>
              <a:t>   - For some of you, this is a repeat, for some it is new</a:t>
            </a:r>
          </a:p>
          <a:p>
            <a:endParaRPr lang="en-US" smtClean="0"/>
          </a:p>
          <a:p>
            <a:r>
              <a:rPr lang="en-US" smtClean="0"/>
              <a:t>Once you understand how computation occurs on an FPGA, we can </a:t>
            </a:r>
          </a:p>
          <a:p>
            <a:r>
              <a:rPr lang="en-US" smtClean="0"/>
              <a:t>talk about how to improve the designs.</a:t>
            </a:r>
          </a:p>
          <a:p>
            <a:endParaRPr lang="en-US" smtClean="0"/>
          </a:p>
        </p:txBody>
      </p:sp>
      <p:sp>
        <p:nvSpPr>
          <p:cNvPr id="1085747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6F240A2C-A2B7-421B-B3FD-7EC3BFB22C71}" type="slidenum">
              <a:rPr lang="en-CA" sz="1400">
                <a:latin typeface="Arial" charset="0"/>
              </a:rPr>
              <a:pPr algn="r"/>
              <a:t>105</a:t>
            </a:fld>
            <a:endParaRPr lang="en-CA" sz="1400">
              <a:latin typeface="Arial" charset="0"/>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8497"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F1B9EB2D-2B79-4E92-A484-BFBA9AD76FD8}" type="slidenum">
              <a:rPr lang="en-US" sz="800">
                <a:latin typeface="Arial" charset="0"/>
              </a:rPr>
              <a:pPr eaLnBrk="0" hangingPunct="0"/>
              <a:t>106</a:t>
            </a:fld>
            <a:endParaRPr lang="en-US" sz="800">
              <a:latin typeface="Arial" charset="0"/>
            </a:endParaRPr>
          </a:p>
        </p:txBody>
      </p:sp>
      <p:sp>
        <p:nvSpPr>
          <p:cNvPr id="10858498" name="Rectangle 2"/>
          <p:cNvSpPr>
            <a:spLocks noGrp="1" noChangeArrowheads="1"/>
          </p:cNvSpPr>
          <p:nvPr>
            <p:ph type="title" idx="4294967295"/>
          </p:nvPr>
        </p:nvSpPr>
        <p:spPr/>
        <p:txBody>
          <a:bodyPr/>
          <a:lstStyle/>
          <a:p>
            <a:r>
              <a:rPr lang="en-US" smtClean="0"/>
              <a:t>Where do FPGAs fit in history?</a:t>
            </a:r>
          </a:p>
        </p:txBody>
      </p:sp>
      <p:sp>
        <p:nvSpPr>
          <p:cNvPr id="10858499" name="Rectangle 3"/>
          <p:cNvSpPr>
            <a:spLocks noGrp="1" noChangeArrowheads="1"/>
          </p:cNvSpPr>
          <p:nvPr>
            <p:ph type="body" idx="4294967295"/>
          </p:nvPr>
        </p:nvSpPr>
        <p:spPr>
          <a:xfrm>
            <a:off x="350838" y="1187450"/>
            <a:ext cx="8793162" cy="4906963"/>
          </a:xfrm>
        </p:spPr>
        <p:txBody>
          <a:bodyPr/>
          <a:lstStyle/>
          <a:p>
            <a:pPr>
              <a:lnSpc>
                <a:spcPct val="90000"/>
              </a:lnSpc>
            </a:pPr>
            <a:r>
              <a:rPr lang="en-US" sz="2000" smtClean="0"/>
              <a:t>&lt; 1960 individual transistors</a:t>
            </a:r>
          </a:p>
          <a:p>
            <a:pPr>
              <a:lnSpc>
                <a:spcPct val="90000"/>
              </a:lnSpc>
            </a:pPr>
            <a:r>
              <a:rPr lang="en-US" sz="2000" smtClean="0"/>
              <a:t>1960s – 1970s: </a:t>
            </a:r>
          </a:p>
          <a:p>
            <a:pPr lvl="1">
              <a:lnSpc>
                <a:spcPct val="90000"/>
              </a:lnSpc>
            </a:pPr>
            <a:r>
              <a:rPr lang="en-US" sz="1600" smtClean="0"/>
              <a:t>SSI, MSI, LSI (10,000 transistors)</a:t>
            </a:r>
          </a:p>
          <a:p>
            <a:pPr>
              <a:lnSpc>
                <a:spcPct val="90000"/>
              </a:lnSpc>
            </a:pPr>
            <a:r>
              <a:rPr lang="en-US" sz="2000" smtClean="0"/>
              <a:t>1980s:</a:t>
            </a:r>
          </a:p>
          <a:p>
            <a:pPr lvl="1">
              <a:lnSpc>
                <a:spcPct val="90000"/>
              </a:lnSpc>
            </a:pPr>
            <a:r>
              <a:rPr lang="en-US" sz="1600" smtClean="0"/>
              <a:t>Programmable Logic Devices (PLAs, PALs)</a:t>
            </a:r>
          </a:p>
          <a:p>
            <a:pPr lvl="1">
              <a:lnSpc>
                <a:spcPct val="90000"/>
              </a:lnSpc>
            </a:pPr>
            <a:r>
              <a:rPr lang="en-US" sz="1600" smtClean="0"/>
              <a:t>16-bit, 32-bit processors (&gt; 1,000,000 transistors)</a:t>
            </a:r>
          </a:p>
          <a:p>
            <a:pPr>
              <a:lnSpc>
                <a:spcPct val="90000"/>
              </a:lnSpc>
            </a:pPr>
            <a:r>
              <a:rPr lang="en-US" sz="2000" smtClean="0"/>
              <a:t>1990s:</a:t>
            </a:r>
          </a:p>
          <a:p>
            <a:pPr lvl="1">
              <a:lnSpc>
                <a:spcPct val="90000"/>
              </a:lnSpc>
            </a:pPr>
            <a:r>
              <a:rPr lang="en-US" sz="1600" smtClean="0"/>
              <a:t>Full custom chips</a:t>
            </a:r>
          </a:p>
          <a:p>
            <a:pPr lvl="1">
              <a:lnSpc>
                <a:spcPct val="90000"/>
              </a:lnSpc>
            </a:pPr>
            <a:r>
              <a:rPr lang="en-US" sz="1600" smtClean="0"/>
              <a:t>Gate arrays (semi-custom chips)</a:t>
            </a:r>
          </a:p>
          <a:p>
            <a:pPr lvl="1">
              <a:lnSpc>
                <a:spcPct val="90000"/>
              </a:lnSpc>
            </a:pPr>
            <a:r>
              <a:rPr lang="en-US" sz="1600" smtClean="0">
                <a:solidFill>
                  <a:schemeClr val="folHlink"/>
                </a:solidFill>
              </a:rPr>
              <a:t>Field-Programmable Gate Arrays</a:t>
            </a:r>
          </a:p>
          <a:p>
            <a:pPr lvl="1">
              <a:lnSpc>
                <a:spcPct val="90000"/>
              </a:lnSpc>
            </a:pPr>
            <a:r>
              <a:rPr lang="en-US" sz="1600" smtClean="0"/>
              <a:t>&gt; 100,000,000 transistors</a:t>
            </a:r>
            <a:br>
              <a:rPr lang="en-US" sz="1600" smtClean="0"/>
            </a:br>
            <a:endParaRPr lang="en-US" sz="1600" smtClean="0"/>
          </a:p>
          <a:p>
            <a:pPr>
              <a:lnSpc>
                <a:spcPct val="90000"/>
              </a:lnSpc>
            </a:pPr>
            <a:r>
              <a:rPr lang="en-US" sz="2000" smtClean="0">
                <a:solidFill>
                  <a:schemeClr val="folHlink"/>
                </a:solidFill>
              </a:rPr>
              <a:t>2011: &gt; 2,000,000,000 transistors</a:t>
            </a:r>
          </a:p>
          <a:p>
            <a:pPr lvl="1">
              <a:lnSpc>
                <a:spcPct val="90000"/>
              </a:lnSpc>
            </a:pPr>
            <a:r>
              <a:rPr lang="en-US" sz="1600" smtClean="0">
                <a:solidFill>
                  <a:schemeClr val="folHlink"/>
                </a:solidFill>
              </a:rPr>
              <a:t>Intel Quad-core Itanium (2 billion)</a:t>
            </a:r>
          </a:p>
          <a:p>
            <a:pPr lvl="1">
              <a:lnSpc>
                <a:spcPct val="90000"/>
              </a:lnSpc>
            </a:pPr>
            <a:r>
              <a:rPr lang="en-US" sz="1600" smtClean="0">
                <a:solidFill>
                  <a:schemeClr val="folHlink"/>
                </a:solidFill>
              </a:rPr>
              <a:t>Altera Stratix V (3.9 billion)</a:t>
            </a:r>
          </a:p>
        </p:txBody>
      </p:sp>
      <p:pic>
        <p:nvPicPr>
          <p:cNvPr id="10858500" name="Picture 4"/>
          <p:cNvPicPr>
            <a:picLocks noChangeAspect="1" noChangeArrowheads="1"/>
          </p:cNvPicPr>
          <p:nvPr/>
        </p:nvPicPr>
        <p:blipFill>
          <a:blip r:embed="rId3"/>
          <a:srcRect/>
          <a:stretch>
            <a:fillRect/>
          </a:stretch>
        </p:blipFill>
        <p:spPr bwMode="auto">
          <a:xfrm>
            <a:off x="6273800" y="1238250"/>
            <a:ext cx="2597150" cy="1762125"/>
          </a:xfrm>
          <a:prstGeom prst="rect">
            <a:avLst/>
          </a:prstGeom>
          <a:noFill/>
          <a:ln w="9525">
            <a:noFill/>
            <a:miter lim="800000"/>
            <a:headEnd/>
            <a:tailEnd/>
          </a:ln>
        </p:spPr>
      </p:pic>
      <p:sp>
        <p:nvSpPr>
          <p:cNvPr id="10858501" name="TextBox 5"/>
          <p:cNvSpPr txBox="1">
            <a:spLocks noChangeArrowheads="1"/>
          </p:cNvSpPr>
          <p:nvPr/>
        </p:nvSpPr>
        <p:spPr bwMode="auto">
          <a:xfrm>
            <a:off x="6386513" y="3305175"/>
            <a:ext cx="2393950" cy="641350"/>
          </a:xfrm>
          <a:prstGeom prst="rect">
            <a:avLst/>
          </a:prstGeom>
          <a:noFill/>
          <a:ln w="9525">
            <a:noFill/>
            <a:miter lim="800000"/>
            <a:headEnd/>
            <a:tailEnd/>
          </a:ln>
        </p:spPr>
        <p:txBody>
          <a:bodyPr wrap="none">
            <a:spAutoFit/>
          </a:bodyPr>
          <a:lstStyle/>
          <a:p>
            <a:pPr eaLnBrk="0" hangingPunct="0"/>
            <a:r>
              <a:rPr lang="en-CA" sz="1800">
                <a:latin typeface="Arial" charset="0"/>
              </a:rPr>
              <a:t>First silicon transistor,</a:t>
            </a:r>
          </a:p>
          <a:p>
            <a:pPr eaLnBrk="0" hangingPunct="0"/>
            <a:r>
              <a:rPr lang="en-CA" sz="1800">
                <a:latin typeface="Arial" charset="0"/>
              </a:rPr>
              <a:t>Patented 1954</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60545" name="AutoShape 2"/>
          <p:cNvSpPr>
            <a:spLocks noChangeArrowheads="1"/>
          </p:cNvSpPr>
          <p:nvPr/>
        </p:nvSpPr>
        <p:spPr bwMode="auto">
          <a:xfrm>
            <a:off x="4876800" y="1219200"/>
            <a:ext cx="3962400" cy="1600200"/>
          </a:xfrm>
          <a:prstGeom prst="roundRect">
            <a:avLst>
              <a:gd name="adj" fmla="val 16667"/>
            </a:avLst>
          </a:prstGeom>
          <a:solidFill>
            <a:srgbClr val="FFFFCC"/>
          </a:solidFill>
          <a:ln w="9525">
            <a:solidFill>
              <a:schemeClr val="tx1"/>
            </a:solidFill>
            <a:round/>
            <a:headEnd/>
            <a:tailEnd/>
          </a:ln>
        </p:spPr>
        <p:txBody>
          <a:bodyPr wrap="none" anchor="ctr"/>
          <a:lstStyle/>
          <a:p>
            <a:endParaRPr lang="en-US" sz="1800">
              <a:latin typeface="Arial" charset="0"/>
            </a:endParaRPr>
          </a:p>
        </p:txBody>
      </p:sp>
      <p:sp>
        <p:nvSpPr>
          <p:cNvPr id="10860546" name="AutoShape 3"/>
          <p:cNvSpPr>
            <a:spLocks noChangeArrowheads="1"/>
          </p:cNvSpPr>
          <p:nvPr/>
        </p:nvSpPr>
        <p:spPr bwMode="auto">
          <a:xfrm>
            <a:off x="304800" y="1219200"/>
            <a:ext cx="3962400" cy="1600200"/>
          </a:xfrm>
          <a:prstGeom prst="roundRect">
            <a:avLst>
              <a:gd name="adj" fmla="val 16667"/>
            </a:avLst>
          </a:prstGeom>
          <a:solidFill>
            <a:srgbClr val="CCECFF"/>
          </a:solidFill>
          <a:ln w="9525">
            <a:solidFill>
              <a:schemeClr val="tx1"/>
            </a:solidFill>
            <a:round/>
            <a:headEnd/>
            <a:tailEnd/>
          </a:ln>
        </p:spPr>
        <p:txBody>
          <a:bodyPr wrap="none" anchor="ctr"/>
          <a:lstStyle/>
          <a:p>
            <a:endParaRPr lang="en-US" sz="1800">
              <a:latin typeface="Arial" charset="0"/>
            </a:endParaRPr>
          </a:p>
        </p:txBody>
      </p:sp>
      <p:sp>
        <p:nvSpPr>
          <p:cNvPr id="10860547" name="Text Box 4"/>
          <p:cNvSpPr txBox="1">
            <a:spLocks noChangeArrowheads="1"/>
          </p:cNvSpPr>
          <p:nvPr/>
        </p:nvSpPr>
        <p:spPr bwMode="auto">
          <a:xfrm>
            <a:off x="133350" y="2925763"/>
            <a:ext cx="4062413" cy="1679575"/>
          </a:xfrm>
          <a:prstGeom prst="rect">
            <a:avLst/>
          </a:prstGeom>
          <a:noFill/>
          <a:ln w="9525">
            <a:noFill/>
            <a:miter lim="800000"/>
            <a:headEnd/>
            <a:tailEnd/>
          </a:ln>
        </p:spPr>
        <p:txBody>
          <a:bodyPr wrap="none">
            <a:spAutoFit/>
          </a:bodyPr>
          <a:lstStyle/>
          <a:p>
            <a:pPr eaLnBrk="0" hangingPunct="0">
              <a:buFontTx/>
              <a:buChar char="•"/>
            </a:pPr>
            <a:r>
              <a:rPr lang="en-US" sz="2600">
                <a:latin typeface="Arial" charset="0"/>
              </a:rPr>
              <a:t> designs must be sent</a:t>
            </a:r>
          </a:p>
          <a:p>
            <a:pPr eaLnBrk="0" hangingPunct="0"/>
            <a:r>
              <a:rPr lang="en-US" sz="2600">
                <a:latin typeface="Arial" charset="0"/>
              </a:rPr>
              <a:t>  for expensive and time</a:t>
            </a:r>
          </a:p>
          <a:p>
            <a:pPr eaLnBrk="0" hangingPunct="0"/>
            <a:r>
              <a:rPr lang="en-US" sz="2600">
                <a:latin typeface="Arial" charset="0"/>
              </a:rPr>
              <a:t>  consuming </a:t>
            </a:r>
            <a:r>
              <a:rPr lang="en-US" sz="2600">
                <a:solidFill>
                  <a:srgbClr val="990033"/>
                </a:solidFill>
                <a:latin typeface="Arial" charset="0"/>
              </a:rPr>
              <a:t>fabrication</a:t>
            </a:r>
            <a:endParaRPr lang="en-US" sz="2600">
              <a:latin typeface="Arial" charset="0"/>
            </a:endParaRPr>
          </a:p>
          <a:p>
            <a:pPr eaLnBrk="0" hangingPunct="0"/>
            <a:r>
              <a:rPr lang="en-US" sz="2600">
                <a:latin typeface="Arial" charset="0"/>
              </a:rPr>
              <a:t>  in semiconductor foundry</a:t>
            </a:r>
          </a:p>
        </p:txBody>
      </p:sp>
      <p:sp>
        <p:nvSpPr>
          <p:cNvPr id="10860548" name="Text Box 5"/>
          <p:cNvSpPr txBox="1">
            <a:spLocks noChangeArrowheads="1"/>
          </p:cNvSpPr>
          <p:nvPr/>
        </p:nvSpPr>
        <p:spPr bwMode="auto">
          <a:xfrm>
            <a:off x="4724400" y="2917825"/>
            <a:ext cx="3565525" cy="1282700"/>
          </a:xfrm>
          <a:prstGeom prst="rect">
            <a:avLst/>
          </a:prstGeom>
          <a:noFill/>
          <a:ln w="9525">
            <a:noFill/>
            <a:miter lim="800000"/>
            <a:headEnd/>
            <a:tailEnd/>
          </a:ln>
        </p:spPr>
        <p:txBody>
          <a:bodyPr wrap="none">
            <a:spAutoFit/>
          </a:bodyPr>
          <a:lstStyle/>
          <a:p>
            <a:pPr eaLnBrk="0" hangingPunct="0">
              <a:buFontTx/>
              <a:buChar char="•"/>
            </a:pPr>
            <a:r>
              <a:rPr lang="en-US" sz="2600">
                <a:latin typeface="Arial" charset="0"/>
              </a:rPr>
              <a:t> bought </a:t>
            </a:r>
            <a:r>
              <a:rPr lang="en-US" sz="2600">
                <a:solidFill>
                  <a:srgbClr val="990033"/>
                </a:solidFill>
                <a:latin typeface="Arial" charset="0"/>
              </a:rPr>
              <a:t>off the shelf</a:t>
            </a:r>
            <a:endParaRPr lang="en-US" sz="2600">
              <a:latin typeface="Arial" charset="0"/>
            </a:endParaRPr>
          </a:p>
          <a:p>
            <a:pPr eaLnBrk="0" hangingPunct="0"/>
            <a:r>
              <a:rPr lang="en-US" sz="2600">
                <a:latin typeface="Arial" charset="0"/>
              </a:rPr>
              <a:t>  and reconfigured by</a:t>
            </a:r>
          </a:p>
          <a:p>
            <a:pPr eaLnBrk="0" hangingPunct="0"/>
            <a:r>
              <a:rPr lang="en-US" sz="2600">
                <a:latin typeface="Arial" charset="0"/>
              </a:rPr>
              <a:t>  designers themselves</a:t>
            </a:r>
          </a:p>
        </p:txBody>
      </p:sp>
      <p:sp>
        <p:nvSpPr>
          <p:cNvPr id="10860549" name="Text Box 6"/>
          <p:cNvSpPr txBox="1">
            <a:spLocks noChangeArrowheads="1"/>
          </p:cNvSpPr>
          <p:nvPr/>
        </p:nvSpPr>
        <p:spPr bwMode="auto">
          <a:xfrm>
            <a:off x="2651125" y="103188"/>
            <a:ext cx="3968750" cy="641350"/>
          </a:xfrm>
          <a:prstGeom prst="rect">
            <a:avLst/>
          </a:prstGeom>
          <a:noFill/>
          <a:ln w="9525">
            <a:noFill/>
            <a:miter lim="800000"/>
            <a:headEnd/>
            <a:tailEnd/>
          </a:ln>
        </p:spPr>
        <p:txBody>
          <a:bodyPr wrap="none">
            <a:spAutoFit/>
          </a:bodyPr>
          <a:lstStyle/>
          <a:p>
            <a:pPr algn="ctr" eaLnBrk="0" hangingPunct="0"/>
            <a:r>
              <a:rPr lang="en-US" sz="3600">
                <a:solidFill>
                  <a:srgbClr val="003399"/>
                </a:solidFill>
                <a:latin typeface="Arial" charset="0"/>
              </a:rPr>
              <a:t>ASICs and FPGAs</a:t>
            </a:r>
          </a:p>
        </p:txBody>
      </p:sp>
      <p:sp>
        <p:nvSpPr>
          <p:cNvPr id="10860550" name="Text Box 7"/>
          <p:cNvSpPr txBox="1">
            <a:spLocks noChangeArrowheads="1"/>
          </p:cNvSpPr>
          <p:nvPr/>
        </p:nvSpPr>
        <p:spPr bwMode="auto">
          <a:xfrm>
            <a:off x="271463" y="1216025"/>
            <a:ext cx="4064000" cy="1554163"/>
          </a:xfrm>
          <a:prstGeom prst="rect">
            <a:avLst/>
          </a:prstGeom>
          <a:noFill/>
          <a:ln w="9525">
            <a:noFill/>
            <a:miter lim="800000"/>
            <a:headEnd/>
            <a:tailEnd/>
          </a:ln>
        </p:spPr>
        <p:txBody>
          <a:bodyPr wrap="none">
            <a:spAutoFit/>
          </a:bodyPr>
          <a:lstStyle/>
          <a:p>
            <a:pPr algn="ctr" eaLnBrk="0" hangingPunct="0"/>
            <a:r>
              <a:rPr lang="en-US" sz="3200" b="1">
                <a:solidFill>
                  <a:srgbClr val="990033"/>
                </a:solidFill>
                <a:latin typeface="Arial" charset="0"/>
              </a:rPr>
              <a:t>ASIC (e.g., Pentium)</a:t>
            </a:r>
            <a:endParaRPr lang="en-US" sz="3200">
              <a:latin typeface="Arial" charset="0"/>
            </a:endParaRPr>
          </a:p>
          <a:p>
            <a:pPr algn="ctr" eaLnBrk="0" hangingPunct="0"/>
            <a:r>
              <a:rPr lang="en-US" sz="3200" b="1">
                <a:solidFill>
                  <a:srgbClr val="990033"/>
                </a:solidFill>
                <a:latin typeface="Arial" charset="0"/>
              </a:rPr>
              <a:t>A</a:t>
            </a:r>
            <a:r>
              <a:rPr lang="en-US" sz="3200">
                <a:solidFill>
                  <a:srgbClr val="000066"/>
                </a:solidFill>
                <a:latin typeface="Arial" charset="0"/>
              </a:rPr>
              <a:t>pplication</a:t>
            </a:r>
            <a:r>
              <a:rPr lang="en-US" sz="3200">
                <a:latin typeface="Arial" charset="0"/>
              </a:rPr>
              <a:t> </a:t>
            </a:r>
            <a:r>
              <a:rPr lang="en-US" sz="3200" b="1">
                <a:solidFill>
                  <a:srgbClr val="990033"/>
                </a:solidFill>
                <a:latin typeface="Arial" charset="0"/>
              </a:rPr>
              <a:t>S</a:t>
            </a:r>
            <a:r>
              <a:rPr lang="en-US" sz="3200">
                <a:solidFill>
                  <a:srgbClr val="000066"/>
                </a:solidFill>
                <a:latin typeface="Arial" charset="0"/>
              </a:rPr>
              <a:t>pecific</a:t>
            </a:r>
            <a:endParaRPr lang="en-US" sz="3200">
              <a:latin typeface="Arial" charset="0"/>
            </a:endParaRPr>
          </a:p>
          <a:p>
            <a:pPr algn="ctr" eaLnBrk="0" hangingPunct="0"/>
            <a:r>
              <a:rPr lang="en-US" sz="3200" b="1">
                <a:solidFill>
                  <a:srgbClr val="990033"/>
                </a:solidFill>
                <a:latin typeface="Arial" charset="0"/>
              </a:rPr>
              <a:t>I</a:t>
            </a:r>
            <a:r>
              <a:rPr lang="en-US" sz="3200">
                <a:solidFill>
                  <a:srgbClr val="000066"/>
                </a:solidFill>
                <a:latin typeface="Arial" charset="0"/>
              </a:rPr>
              <a:t>ntegrated</a:t>
            </a:r>
            <a:r>
              <a:rPr lang="en-US" sz="3200">
                <a:latin typeface="Arial" charset="0"/>
              </a:rPr>
              <a:t> </a:t>
            </a:r>
            <a:r>
              <a:rPr lang="en-US" sz="3200" b="1">
                <a:solidFill>
                  <a:srgbClr val="990033"/>
                </a:solidFill>
                <a:latin typeface="Arial" charset="0"/>
              </a:rPr>
              <a:t>C</a:t>
            </a:r>
            <a:r>
              <a:rPr lang="en-US" sz="3200">
                <a:solidFill>
                  <a:srgbClr val="000066"/>
                </a:solidFill>
                <a:latin typeface="Arial" charset="0"/>
              </a:rPr>
              <a:t>ircuit</a:t>
            </a:r>
            <a:endParaRPr lang="en-US" sz="3200">
              <a:latin typeface="Arial" charset="0"/>
            </a:endParaRPr>
          </a:p>
        </p:txBody>
      </p:sp>
      <p:sp>
        <p:nvSpPr>
          <p:cNvPr id="10860551" name="Text Box 8"/>
          <p:cNvSpPr txBox="1">
            <a:spLocks noChangeArrowheads="1"/>
          </p:cNvSpPr>
          <p:nvPr/>
        </p:nvSpPr>
        <p:spPr bwMode="auto">
          <a:xfrm>
            <a:off x="4956175" y="1158875"/>
            <a:ext cx="3836988" cy="1554163"/>
          </a:xfrm>
          <a:prstGeom prst="rect">
            <a:avLst/>
          </a:prstGeom>
          <a:noFill/>
          <a:ln w="9525">
            <a:noFill/>
            <a:miter lim="800000"/>
            <a:headEnd/>
            <a:tailEnd/>
          </a:ln>
        </p:spPr>
        <p:txBody>
          <a:bodyPr wrap="none">
            <a:spAutoFit/>
          </a:bodyPr>
          <a:lstStyle/>
          <a:p>
            <a:pPr algn="ctr" eaLnBrk="0" hangingPunct="0"/>
            <a:r>
              <a:rPr lang="en-US" sz="3200" b="1">
                <a:solidFill>
                  <a:srgbClr val="990033"/>
                </a:solidFill>
                <a:latin typeface="Arial" charset="0"/>
              </a:rPr>
              <a:t>FPGA (e.g., Altera)</a:t>
            </a:r>
            <a:endParaRPr lang="en-US" sz="3200">
              <a:latin typeface="Arial" charset="0"/>
            </a:endParaRPr>
          </a:p>
          <a:p>
            <a:pPr algn="ctr" eaLnBrk="0" hangingPunct="0"/>
            <a:r>
              <a:rPr lang="en-US" sz="3200" b="1">
                <a:solidFill>
                  <a:srgbClr val="990033"/>
                </a:solidFill>
                <a:latin typeface="Arial" charset="0"/>
              </a:rPr>
              <a:t>F</a:t>
            </a:r>
            <a:r>
              <a:rPr lang="en-US" sz="3200">
                <a:solidFill>
                  <a:srgbClr val="000066"/>
                </a:solidFill>
                <a:latin typeface="Arial" charset="0"/>
              </a:rPr>
              <a:t>ield</a:t>
            </a:r>
            <a:r>
              <a:rPr lang="en-US" sz="3200" b="1">
                <a:latin typeface="Arial" charset="0"/>
              </a:rPr>
              <a:t> </a:t>
            </a:r>
            <a:r>
              <a:rPr lang="en-US" sz="3200" b="1">
                <a:solidFill>
                  <a:srgbClr val="990033"/>
                </a:solidFill>
                <a:latin typeface="Arial" charset="0"/>
              </a:rPr>
              <a:t>P</a:t>
            </a:r>
            <a:r>
              <a:rPr lang="en-US" sz="3200">
                <a:solidFill>
                  <a:srgbClr val="000066"/>
                </a:solidFill>
                <a:latin typeface="Arial" charset="0"/>
              </a:rPr>
              <a:t>rogrammable</a:t>
            </a:r>
            <a:endParaRPr lang="en-US" sz="3200" b="1">
              <a:latin typeface="Arial" charset="0"/>
            </a:endParaRPr>
          </a:p>
          <a:p>
            <a:pPr algn="ctr" eaLnBrk="0" hangingPunct="0"/>
            <a:r>
              <a:rPr lang="en-US" sz="3200" b="1">
                <a:solidFill>
                  <a:srgbClr val="990033"/>
                </a:solidFill>
                <a:latin typeface="Arial" charset="0"/>
              </a:rPr>
              <a:t>G</a:t>
            </a:r>
            <a:r>
              <a:rPr lang="en-US" sz="3200">
                <a:solidFill>
                  <a:srgbClr val="000066"/>
                </a:solidFill>
                <a:latin typeface="Arial" charset="0"/>
              </a:rPr>
              <a:t>ate</a:t>
            </a:r>
            <a:r>
              <a:rPr lang="en-US" sz="3200" b="1">
                <a:latin typeface="Arial" charset="0"/>
              </a:rPr>
              <a:t> </a:t>
            </a:r>
            <a:r>
              <a:rPr lang="en-US" sz="3200" b="1">
                <a:solidFill>
                  <a:srgbClr val="990033"/>
                </a:solidFill>
                <a:latin typeface="Arial" charset="0"/>
              </a:rPr>
              <a:t>A</a:t>
            </a:r>
            <a:r>
              <a:rPr lang="en-US" sz="3200">
                <a:solidFill>
                  <a:srgbClr val="000066"/>
                </a:solidFill>
                <a:latin typeface="Arial" charset="0"/>
              </a:rPr>
              <a:t>rray</a:t>
            </a:r>
            <a:endParaRPr lang="en-US" sz="3200">
              <a:latin typeface="Arial" charset="0"/>
            </a:endParaRPr>
          </a:p>
        </p:txBody>
      </p:sp>
      <p:sp>
        <p:nvSpPr>
          <p:cNvPr id="10860552" name="Line 9"/>
          <p:cNvSpPr>
            <a:spLocks noChangeShapeType="1"/>
          </p:cNvSpPr>
          <p:nvPr/>
        </p:nvSpPr>
        <p:spPr bwMode="auto">
          <a:xfrm>
            <a:off x="4718050" y="1295400"/>
            <a:ext cx="0" cy="5399088"/>
          </a:xfrm>
          <a:prstGeom prst="line">
            <a:avLst/>
          </a:prstGeom>
          <a:noFill/>
          <a:ln w="9525">
            <a:solidFill>
              <a:schemeClr val="tx1"/>
            </a:solidFill>
            <a:round/>
            <a:headEnd/>
            <a:tailEnd/>
          </a:ln>
        </p:spPr>
        <p:txBody>
          <a:bodyPr wrap="none" anchor="ctr"/>
          <a:lstStyle/>
          <a:p>
            <a:endParaRPr lang="en-US"/>
          </a:p>
        </p:txBody>
      </p:sp>
      <p:sp>
        <p:nvSpPr>
          <p:cNvPr id="10860553" name="Text Box 10"/>
          <p:cNvSpPr txBox="1">
            <a:spLocks noChangeArrowheads="1"/>
          </p:cNvSpPr>
          <p:nvPr/>
        </p:nvSpPr>
        <p:spPr bwMode="auto">
          <a:xfrm>
            <a:off x="90488" y="4941888"/>
            <a:ext cx="4337050" cy="1282700"/>
          </a:xfrm>
          <a:prstGeom prst="rect">
            <a:avLst/>
          </a:prstGeom>
          <a:noFill/>
          <a:ln w="9525">
            <a:noFill/>
            <a:miter lim="800000"/>
            <a:headEnd/>
            <a:tailEnd/>
          </a:ln>
        </p:spPr>
        <p:txBody>
          <a:bodyPr wrap="none">
            <a:spAutoFit/>
          </a:bodyPr>
          <a:lstStyle/>
          <a:p>
            <a:pPr eaLnBrk="0" hangingPunct="0">
              <a:buFontTx/>
              <a:buChar char="•"/>
            </a:pPr>
            <a:r>
              <a:rPr lang="en-US" sz="2600">
                <a:latin typeface="Arial" charset="0"/>
              </a:rPr>
              <a:t> designed all the way</a:t>
            </a:r>
          </a:p>
          <a:p>
            <a:pPr eaLnBrk="0" hangingPunct="0"/>
            <a:r>
              <a:rPr lang="en-US" sz="2600">
                <a:latin typeface="Arial" charset="0"/>
              </a:rPr>
              <a:t>  from behavioral description</a:t>
            </a:r>
          </a:p>
          <a:p>
            <a:pPr eaLnBrk="0" hangingPunct="0"/>
            <a:r>
              <a:rPr lang="en-US" sz="2600">
                <a:latin typeface="Arial" charset="0"/>
              </a:rPr>
              <a:t>  to </a:t>
            </a:r>
            <a:r>
              <a:rPr lang="en-US" sz="2600">
                <a:solidFill>
                  <a:srgbClr val="990033"/>
                </a:solidFill>
                <a:latin typeface="Arial" charset="0"/>
              </a:rPr>
              <a:t>physical layout</a:t>
            </a:r>
            <a:endParaRPr lang="en-US" sz="2600">
              <a:latin typeface="Arial" charset="0"/>
            </a:endParaRPr>
          </a:p>
        </p:txBody>
      </p:sp>
      <p:sp>
        <p:nvSpPr>
          <p:cNvPr id="10860554" name="Text Box 11"/>
          <p:cNvSpPr txBox="1">
            <a:spLocks noChangeArrowheads="1"/>
          </p:cNvSpPr>
          <p:nvPr/>
        </p:nvSpPr>
        <p:spPr bwMode="auto">
          <a:xfrm>
            <a:off x="4724400" y="4473575"/>
            <a:ext cx="4179888" cy="1679575"/>
          </a:xfrm>
          <a:prstGeom prst="rect">
            <a:avLst/>
          </a:prstGeom>
          <a:noFill/>
          <a:ln w="9525">
            <a:noFill/>
            <a:miter lim="800000"/>
            <a:headEnd/>
            <a:tailEnd/>
          </a:ln>
        </p:spPr>
        <p:txBody>
          <a:bodyPr wrap="none">
            <a:spAutoFit/>
          </a:bodyPr>
          <a:lstStyle/>
          <a:p>
            <a:pPr eaLnBrk="0" hangingPunct="0">
              <a:buFontTx/>
              <a:buChar char="•"/>
            </a:pPr>
            <a:r>
              <a:rPr lang="en-US" sz="2600">
                <a:latin typeface="Arial" charset="0"/>
              </a:rPr>
              <a:t> no physical layout design;</a:t>
            </a:r>
          </a:p>
          <a:p>
            <a:pPr eaLnBrk="0" hangingPunct="0"/>
            <a:r>
              <a:rPr lang="en-US" sz="2600">
                <a:latin typeface="Arial" charset="0"/>
              </a:rPr>
              <a:t>  design ends with</a:t>
            </a:r>
          </a:p>
          <a:p>
            <a:pPr eaLnBrk="0" hangingPunct="0"/>
            <a:r>
              <a:rPr lang="en-US" sz="2600">
                <a:latin typeface="Arial" charset="0"/>
              </a:rPr>
              <a:t>  a </a:t>
            </a:r>
            <a:r>
              <a:rPr lang="en-US" sz="2600">
                <a:solidFill>
                  <a:srgbClr val="990033"/>
                </a:solidFill>
                <a:latin typeface="Arial" charset="0"/>
              </a:rPr>
              <a:t>bitstream</a:t>
            </a:r>
            <a:r>
              <a:rPr lang="en-US" sz="2600">
                <a:latin typeface="Arial" charset="0"/>
              </a:rPr>
              <a:t> used</a:t>
            </a:r>
          </a:p>
          <a:p>
            <a:pPr eaLnBrk="0" hangingPunct="0"/>
            <a:r>
              <a:rPr lang="en-US" sz="2600">
                <a:latin typeface="Arial" charset="0"/>
              </a:rPr>
              <a:t>  to configure a device</a:t>
            </a:r>
          </a:p>
        </p:txBody>
      </p:sp>
      <p:sp>
        <p:nvSpPr>
          <p:cNvPr id="10860555" name="Slide Number Placeholder 11"/>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ADDECB63-96AB-4836-A539-75B8B9CD4101}" type="slidenum">
              <a:rPr lang="ar-SA" sz="1000">
                <a:latin typeface="Arial" charset="0"/>
              </a:rPr>
              <a:pPr algn="r" eaLnBrk="0" hangingPunct="0"/>
              <a:t>107</a:t>
            </a:fld>
            <a:endParaRPr lang="en-US" sz="1000">
              <a:latin typeface="Arial" charset="0"/>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62593" name="Rectangle 2"/>
          <p:cNvSpPr>
            <a:spLocks noGrp="1" noChangeArrowheads="1"/>
          </p:cNvSpPr>
          <p:nvPr>
            <p:ph type="title" idx="4294967295"/>
          </p:nvPr>
        </p:nvSpPr>
        <p:spPr>
          <a:xfrm>
            <a:off x="755650" y="0"/>
            <a:ext cx="7772400" cy="838200"/>
          </a:xfrm>
        </p:spPr>
        <p:txBody>
          <a:bodyPr/>
          <a:lstStyle/>
          <a:p>
            <a:pPr eaLnBrk="1" hangingPunct="1"/>
            <a:r>
              <a:rPr lang="en-US" sz="2800" b="0" smtClean="0"/>
              <a:t>Major FPGA Vendors</a:t>
            </a:r>
          </a:p>
        </p:txBody>
      </p:sp>
      <p:sp>
        <p:nvSpPr>
          <p:cNvPr id="10862594" name="Rectangle 3"/>
          <p:cNvSpPr>
            <a:spLocks noGrp="1" noChangeArrowheads="1"/>
          </p:cNvSpPr>
          <p:nvPr>
            <p:ph type="body" idx="4294967295"/>
          </p:nvPr>
        </p:nvSpPr>
        <p:spPr>
          <a:xfrm>
            <a:off x="457200" y="1143000"/>
            <a:ext cx="7993063" cy="4835525"/>
          </a:xfrm>
        </p:spPr>
        <p:txBody>
          <a:bodyPr/>
          <a:lstStyle/>
          <a:p>
            <a:pPr eaLnBrk="1" hangingPunct="1">
              <a:buFont typeface="Wingdings" pitchFamily="2" charset="2"/>
              <a:buNone/>
            </a:pPr>
            <a:r>
              <a:rPr lang="en-US" sz="2600" b="1" smtClean="0"/>
              <a:t>SRAM-based FPGAs</a:t>
            </a:r>
          </a:p>
          <a:p>
            <a:pPr eaLnBrk="1" hangingPunct="1"/>
            <a:r>
              <a:rPr lang="en-US" sz="2600" smtClean="0">
                <a:solidFill>
                  <a:srgbClr val="990033"/>
                </a:solidFill>
              </a:rPr>
              <a:t>Xilinx, Inc.</a:t>
            </a:r>
          </a:p>
          <a:p>
            <a:pPr eaLnBrk="1" hangingPunct="1"/>
            <a:r>
              <a:rPr lang="en-US" sz="2600" smtClean="0">
                <a:solidFill>
                  <a:srgbClr val="990033"/>
                </a:solidFill>
              </a:rPr>
              <a:t>Altera Corp.</a:t>
            </a:r>
          </a:p>
          <a:p>
            <a:pPr eaLnBrk="1" hangingPunct="1"/>
            <a:r>
              <a:rPr lang="en-US" sz="2600" smtClean="0"/>
              <a:t>Actel</a:t>
            </a:r>
          </a:p>
          <a:p>
            <a:pPr eaLnBrk="1" hangingPunct="1"/>
            <a:r>
              <a:rPr lang="en-US" sz="2600" smtClean="0"/>
              <a:t>Atmel</a:t>
            </a:r>
          </a:p>
          <a:p>
            <a:pPr eaLnBrk="1" hangingPunct="1"/>
            <a:r>
              <a:rPr lang="en-US" sz="2600" smtClean="0"/>
              <a:t>Lattice Semiconductor</a:t>
            </a:r>
          </a:p>
          <a:p>
            <a:pPr eaLnBrk="1" hangingPunct="1">
              <a:buFont typeface="Wingdings" pitchFamily="2" charset="2"/>
              <a:buNone/>
            </a:pPr>
            <a:r>
              <a:rPr lang="en-US" sz="2600" b="1" smtClean="0"/>
              <a:t>Flash &amp; antifuse FPGAs</a:t>
            </a:r>
          </a:p>
          <a:p>
            <a:pPr eaLnBrk="1" hangingPunct="1"/>
            <a:r>
              <a:rPr lang="en-US" sz="2600" smtClean="0"/>
              <a:t>Actel</a:t>
            </a:r>
          </a:p>
          <a:p>
            <a:pPr eaLnBrk="1" hangingPunct="1"/>
            <a:r>
              <a:rPr lang="en-US" sz="2600" smtClean="0"/>
              <a:t>Quick Logic</a:t>
            </a:r>
          </a:p>
        </p:txBody>
      </p:sp>
      <p:sp>
        <p:nvSpPr>
          <p:cNvPr id="10862595" name="AutoShape 4"/>
          <p:cNvSpPr>
            <a:spLocks/>
          </p:cNvSpPr>
          <p:nvPr/>
        </p:nvSpPr>
        <p:spPr bwMode="auto">
          <a:xfrm>
            <a:off x="3203575" y="1628775"/>
            <a:ext cx="228600" cy="914400"/>
          </a:xfrm>
          <a:prstGeom prst="rightBrace">
            <a:avLst>
              <a:gd name="adj1" fmla="val 33333"/>
              <a:gd name="adj2" fmla="val 50000"/>
            </a:avLst>
          </a:prstGeom>
          <a:noFill/>
          <a:ln w="25400">
            <a:solidFill>
              <a:schemeClr val="tx1"/>
            </a:solidFill>
            <a:round/>
            <a:headEnd/>
            <a:tailEnd/>
          </a:ln>
        </p:spPr>
        <p:txBody>
          <a:bodyPr wrap="none" anchor="ctr"/>
          <a:lstStyle/>
          <a:p>
            <a:endParaRPr lang="en-US" sz="1800">
              <a:latin typeface="Arial" charset="0"/>
            </a:endParaRPr>
          </a:p>
        </p:txBody>
      </p:sp>
      <p:sp>
        <p:nvSpPr>
          <p:cNvPr id="10862596" name="Text Box 5"/>
          <p:cNvSpPr txBox="1">
            <a:spLocks noChangeArrowheads="1"/>
          </p:cNvSpPr>
          <p:nvPr/>
        </p:nvSpPr>
        <p:spPr bwMode="auto">
          <a:xfrm>
            <a:off x="3851275" y="1916113"/>
            <a:ext cx="4454525" cy="457200"/>
          </a:xfrm>
          <a:prstGeom prst="rect">
            <a:avLst/>
          </a:prstGeom>
          <a:noFill/>
          <a:ln w="9525">
            <a:noFill/>
            <a:miter lim="800000"/>
            <a:headEnd/>
            <a:tailEnd/>
          </a:ln>
        </p:spPr>
        <p:txBody>
          <a:bodyPr wrap="none">
            <a:spAutoFit/>
          </a:bodyPr>
          <a:lstStyle/>
          <a:p>
            <a:pPr eaLnBrk="0" hangingPunct="0"/>
            <a:r>
              <a:rPr lang="en-US" sz="2400" b="1">
                <a:latin typeface="Arial" charset="0"/>
              </a:rPr>
              <a:t>Share over 60% of the market</a:t>
            </a:r>
          </a:p>
        </p:txBody>
      </p:sp>
      <p:sp>
        <p:nvSpPr>
          <p:cNvPr id="10862597" name="Slide Number Placeholder 5"/>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F69F5F58-AE92-4075-B06A-49E433FFB898}" type="slidenum">
              <a:rPr lang="ar-SA" sz="1000">
                <a:latin typeface="Arial" charset="0"/>
              </a:rPr>
              <a:pPr algn="r" eaLnBrk="0" hangingPunct="0"/>
              <a:t>108</a:t>
            </a:fld>
            <a:endParaRPr lang="en-US" sz="1000">
              <a:latin typeface="Arial" charset="0"/>
            </a:endParaRPr>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58397" name="Slide Number Placeholder 1"/>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F19F22BC-6BD6-4F8E-BEE3-FAA91FB64D64}" type="slidenum">
              <a:rPr lang="en-US" sz="800">
                <a:latin typeface="Arial" charset="0"/>
              </a:rPr>
              <a:pPr eaLnBrk="0" hangingPunct="0"/>
              <a:t>109</a:t>
            </a:fld>
            <a:endParaRPr lang="en-US" sz="800">
              <a:latin typeface="Arial" charset="0"/>
            </a:endParaRPr>
          </a:p>
        </p:txBody>
      </p:sp>
      <p:cxnSp>
        <p:nvCxnSpPr>
          <p:cNvPr id="57" name="Straight Connector 56"/>
          <p:cNvCxnSpPr>
            <a:stCxn id="3258402" idx="2"/>
          </p:cNvCxnSpPr>
          <p:nvPr/>
        </p:nvCxnSpPr>
        <p:spPr bwMode="auto">
          <a:xfrm rot="16200000" flipH="1">
            <a:off x="590550" y="2178051"/>
            <a:ext cx="922337" cy="4762"/>
          </a:xfrm>
          <a:prstGeom prst="line">
            <a:avLst/>
          </a:prstGeom>
          <a:solidFill>
            <a:schemeClr val="accent1"/>
          </a:solidFill>
          <a:ln w="19050" cap="flat" cmpd="sng" algn="ctr">
            <a:solidFill>
              <a:schemeClr val="bg1">
                <a:lumMod val="65000"/>
              </a:schemeClr>
            </a:solidFill>
            <a:prstDash val="sysDash"/>
            <a:round/>
            <a:headEnd type="none" w="med" len="med"/>
            <a:tailEnd type="none" w="med" len="med"/>
          </a:ln>
          <a:effectLst/>
        </p:spPr>
      </p:cxnSp>
      <p:sp>
        <p:nvSpPr>
          <p:cNvPr id="3258399" name="Slide Number Placeholder 1"/>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7D3B47ED-4E6A-4DB7-B1CA-DDAC0AF330E3}" type="slidenum">
              <a:rPr lang="en-US" sz="900">
                <a:latin typeface="Arial" charset="0"/>
              </a:rPr>
              <a:pPr eaLnBrk="0" hangingPunct="0"/>
              <a:t>109</a:t>
            </a:fld>
            <a:endParaRPr lang="en-US" sz="900">
              <a:latin typeface="Arial" charset="0"/>
            </a:endParaRPr>
          </a:p>
        </p:txBody>
      </p:sp>
      <p:sp>
        <p:nvSpPr>
          <p:cNvPr id="1403909" name="Rectangle 5"/>
          <p:cNvSpPr>
            <a:spLocks noChangeArrowheads="1"/>
          </p:cNvSpPr>
          <p:nvPr/>
        </p:nvSpPr>
        <p:spPr bwMode="auto">
          <a:xfrm>
            <a:off x="350838" y="273050"/>
            <a:ext cx="8331200" cy="914400"/>
          </a:xfrm>
          <a:prstGeom prst="rect">
            <a:avLst/>
          </a:prstGeom>
          <a:noFill/>
          <a:ln w="9525">
            <a:noFill/>
            <a:miter lim="800000"/>
            <a:headEnd/>
            <a:tailEnd/>
          </a:ln>
          <a:effectLst>
            <a:outerShdw dist="35921" dir="2700000" algn="ctr" rotWithShape="0">
              <a:srgbClr val="DDDDDD"/>
            </a:outerShdw>
          </a:effectLst>
        </p:spPr>
        <p:txBody>
          <a:bodyPr/>
          <a:lstStyle/>
          <a:p>
            <a:pPr eaLnBrk="0" hangingPunct="0">
              <a:defRPr/>
            </a:pPr>
            <a:r>
              <a:rPr lang="en-US" altLang="ja-JP" sz="3200" b="1">
                <a:solidFill>
                  <a:srgbClr val="003399"/>
                </a:solidFill>
                <a:latin typeface="Arial" charset="0"/>
                <a:ea typeface="MS PGothic" pitchFamily="34" charset="-128"/>
                <a:cs typeface="+mn-cs"/>
              </a:rPr>
              <a:t>Industries that use FPGAs</a:t>
            </a:r>
            <a:endParaRPr lang="en-US" sz="3200" b="1">
              <a:solidFill>
                <a:srgbClr val="003399"/>
              </a:solidFill>
              <a:latin typeface="Arial" charset="0"/>
              <a:ea typeface="MS PGothic" pitchFamily="34" charset="-128"/>
              <a:cs typeface="+mn-cs"/>
            </a:endParaRPr>
          </a:p>
        </p:txBody>
      </p:sp>
      <p:sp>
        <p:nvSpPr>
          <p:cNvPr id="3258401" name="Text Box 6"/>
          <p:cNvSpPr txBox="1">
            <a:spLocks noChangeArrowheads="1"/>
          </p:cNvSpPr>
          <p:nvPr/>
        </p:nvSpPr>
        <p:spPr bwMode="auto">
          <a:xfrm rot="10800000" flipV="1">
            <a:off x="3559175" y="1279525"/>
            <a:ext cx="1676400" cy="454025"/>
          </a:xfrm>
          <a:prstGeom prst="rect">
            <a:avLst/>
          </a:prstGeom>
          <a:noFill/>
          <a:ln w="9525" algn="ctr">
            <a:noFill/>
            <a:miter lim="800000"/>
            <a:headEnd/>
            <a:tailEnd/>
          </a:ln>
        </p:spPr>
        <p:txBody>
          <a:bodyPr>
            <a:spAutoFit/>
          </a:bodyPr>
          <a:lstStyle/>
          <a:p>
            <a:pPr algn="ctr" eaLnBrk="0" hangingPunct="0">
              <a:lnSpc>
                <a:spcPct val="85000"/>
              </a:lnSpc>
            </a:pPr>
            <a:r>
              <a:rPr lang="en-US" sz="1400" b="1" i="1">
                <a:solidFill>
                  <a:schemeClr val="hlink"/>
                </a:solidFill>
                <a:latin typeface="Arial" charset="0"/>
              </a:rPr>
              <a:t>Communications</a:t>
            </a:r>
          </a:p>
          <a:p>
            <a:pPr algn="ctr" eaLnBrk="0" hangingPunct="0">
              <a:lnSpc>
                <a:spcPct val="85000"/>
              </a:lnSpc>
            </a:pPr>
            <a:r>
              <a:rPr lang="en-US" sz="1400" b="1" i="1">
                <a:solidFill>
                  <a:schemeClr val="hlink"/>
                </a:solidFill>
                <a:latin typeface="Arial" charset="0"/>
              </a:rPr>
              <a:t>Broadcast</a:t>
            </a:r>
          </a:p>
        </p:txBody>
      </p:sp>
      <p:sp>
        <p:nvSpPr>
          <p:cNvPr id="3258402" name="Text Box 7"/>
          <p:cNvSpPr txBox="1">
            <a:spLocks noChangeArrowheads="1"/>
          </p:cNvSpPr>
          <p:nvPr/>
        </p:nvSpPr>
        <p:spPr bwMode="auto">
          <a:xfrm rot="10800000" flipV="1">
            <a:off x="439738" y="1265238"/>
            <a:ext cx="1219200" cy="454025"/>
          </a:xfrm>
          <a:prstGeom prst="rect">
            <a:avLst/>
          </a:prstGeom>
          <a:noFill/>
          <a:ln w="9525" algn="ctr">
            <a:noFill/>
            <a:miter lim="800000"/>
            <a:headEnd/>
            <a:tailEnd/>
          </a:ln>
        </p:spPr>
        <p:txBody>
          <a:bodyPr>
            <a:spAutoFit/>
          </a:bodyPr>
          <a:lstStyle/>
          <a:p>
            <a:pPr algn="ctr" eaLnBrk="0" hangingPunct="0">
              <a:lnSpc>
                <a:spcPct val="85000"/>
              </a:lnSpc>
            </a:pPr>
            <a:r>
              <a:rPr lang="en-US" sz="1400" b="1" i="1">
                <a:solidFill>
                  <a:schemeClr val="hlink"/>
                </a:solidFill>
                <a:latin typeface="Arial" charset="0"/>
              </a:rPr>
              <a:t>Consumer</a:t>
            </a:r>
          </a:p>
          <a:p>
            <a:pPr algn="ctr" eaLnBrk="0" hangingPunct="0">
              <a:lnSpc>
                <a:spcPct val="85000"/>
              </a:lnSpc>
            </a:pPr>
            <a:r>
              <a:rPr lang="en-US" sz="1400" b="1" i="1">
                <a:solidFill>
                  <a:schemeClr val="hlink"/>
                </a:solidFill>
                <a:latin typeface="Arial" charset="0"/>
              </a:rPr>
              <a:t>Automotive</a:t>
            </a:r>
          </a:p>
        </p:txBody>
      </p:sp>
      <p:sp>
        <p:nvSpPr>
          <p:cNvPr id="3258403" name="Text Box 8"/>
          <p:cNvSpPr txBox="1">
            <a:spLocks noChangeArrowheads="1"/>
          </p:cNvSpPr>
          <p:nvPr/>
        </p:nvSpPr>
        <p:spPr bwMode="auto">
          <a:xfrm rot="10800000" flipV="1">
            <a:off x="1828800" y="1265238"/>
            <a:ext cx="1600200" cy="635000"/>
          </a:xfrm>
          <a:prstGeom prst="rect">
            <a:avLst/>
          </a:prstGeom>
          <a:noFill/>
          <a:ln w="9525" algn="ctr">
            <a:noFill/>
            <a:miter lim="800000"/>
            <a:headEnd/>
            <a:tailEnd/>
          </a:ln>
        </p:spPr>
        <p:txBody>
          <a:bodyPr>
            <a:spAutoFit/>
          </a:bodyPr>
          <a:lstStyle/>
          <a:p>
            <a:pPr algn="ctr" eaLnBrk="0" hangingPunct="0">
              <a:lnSpc>
                <a:spcPct val="85000"/>
              </a:lnSpc>
            </a:pPr>
            <a:r>
              <a:rPr lang="en-US" sz="1400" b="1" i="1">
                <a:solidFill>
                  <a:schemeClr val="hlink"/>
                </a:solidFill>
                <a:latin typeface="Arial" charset="0"/>
              </a:rPr>
              <a:t>Test, Measurement</a:t>
            </a:r>
          </a:p>
          <a:p>
            <a:pPr algn="ctr" eaLnBrk="0" hangingPunct="0">
              <a:lnSpc>
                <a:spcPct val="85000"/>
              </a:lnSpc>
            </a:pPr>
            <a:r>
              <a:rPr lang="en-US" sz="1400" b="1" i="1">
                <a:solidFill>
                  <a:schemeClr val="hlink"/>
                </a:solidFill>
                <a:latin typeface="Arial" charset="0"/>
              </a:rPr>
              <a:t>&amp; Medical</a:t>
            </a:r>
          </a:p>
        </p:txBody>
      </p:sp>
      <p:sp>
        <p:nvSpPr>
          <p:cNvPr id="3258404" name="Text Box 9"/>
          <p:cNvSpPr txBox="1">
            <a:spLocks noChangeArrowheads="1"/>
          </p:cNvSpPr>
          <p:nvPr/>
        </p:nvSpPr>
        <p:spPr bwMode="auto">
          <a:xfrm rot="10800000" flipV="1">
            <a:off x="7086600" y="1277938"/>
            <a:ext cx="1752600" cy="454025"/>
          </a:xfrm>
          <a:prstGeom prst="rect">
            <a:avLst/>
          </a:prstGeom>
          <a:noFill/>
          <a:ln w="9525" algn="ctr">
            <a:noFill/>
            <a:miter lim="800000"/>
            <a:headEnd/>
            <a:tailEnd/>
          </a:ln>
        </p:spPr>
        <p:txBody>
          <a:bodyPr>
            <a:spAutoFit/>
          </a:bodyPr>
          <a:lstStyle/>
          <a:p>
            <a:pPr algn="ctr" eaLnBrk="0" hangingPunct="0">
              <a:lnSpc>
                <a:spcPct val="85000"/>
              </a:lnSpc>
            </a:pPr>
            <a:r>
              <a:rPr lang="en-US" sz="1400" b="1" i="1">
                <a:solidFill>
                  <a:schemeClr val="hlink"/>
                </a:solidFill>
                <a:latin typeface="Arial" charset="0"/>
              </a:rPr>
              <a:t>Computer &amp; Storage</a:t>
            </a:r>
          </a:p>
        </p:txBody>
      </p:sp>
      <p:sp>
        <p:nvSpPr>
          <p:cNvPr id="3258405" name="Text Box 10"/>
          <p:cNvSpPr txBox="1">
            <a:spLocks noChangeArrowheads="1"/>
          </p:cNvSpPr>
          <p:nvPr/>
        </p:nvSpPr>
        <p:spPr bwMode="auto">
          <a:xfrm rot="10800000" flipV="1">
            <a:off x="5246688" y="1304925"/>
            <a:ext cx="1873250" cy="273050"/>
          </a:xfrm>
          <a:prstGeom prst="rect">
            <a:avLst/>
          </a:prstGeom>
          <a:noFill/>
          <a:ln w="9525" algn="ctr">
            <a:noFill/>
            <a:miter lim="800000"/>
            <a:headEnd/>
            <a:tailEnd/>
          </a:ln>
        </p:spPr>
        <p:txBody>
          <a:bodyPr>
            <a:spAutoFit/>
          </a:bodyPr>
          <a:lstStyle/>
          <a:p>
            <a:pPr eaLnBrk="0" hangingPunct="0">
              <a:lnSpc>
                <a:spcPct val="85000"/>
              </a:lnSpc>
            </a:pPr>
            <a:r>
              <a:rPr lang="en-US" sz="1400" b="1" i="1">
                <a:solidFill>
                  <a:schemeClr val="hlink"/>
                </a:solidFill>
                <a:latin typeface="Arial" charset="0"/>
              </a:rPr>
              <a:t>Military &amp; Industrial</a:t>
            </a:r>
          </a:p>
        </p:txBody>
      </p:sp>
      <p:cxnSp>
        <p:nvCxnSpPr>
          <p:cNvPr id="64" name="Straight Connector 63"/>
          <p:cNvCxnSpPr/>
          <p:nvPr/>
        </p:nvCxnSpPr>
        <p:spPr bwMode="auto">
          <a:xfrm rot="5400000">
            <a:off x="2070100" y="2603500"/>
            <a:ext cx="1422400" cy="0"/>
          </a:xfrm>
          <a:prstGeom prst="line">
            <a:avLst/>
          </a:prstGeom>
          <a:solidFill>
            <a:schemeClr val="accent1"/>
          </a:solidFill>
          <a:ln w="19050" cap="flat" cmpd="sng" algn="ctr">
            <a:solidFill>
              <a:schemeClr val="bg1">
                <a:lumMod val="65000"/>
              </a:schemeClr>
            </a:solidFill>
            <a:prstDash val="sysDash"/>
            <a:round/>
            <a:headEnd type="none" w="med" len="med"/>
            <a:tailEnd type="none" w="med" len="med"/>
          </a:ln>
          <a:effectLst/>
        </p:spPr>
      </p:cxnSp>
      <p:cxnSp>
        <p:nvCxnSpPr>
          <p:cNvPr id="65" name="Straight Connector 64"/>
          <p:cNvCxnSpPr/>
          <p:nvPr/>
        </p:nvCxnSpPr>
        <p:spPr bwMode="auto">
          <a:xfrm rot="5400000">
            <a:off x="3359150" y="2800350"/>
            <a:ext cx="2120900" cy="0"/>
          </a:xfrm>
          <a:prstGeom prst="line">
            <a:avLst/>
          </a:prstGeom>
          <a:solidFill>
            <a:schemeClr val="accent1"/>
          </a:solidFill>
          <a:ln w="19050" cap="flat" cmpd="sng" algn="ctr">
            <a:solidFill>
              <a:schemeClr val="bg1">
                <a:lumMod val="65000"/>
              </a:schemeClr>
            </a:solidFill>
            <a:prstDash val="sysDash"/>
            <a:round/>
            <a:headEnd type="none" w="med" len="med"/>
            <a:tailEnd type="none" w="med" len="med"/>
          </a:ln>
          <a:effectLst/>
        </p:spPr>
      </p:cxnSp>
      <p:cxnSp>
        <p:nvCxnSpPr>
          <p:cNvPr id="66" name="Straight Connector 65"/>
          <p:cNvCxnSpPr/>
          <p:nvPr/>
        </p:nvCxnSpPr>
        <p:spPr bwMode="auto">
          <a:xfrm rot="5400000">
            <a:off x="4711700" y="2921000"/>
            <a:ext cx="2717800" cy="0"/>
          </a:xfrm>
          <a:prstGeom prst="line">
            <a:avLst/>
          </a:prstGeom>
          <a:solidFill>
            <a:schemeClr val="accent1"/>
          </a:solidFill>
          <a:ln w="19050" cap="flat" cmpd="sng" algn="ctr">
            <a:solidFill>
              <a:schemeClr val="bg1">
                <a:lumMod val="65000"/>
              </a:schemeClr>
            </a:solidFill>
            <a:prstDash val="sysDash"/>
            <a:round/>
            <a:headEnd type="none" w="med" len="med"/>
            <a:tailEnd type="none" w="med" len="med"/>
          </a:ln>
          <a:effectLst/>
        </p:spPr>
      </p:cxnSp>
      <p:cxnSp>
        <p:nvCxnSpPr>
          <p:cNvPr id="67" name="Straight Connector 66"/>
          <p:cNvCxnSpPr/>
          <p:nvPr/>
        </p:nvCxnSpPr>
        <p:spPr bwMode="auto">
          <a:xfrm rot="5400000">
            <a:off x="6438900" y="3289300"/>
            <a:ext cx="3073400" cy="0"/>
          </a:xfrm>
          <a:prstGeom prst="line">
            <a:avLst/>
          </a:prstGeom>
          <a:solidFill>
            <a:schemeClr val="accent1"/>
          </a:solidFill>
          <a:ln w="19050" cap="flat" cmpd="sng" algn="ctr">
            <a:solidFill>
              <a:schemeClr val="bg1">
                <a:lumMod val="65000"/>
              </a:schemeClr>
            </a:solidFill>
            <a:prstDash val="sysDash"/>
            <a:round/>
            <a:headEnd type="none" w="med" len="med"/>
            <a:tailEnd type="none" w="med" len="med"/>
          </a:ln>
          <a:effectLst/>
        </p:spPr>
      </p:cxnSp>
      <p:grpSp>
        <p:nvGrpSpPr>
          <p:cNvPr id="3258410" name="Group 23"/>
          <p:cNvGrpSpPr>
            <a:grpSpLocks/>
          </p:cNvGrpSpPr>
          <p:nvPr/>
        </p:nvGrpSpPr>
        <p:grpSpPr bwMode="auto">
          <a:xfrm>
            <a:off x="290513" y="2058988"/>
            <a:ext cx="1462087" cy="1474787"/>
            <a:chOff x="240" y="2448"/>
            <a:chExt cx="867" cy="874"/>
          </a:xfrm>
        </p:grpSpPr>
        <p:pic>
          <p:nvPicPr>
            <p:cNvPr id="1403928" name="Picture 24" descr="display"/>
            <p:cNvPicPr>
              <a:picLocks noChangeAspect="1" noChangeArrowheads="1"/>
            </p:cNvPicPr>
            <p:nvPr/>
          </p:nvPicPr>
          <p:blipFill>
            <a:blip r:embed="rId4"/>
            <a:srcRect/>
            <a:stretch>
              <a:fillRect/>
            </a:stretch>
          </p:blipFill>
          <p:spPr bwMode="auto">
            <a:xfrm>
              <a:off x="240" y="2448"/>
              <a:ext cx="867" cy="874"/>
            </a:xfrm>
            <a:prstGeom prst="rect">
              <a:avLst/>
            </a:prstGeom>
            <a:noFill/>
            <a:effectLst>
              <a:outerShdw dist="35921" dir="2700000" algn="ctr" rotWithShape="0">
                <a:schemeClr val="tx1">
                  <a:alpha val="50000"/>
                </a:schemeClr>
              </a:outerShdw>
            </a:effectLst>
          </p:spPr>
        </p:pic>
        <p:sp>
          <p:nvSpPr>
            <p:cNvPr id="1403929" name="Oval 25"/>
            <p:cNvSpPr>
              <a:spLocks noChangeArrowheads="1"/>
            </p:cNvSpPr>
            <p:nvPr/>
          </p:nvSpPr>
          <p:spPr bwMode="auto">
            <a:xfrm>
              <a:off x="312" y="2536"/>
              <a:ext cx="720" cy="720"/>
            </a:xfrm>
            <a:prstGeom prst="ellipse">
              <a:avLst/>
            </a:prstGeom>
            <a:noFill/>
            <a:ln w="38100">
              <a:solidFill>
                <a:schemeClr val="hlink"/>
              </a:solidFill>
              <a:round/>
              <a:headEnd/>
              <a:tailEnd/>
            </a:ln>
            <a:effectLst>
              <a:outerShdw dist="35921" dir="2700000" algn="ctr" rotWithShape="0">
                <a:schemeClr val="tx1">
                  <a:alpha val="50000"/>
                </a:schemeClr>
              </a:outerShdw>
            </a:effectLst>
          </p:spPr>
          <p:txBody>
            <a:bodyPr wrap="none" anchor="ctr"/>
            <a:lstStyle/>
            <a:p>
              <a:pPr eaLnBrk="0" hangingPunct="0">
                <a:defRPr/>
              </a:pPr>
              <a:endParaRPr lang="en-US" sz="1800">
                <a:latin typeface="Arial" charset="0"/>
                <a:cs typeface="+mn-cs"/>
              </a:endParaRPr>
            </a:p>
          </p:txBody>
        </p:sp>
      </p:grpSp>
      <p:grpSp>
        <p:nvGrpSpPr>
          <p:cNvPr id="3258411" name="Group 29"/>
          <p:cNvGrpSpPr>
            <a:grpSpLocks/>
          </p:cNvGrpSpPr>
          <p:nvPr/>
        </p:nvGrpSpPr>
        <p:grpSpPr bwMode="auto">
          <a:xfrm>
            <a:off x="2146300" y="2795588"/>
            <a:ext cx="1216025" cy="1211262"/>
            <a:chOff x="2400" y="2496"/>
            <a:chExt cx="720" cy="717"/>
          </a:xfrm>
        </p:grpSpPr>
        <p:graphicFrame>
          <p:nvGraphicFramePr>
            <p:cNvPr id="3258387" name="Object 30"/>
            <p:cNvGraphicFramePr>
              <a:graphicFrameLocks noChangeAspect="1"/>
            </p:cNvGraphicFramePr>
            <p:nvPr/>
          </p:nvGraphicFramePr>
          <p:xfrm>
            <a:off x="2400" y="2496"/>
            <a:ext cx="717" cy="717"/>
          </p:xfrm>
          <a:graphic>
            <a:graphicData uri="http://schemas.openxmlformats.org/presentationml/2006/ole">
              <p:oleObj spid="_x0000_s3258387" name="Image" r:id="rId5" imgW="2171429" imgH="2171429" progId="">
                <p:embed/>
              </p:oleObj>
            </a:graphicData>
          </a:graphic>
        </p:graphicFrame>
        <p:sp>
          <p:nvSpPr>
            <p:cNvPr id="1403935" name="Oval 31"/>
            <p:cNvSpPr>
              <a:spLocks noChangeArrowheads="1"/>
            </p:cNvSpPr>
            <p:nvPr/>
          </p:nvSpPr>
          <p:spPr bwMode="auto">
            <a:xfrm>
              <a:off x="2416" y="2496"/>
              <a:ext cx="704" cy="704"/>
            </a:xfrm>
            <a:prstGeom prst="ellipse">
              <a:avLst/>
            </a:prstGeom>
            <a:noFill/>
            <a:ln w="38100">
              <a:solidFill>
                <a:schemeClr val="hlink"/>
              </a:solidFill>
              <a:round/>
              <a:headEnd/>
              <a:tailEnd/>
            </a:ln>
            <a:effectLst>
              <a:outerShdw dist="35921" dir="2700000" algn="ctr" rotWithShape="0">
                <a:schemeClr val="tx1">
                  <a:alpha val="50000"/>
                </a:schemeClr>
              </a:outerShdw>
            </a:effectLst>
          </p:spPr>
          <p:txBody>
            <a:bodyPr wrap="none" anchor="ctr"/>
            <a:lstStyle/>
            <a:p>
              <a:pPr eaLnBrk="0" hangingPunct="0">
                <a:defRPr/>
              </a:pPr>
              <a:endParaRPr lang="en-US" sz="1800">
                <a:latin typeface="Arial" charset="0"/>
                <a:cs typeface="+mn-cs"/>
              </a:endParaRPr>
            </a:p>
          </p:txBody>
        </p:sp>
      </p:grpSp>
      <p:grpSp>
        <p:nvGrpSpPr>
          <p:cNvPr id="3258412" name="Group 26"/>
          <p:cNvGrpSpPr>
            <a:grpSpLocks/>
          </p:cNvGrpSpPr>
          <p:nvPr/>
        </p:nvGrpSpPr>
        <p:grpSpPr bwMode="auto">
          <a:xfrm>
            <a:off x="3756025" y="3268663"/>
            <a:ext cx="1266825" cy="1417637"/>
            <a:chOff x="1296" y="2448"/>
            <a:chExt cx="787" cy="881"/>
          </a:xfrm>
        </p:grpSpPr>
        <p:pic>
          <p:nvPicPr>
            <p:cNvPr id="3258417" name="Picture 27" descr="Picture6"/>
            <p:cNvPicPr>
              <a:picLocks noChangeAspect="1" noChangeArrowheads="1"/>
            </p:cNvPicPr>
            <p:nvPr/>
          </p:nvPicPr>
          <p:blipFill>
            <a:blip r:embed="rId6"/>
            <a:srcRect/>
            <a:stretch>
              <a:fillRect/>
            </a:stretch>
          </p:blipFill>
          <p:spPr bwMode="auto">
            <a:xfrm>
              <a:off x="1296" y="2448"/>
              <a:ext cx="787" cy="881"/>
            </a:xfrm>
            <a:prstGeom prst="rect">
              <a:avLst/>
            </a:prstGeom>
            <a:noFill/>
            <a:ln w="9525">
              <a:noFill/>
              <a:miter lim="800000"/>
              <a:headEnd/>
              <a:tailEnd/>
            </a:ln>
          </p:spPr>
        </p:pic>
        <p:sp>
          <p:nvSpPr>
            <p:cNvPr id="1403932" name="Oval 28"/>
            <p:cNvSpPr>
              <a:spLocks noChangeArrowheads="1"/>
            </p:cNvSpPr>
            <p:nvPr/>
          </p:nvSpPr>
          <p:spPr bwMode="auto">
            <a:xfrm>
              <a:off x="1312" y="2496"/>
              <a:ext cx="752" cy="752"/>
            </a:xfrm>
            <a:prstGeom prst="ellipse">
              <a:avLst/>
            </a:prstGeom>
            <a:noFill/>
            <a:ln w="38100">
              <a:solidFill>
                <a:schemeClr val="hlink"/>
              </a:solidFill>
              <a:round/>
              <a:headEnd/>
              <a:tailEnd/>
            </a:ln>
            <a:effectLst>
              <a:outerShdw dist="35921" dir="2700000" algn="ctr" rotWithShape="0">
                <a:schemeClr val="tx1">
                  <a:alpha val="50000"/>
                </a:schemeClr>
              </a:outerShdw>
            </a:effectLst>
          </p:spPr>
          <p:txBody>
            <a:bodyPr wrap="none" anchor="ctr"/>
            <a:lstStyle/>
            <a:p>
              <a:pPr eaLnBrk="0" hangingPunct="0">
                <a:defRPr/>
              </a:pPr>
              <a:endParaRPr lang="en-US" sz="1800">
                <a:latin typeface="Arial" charset="0"/>
                <a:cs typeface="+mn-cs"/>
              </a:endParaRPr>
            </a:p>
          </p:txBody>
        </p:sp>
      </p:grpSp>
      <p:grpSp>
        <p:nvGrpSpPr>
          <p:cNvPr id="3258413" name="Group 32"/>
          <p:cNvGrpSpPr>
            <a:grpSpLocks/>
          </p:cNvGrpSpPr>
          <p:nvPr/>
        </p:nvGrpSpPr>
        <p:grpSpPr bwMode="auto">
          <a:xfrm>
            <a:off x="5416550" y="3948113"/>
            <a:ext cx="1211263" cy="1216025"/>
            <a:chOff x="3264" y="2448"/>
            <a:chExt cx="760" cy="763"/>
          </a:xfrm>
        </p:grpSpPr>
        <p:graphicFrame>
          <p:nvGraphicFramePr>
            <p:cNvPr id="3258393" name="Object 33"/>
            <p:cNvGraphicFramePr>
              <a:graphicFrameLocks noChangeAspect="1"/>
            </p:cNvGraphicFramePr>
            <p:nvPr/>
          </p:nvGraphicFramePr>
          <p:xfrm>
            <a:off x="3264" y="2448"/>
            <a:ext cx="754" cy="763"/>
          </p:xfrm>
          <a:graphic>
            <a:graphicData uri="http://schemas.openxmlformats.org/presentationml/2006/ole">
              <p:oleObj spid="_x0000_s3258393" name="Image" r:id="rId7" imgW="1079365" imgH="1092063" progId="">
                <p:embed/>
              </p:oleObj>
            </a:graphicData>
          </a:graphic>
        </p:graphicFrame>
        <p:sp>
          <p:nvSpPr>
            <p:cNvPr id="1403938" name="Oval 34"/>
            <p:cNvSpPr>
              <a:spLocks noChangeArrowheads="1"/>
            </p:cNvSpPr>
            <p:nvPr/>
          </p:nvSpPr>
          <p:spPr bwMode="auto">
            <a:xfrm>
              <a:off x="3272" y="2448"/>
              <a:ext cx="752" cy="752"/>
            </a:xfrm>
            <a:prstGeom prst="ellipse">
              <a:avLst/>
            </a:prstGeom>
            <a:noFill/>
            <a:ln w="38100">
              <a:solidFill>
                <a:schemeClr val="hlink"/>
              </a:solidFill>
              <a:round/>
              <a:headEnd/>
              <a:tailEnd/>
            </a:ln>
            <a:effectLst>
              <a:outerShdw dist="35921" dir="2700000" algn="ctr" rotWithShape="0">
                <a:schemeClr val="tx1">
                  <a:alpha val="50000"/>
                </a:schemeClr>
              </a:outerShdw>
            </a:effectLst>
          </p:spPr>
          <p:txBody>
            <a:bodyPr wrap="none" anchor="ctr"/>
            <a:lstStyle/>
            <a:p>
              <a:pPr eaLnBrk="0" hangingPunct="0">
                <a:defRPr/>
              </a:pPr>
              <a:endParaRPr lang="en-US" sz="1800">
                <a:latin typeface="Arial" charset="0"/>
                <a:cs typeface="+mn-cs"/>
              </a:endParaRPr>
            </a:p>
          </p:txBody>
        </p:sp>
      </p:grpSp>
      <p:grpSp>
        <p:nvGrpSpPr>
          <p:cNvPr id="3258414" name="Group 35"/>
          <p:cNvGrpSpPr>
            <a:grpSpLocks/>
          </p:cNvGrpSpPr>
          <p:nvPr/>
        </p:nvGrpSpPr>
        <p:grpSpPr bwMode="auto">
          <a:xfrm>
            <a:off x="7021513" y="4425950"/>
            <a:ext cx="1665287" cy="1249363"/>
            <a:chOff x="4096" y="2384"/>
            <a:chExt cx="1056" cy="792"/>
          </a:xfrm>
        </p:grpSpPr>
        <p:graphicFrame>
          <p:nvGraphicFramePr>
            <p:cNvPr id="3258396" name="Object 36"/>
            <p:cNvGraphicFramePr>
              <a:graphicFrameLocks noChangeAspect="1"/>
            </p:cNvGraphicFramePr>
            <p:nvPr/>
          </p:nvGraphicFramePr>
          <p:xfrm>
            <a:off x="4096" y="2384"/>
            <a:ext cx="1056" cy="792"/>
          </p:xfrm>
          <a:graphic>
            <a:graphicData uri="http://schemas.openxmlformats.org/presentationml/2006/ole">
              <p:oleObj spid="_x0000_s3258396" name="Image" r:id="rId8" imgW="1523272" imgH="1142454" progId="">
                <p:embed/>
              </p:oleObj>
            </a:graphicData>
          </a:graphic>
        </p:graphicFrame>
        <p:sp>
          <p:nvSpPr>
            <p:cNvPr id="1403941" name="Oval 37"/>
            <p:cNvSpPr>
              <a:spLocks noChangeArrowheads="1"/>
            </p:cNvSpPr>
            <p:nvPr/>
          </p:nvSpPr>
          <p:spPr bwMode="auto">
            <a:xfrm>
              <a:off x="4320" y="2384"/>
              <a:ext cx="756" cy="768"/>
            </a:xfrm>
            <a:prstGeom prst="ellipse">
              <a:avLst/>
            </a:prstGeom>
            <a:noFill/>
            <a:ln w="38100">
              <a:solidFill>
                <a:schemeClr val="hlink"/>
              </a:solidFill>
              <a:round/>
              <a:headEnd/>
              <a:tailEnd/>
            </a:ln>
            <a:effectLst>
              <a:outerShdw dist="35921" dir="2700000" algn="ctr" rotWithShape="0">
                <a:schemeClr val="tx1">
                  <a:alpha val="50000"/>
                </a:schemeClr>
              </a:outerShdw>
            </a:effectLst>
          </p:spPr>
          <p:txBody>
            <a:bodyPr wrap="none" anchor="ctr"/>
            <a:lstStyle/>
            <a:p>
              <a:pPr eaLnBrk="0" hangingPunct="0">
                <a:defRPr/>
              </a:pPr>
              <a:endParaRPr lang="en-US" sz="1800">
                <a:latin typeface="Arial" charset="0"/>
                <a:cs typeface="+mn-cs"/>
              </a:endParaRPr>
            </a:p>
          </p:txBody>
        </p:sp>
      </p:gr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18209" name="Picture 1" descr="1.jpg"/>
          <p:cNvPicPr>
            <a:picLocks noChangeAspect="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10718210" name="Title 1"/>
          <p:cNvSpPr>
            <a:spLocks noGrp="1"/>
          </p:cNvSpPr>
          <p:nvPr>
            <p:ph type="title" idx="4294967295"/>
          </p:nvPr>
        </p:nvSpPr>
        <p:spPr/>
        <p:txBody>
          <a:bodyPr/>
          <a:lstStyle/>
          <a:p>
            <a:pPr eaLnBrk="1" hangingPunct="1"/>
            <a:r>
              <a:rPr lang="en-US" smtClean="0"/>
              <a:t>iPhone 6 Plus</a:t>
            </a:r>
          </a:p>
        </p:txBody>
      </p:sp>
      <p:sp>
        <p:nvSpPr>
          <p:cNvPr id="10718211" name="Footer Placeholder 3"/>
          <p:cNvSpPr txBox="1">
            <a:spLocks noGrp="1"/>
          </p:cNvSpPr>
          <p:nvPr/>
        </p:nvSpPr>
        <p:spPr bwMode="auto">
          <a:xfrm>
            <a:off x="457200" y="6245225"/>
            <a:ext cx="2133600" cy="476250"/>
          </a:xfrm>
          <a:prstGeom prst="rect">
            <a:avLst/>
          </a:prstGeom>
          <a:noFill/>
          <a:ln w="9525">
            <a:noFill/>
            <a:miter lim="800000"/>
            <a:headEnd/>
            <a:tailEnd/>
          </a:ln>
        </p:spPr>
        <p:txBody>
          <a:bodyPr/>
          <a:lstStyle/>
          <a:p>
            <a:endParaRPr lang="en-US" sz="1400">
              <a:latin typeface="Arial" charset="0"/>
              <a:ea typeface="MS PGothic" pitchFamily="34" charset="-128"/>
            </a:endParaRPr>
          </a:p>
          <a:p>
            <a:endParaRPr lang="en-US" sz="1400">
              <a:latin typeface="Arial" charset="0"/>
              <a:ea typeface="MS PGothic" pitchFamily="34" charset="-128"/>
            </a:endParaRPr>
          </a:p>
        </p:txBody>
      </p:sp>
      <p:sp>
        <p:nvSpPr>
          <p:cNvPr id="10718212" name="Content Placeholder 7"/>
          <p:cNvSpPr>
            <a:spLocks noGrp="1"/>
          </p:cNvSpPr>
          <p:nvPr>
            <p:ph idx="4294967295"/>
          </p:nvPr>
        </p:nvSpPr>
        <p:spPr>
          <a:xfrm>
            <a:off x="0" y="1493838"/>
            <a:ext cx="8229600" cy="5135562"/>
          </a:xfrm>
        </p:spPr>
        <p:txBody>
          <a:bodyPr/>
          <a:lstStyle/>
          <a:p>
            <a:r>
              <a:rPr lang="en-US" smtClean="0"/>
              <a:t> </a:t>
            </a:r>
          </a:p>
        </p:txBody>
      </p:sp>
      <p:sp>
        <p:nvSpPr>
          <p:cNvPr id="10718213" name="TextBox 7"/>
          <p:cNvSpPr txBox="1">
            <a:spLocks noChangeArrowheads="1"/>
          </p:cNvSpPr>
          <p:nvPr/>
        </p:nvSpPr>
        <p:spPr bwMode="auto">
          <a:xfrm>
            <a:off x="1752600" y="2514600"/>
            <a:ext cx="1828800" cy="369888"/>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LTE Modem</a:t>
            </a:r>
          </a:p>
        </p:txBody>
      </p:sp>
      <p:cxnSp>
        <p:nvCxnSpPr>
          <p:cNvPr id="10718214" name="Straight Arrow Connector 9"/>
          <p:cNvCxnSpPr>
            <a:cxnSpLocks noChangeShapeType="1"/>
          </p:cNvCxnSpPr>
          <p:nvPr/>
        </p:nvCxnSpPr>
        <p:spPr bwMode="auto">
          <a:xfrm>
            <a:off x="2286000" y="2895600"/>
            <a:ext cx="304800" cy="1600200"/>
          </a:xfrm>
          <a:prstGeom prst="straightConnector1">
            <a:avLst/>
          </a:prstGeom>
          <a:noFill/>
          <a:ln w="9525">
            <a:solidFill>
              <a:schemeClr val="tx1"/>
            </a:solidFill>
            <a:round/>
            <a:headEnd/>
            <a:tailEnd type="arrow" w="med" len="med"/>
          </a:ln>
        </p:spPr>
      </p:cxnSp>
      <p:sp>
        <p:nvSpPr>
          <p:cNvPr id="10718215" name="TextBox 13"/>
          <p:cNvSpPr txBox="1">
            <a:spLocks noChangeArrowheads="1"/>
          </p:cNvSpPr>
          <p:nvPr/>
        </p:nvSpPr>
        <p:spPr bwMode="auto">
          <a:xfrm>
            <a:off x="3276600" y="1600200"/>
            <a:ext cx="1828800" cy="646113"/>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Envelope Tracking </a:t>
            </a:r>
          </a:p>
        </p:txBody>
      </p:sp>
      <p:sp>
        <p:nvSpPr>
          <p:cNvPr id="10718216" name="TextBox 21"/>
          <p:cNvSpPr txBox="1">
            <a:spLocks noChangeArrowheads="1"/>
          </p:cNvSpPr>
          <p:nvPr/>
        </p:nvSpPr>
        <p:spPr bwMode="auto">
          <a:xfrm>
            <a:off x="5486400" y="2438400"/>
            <a:ext cx="1828800" cy="369888"/>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A8 Processor</a:t>
            </a:r>
          </a:p>
        </p:txBody>
      </p:sp>
      <p:cxnSp>
        <p:nvCxnSpPr>
          <p:cNvPr id="10718217" name="Straight Arrow Connector 23"/>
          <p:cNvCxnSpPr>
            <a:cxnSpLocks noChangeShapeType="1"/>
          </p:cNvCxnSpPr>
          <p:nvPr/>
        </p:nvCxnSpPr>
        <p:spPr bwMode="auto">
          <a:xfrm flipH="1">
            <a:off x="5638800" y="2895600"/>
            <a:ext cx="457200" cy="1143000"/>
          </a:xfrm>
          <a:prstGeom prst="straightConnector1">
            <a:avLst/>
          </a:prstGeom>
          <a:noFill/>
          <a:ln w="9525">
            <a:solidFill>
              <a:schemeClr val="tx1"/>
            </a:solidFill>
            <a:round/>
            <a:headEnd/>
            <a:tailEnd type="arrow" w="med" len="med"/>
          </a:ln>
        </p:spPr>
      </p:cxnSp>
      <p:sp>
        <p:nvSpPr>
          <p:cNvPr id="10718218" name="TextBox 28"/>
          <p:cNvSpPr txBox="1">
            <a:spLocks noChangeArrowheads="1"/>
          </p:cNvSpPr>
          <p:nvPr/>
        </p:nvSpPr>
        <p:spPr bwMode="auto">
          <a:xfrm>
            <a:off x="2133600" y="5943600"/>
            <a:ext cx="1828800" cy="646113"/>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Gyroscope/Accelerometer</a:t>
            </a:r>
          </a:p>
        </p:txBody>
      </p:sp>
      <p:cxnSp>
        <p:nvCxnSpPr>
          <p:cNvPr id="10718219" name="Straight Arrow Connector 29"/>
          <p:cNvCxnSpPr>
            <a:cxnSpLocks noChangeShapeType="1"/>
          </p:cNvCxnSpPr>
          <p:nvPr/>
        </p:nvCxnSpPr>
        <p:spPr bwMode="auto">
          <a:xfrm flipH="1" flipV="1">
            <a:off x="3124200" y="4419600"/>
            <a:ext cx="152400" cy="1524000"/>
          </a:xfrm>
          <a:prstGeom prst="straightConnector1">
            <a:avLst/>
          </a:prstGeom>
          <a:noFill/>
          <a:ln w="9525">
            <a:solidFill>
              <a:schemeClr val="tx1"/>
            </a:solidFill>
            <a:round/>
            <a:headEnd/>
            <a:tailEnd type="arrow" w="med" len="med"/>
          </a:ln>
        </p:spPr>
      </p:cxnSp>
      <p:cxnSp>
        <p:nvCxnSpPr>
          <p:cNvPr id="10718220" name="Straight Arrow Connector 27"/>
          <p:cNvCxnSpPr>
            <a:cxnSpLocks noChangeShapeType="1"/>
          </p:cNvCxnSpPr>
          <p:nvPr/>
        </p:nvCxnSpPr>
        <p:spPr bwMode="auto">
          <a:xfrm flipH="1">
            <a:off x="2895600" y="2286000"/>
            <a:ext cx="685800" cy="1752600"/>
          </a:xfrm>
          <a:prstGeom prst="straightConnector1">
            <a:avLst/>
          </a:prstGeom>
          <a:noFill/>
          <a:ln w="9525">
            <a:solidFill>
              <a:schemeClr val="tx1"/>
            </a:solidFill>
            <a:round/>
            <a:headEnd/>
            <a:tailEnd type="arrow" w="med" len="med"/>
          </a:ln>
        </p:spPr>
      </p:cxnSp>
      <p:sp>
        <p:nvSpPr>
          <p:cNvPr id="10718221" name="TextBox 36"/>
          <p:cNvSpPr txBox="1">
            <a:spLocks noChangeArrowheads="1"/>
          </p:cNvSpPr>
          <p:nvPr/>
        </p:nvSpPr>
        <p:spPr bwMode="auto">
          <a:xfrm>
            <a:off x="7696200" y="6400800"/>
            <a:ext cx="1447800" cy="276225"/>
          </a:xfrm>
          <a:prstGeom prst="rect">
            <a:avLst/>
          </a:prstGeom>
          <a:noFill/>
          <a:ln w="9525">
            <a:noFill/>
            <a:miter lim="800000"/>
            <a:headEnd/>
            <a:tailEnd/>
          </a:ln>
        </p:spPr>
        <p:txBody>
          <a:bodyPr>
            <a:spAutoFit/>
          </a:bodyPr>
          <a:lstStyle/>
          <a:p>
            <a:pPr eaLnBrk="0" hangingPunct="0"/>
            <a:r>
              <a:rPr lang="en-US" sz="1200">
                <a:latin typeface="Arial" charset="0"/>
                <a:ea typeface="MS PGothic" pitchFamily="34" charset="-128"/>
              </a:rPr>
              <a:t>Source: ifixit.com</a:t>
            </a:r>
          </a:p>
        </p:txBody>
      </p:sp>
      <p:pic>
        <p:nvPicPr>
          <p:cNvPr id="10718222" name="Picture 6" descr="4.jpg"/>
          <p:cNvPicPr>
            <a:picLocks noChangeAspect="1"/>
          </p:cNvPicPr>
          <p:nvPr/>
        </p:nvPicPr>
        <p:blipFill>
          <a:blip r:embed="rId4"/>
          <a:srcRect/>
          <a:stretch>
            <a:fillRect/>
          </a:stretch>
        </p:blipFill>
        <p:spPr bwMode="auto">
          <a:xfrm>
            <a:off x="-457200" y="381000"/>
            <a:ext cx="2641600" cy="1981200"/>
          </a:xfrm>
          <a:prstGeom prst="rect">
            <a:avLst/>
          </a:prstGeom>
          <a:noFill/>
          <a:ln w="9525">
            <a:noFill/>
            <a:miter lim="800000"/>
            <a:headEnd/>
            <a:tailEnd/>
          </a:ln>
        </p:spPr>
      </p:pic>
      <p:sp>
        <p:nvSpPr>
          <p:cNvPr id="10718223" name="Freeform 12"/>
          <p:cNvSpPr>
            <a:spLocks/>
          </p:cNvSpPr>
          <p:nvPr/>
        </p:nvSpPr>
        <p:spPr bwMode="auto">
          <a:xfrm>
            <a:off x="1447800" y="1219200"/>
            <a:ext cx="1143000" cy="1066800"/>
          </a:xfrm>
          <a:custGeom>
            <a:avLst/>
            <a:gdLst>
              <a:gd name="T0" fmla="*/ 0 w 615"/>
              <a:gd name="T1" fmla="*/ 0 h 393"/>
              <a:gd name="T2" fmla="*/ 2147483647 w 615"/>
              <a:gd name="T3" fmla="*/ 2147483647 h 393"/>
              <a:gd name="T4" fmla="*/ 2147483647 w 615"/>
              <a:gd name="T5" fmla="*/ 2147483647 h 393"/>
              <a:gd name="T6" fmla="*/ 0 60000 65536"/>
              <a:gd name="T7" fmla="*/ 0 60000 65536"/>
              <a:gd name="T8" fmla="*/ 0 60000 65536"/>
              <a:gd name="T9" fmla="*/ 0 w 615"/>
              <a:gd name="T10" fmla="*/ 0 h 393"/>
              <a:gd name="T11" fmla="*/ 615 w 615"/>
              <a:gd name="T12" fmla="*/ 393 h 393"/>
            </a:gdLst>
            <a:ahLst/>
            <a:cxnLst>
              <a:cxn ang="T6">
                <a:pos x="T0" y="T1"/>
              </a:cxn>
              <a:cxn ang="T7">
                <a:pos x="T2" y="T3"/>
              </a:cxn>
              <a:cxn ang="T8">
                <a:pos x="T4" y="T5"/>
              </a:cxn>
            </a:cxnLst>
            <a:rect l="T9" t="T10" r="T11" b="T12"/>
            <a:pathLst>
              <a:path w="615" h="393">
                <a:moveTo>
                  <a:pt x="0" y="0"/>
                </a:moveTo>
                <a:cubicBezTo>
                  <a:pt x="165" y="15"/>
                  <a:pt x="330" y="31"/>
                  <a:pt x="432" y="96"/>
                </a:cubicBezTo>
                <a:cubicBezTo>
                  <a:pt x="534" y="161"/>
                  <a:pt x="584" y="342"/>
                  <a:pt x="615" y="393"/>
                </a:cubicBezTo>
              </a:path>
            </a:pathLst>
          </a:custGeom>
          <a:noFill/>
          <a:ln w="76200">
            <a:solidFill>
              <a:srgbClr val="000099"/>
            </a:solidFill>
            <a:round/>
            <a:headEnd/>
            <a:tailEnd type="triangle" w="lg" len="lg"/>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66689"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954F9F7F-8B95-4BAA-9B73-8B4B011345F7}" type="slidenum">
              <a:rPr lang="en-US" sz="800">
                <a:latin typeface="Arial" charset="0"/>
              </a:rPr>
              <a:pPr eaLnBrk="0" hangingPunct="0"/>
              <a:t>110</a:t>
            </a:fld>
            <a:endParaRPr lang="en-US" sz="800">
              <a:latin typeface="Arial" charset="0"/>
            </a:endParaRPr>
          </a:p>
        </p:txBody>
      </p:sp>
      <p:sp>
        <p:nvSpPr>
          <p:cNvPr id="10866690" name="Rectangle 2"/>
          <p:cNvSpPr>
            <a:spLocks noGrp="1" noChangeArrowheads="1"/>
          </p:cNvSpPr>
          <p:nvPr>
            <p:ph type="title" idx="4294967295"/>
          </p:nvPr>
        </p:nvSpPr>
        <p:spPr/>
        <p:txBody>
          <a:bodyPr/>
          <a:lstStyle/>
          <a:p>
            <a:r>
              <a:rPr lang="en-US" smtClean="0"/>
              <a:t>Traditional FPGA Applications</a:t>
            </a:r>
          </a:p>
        </p:txBody>
      </p:sp>
      <p:sp>
        <p:nvSpPr>
          <p:cNvPr id="10866691" name="Rectangle 3"/>
          <p:cNvSpPr>
            <a:spLocks noChangeArrowheads="1"/>
          </p:cNvSpPr>
          <p:nvPr/>
        </p:nvSpPr>
        <p:spPr bwMode="auto">
          <a:xfrm>
            <a:off x="4572000" y="2895600"/>
            <a:ext cx="1371600" cy="609600"/>
          </a:xfrm>
          <a:prstGeom prst="rect">
            <a:avLst/>
          </a:prstGeom>
          <a:solidFill>
            <a:schemeClr val="bg1"/>
          </a:solidFill>
          <a:ln w="9525" algn="ctr">
            <a:noFill/>
            <a:miter lim="800000"/>
            <a:headEnd/>
            <a:tailEnd/>
          </a:ln>
        </p:spPr>
        <p:txBody>
          <a:bodyPr anchor="ctr">
            <a:spAutoFit/>
          </a:bodyPr>
          <a:lstStyle/>
          <a:p>
            <a:pPr eaLnBrk="0" hangingPunct="0"/>
            <a:endParaRPr lang="en-US" sz="1800">
              <a:latin typeface="Arial" charset="0"/>
            </a:endParaRPr>
          </a:p>
        </p:txBody>
      </p:sp>
      <p:sp>
        <p:nvSpPr>
          <p:cNvPr id="10866692" name="Rectangle 4"/>
          <p:cNvSpPr>
            <a:spLocks noChangeArrowheads="1"/>
          </p:cNvSpPr>
          <p:nvPr/>
        </p:nvSpPr>
        <p:spPr bwMode="auto">
          <a:xfrm>
            <a:off x="381000" y="4648200"/>
            <a:ext cx="1371600" cy="1447800"/>
          </a:xfrm>
          <a:prstGeom prst="rect">
            <a:avLst/>
          </a:prstGeom>
          <a:solidFill>
            <a:schemeClr val="bg1"/>
          </a:solidFill>
          <a:ln w="9525" algn="ctr">
            <a:noFill/>
            <a:miter lim="800000"/>
            <a:headEnd/>
            <a:tailEnd/>
          </a:ln>
        </p:spPr>
        <p:txBody>
          <a:bodyPr anchor="ctr">
            <a:spAutoFit/>
          </a:bodyPr>
          <a:lstStyle/>
          <a:p>
            <a:pPr eaLnBrk="0" hangingPunct="0"/>
            <a:endParaRPr lang="en-US" sz="1800">
              <a:latin typeface="Arial" charset="0"/>
            </a:endParaRPr>
          </a:p>
        </p:txBody>
      </p:sp>
      <p:sp>
        <p:nvSpPr>
          <p:cNvPr id="10866693" name="Rectangle 5"/>
          <p:cNvSpPr>
            <a:spLocks noChangeArrowheads="1"/>
          </p:cNvSpPr>
          <p:nvPr/>
        </p:nvSpPr>
        <p:spPr bwMode="auto">
          <a:xfrm>
            <a:off x="4876800" y="4648200"/>
            <a:ext cx="1371600" cy="609600"/>
          </a:xfrm>
          <a:prstGeom prst="rect">
            <a:avLst/>
          </a:prstGeom>
          <a:solidFill>
            <a:schemeClr val="bg1"/>
          </a:solidFill>
          <a:ln w="9525" algn="ctr">
            <a:noFill/>
            <a:miter lim="800000"/>
            <a:headEnd/>
            <a:tailEnd/>
          </a:ln>
        </p:spPr>
        <p:txBody>
          <a:bodyPr anchor="ctr">
            <a:spAutoFit/>
          </a:bodyPr>
          <a:lstStyle/>
          <a:p>
            <a:pPr eaLnBrk="0" hangingPunct="0"/>
            <a:endParaRPr lang="en-US" sz="1800">
              <a:latin typeface="Arial" charset="0"/>
            </a:endParaRPr>
          </a:p>
        </p:txBody>
      </p:sp>
      <p:sp>
        <p:nvSpPr>
          <p:cNvPr id="10866694" name="Rectangle 6"/>
          <p:cNvSpPr>
            <a:spLocks noChangeArrowheads="1"/>
          </p:cNvSpPr>
          <p:nvPr/>
        </p:nvSpPr>
        <p:spPr bwMode="auto">
          <a:xfrm>
            <a:off x="1447800" y="5715000"/>
            <a:ext cx="2209800" cy="609600"/>
          </a:xfrm>
          <a:prstGeom prst="rect">
            <a:avLst/>
          </a:prstGeom>
          <a:solidFill>
            <a:schemeClr val="bg1"/>
          </a:solidFill>
          <a:ln w="9525" algn="ctr">
            <a:noFill/>
            <a:miter lim="800000"/>
            <a:headEnd/>
            <a:tailEnd/>
          </a:ln>
        </p:spPr>
        <p:txBody>
          <a:bodyPr anchor="ctr">
            <a:spAutoFit/>
          </a:bodyPr>
          <a:lstStyle/>
          <a:p>
            <a:pPr eaLnBrk="0" hangingPunct="0"/>
            <a:endParaRPr lang="en-US" sz="1800">
              <a:latin typeface="Arial" charset="0"/>
            </a:endParaRPr>
          </a:p>
        </p:txBody>
      </p:sp>
      <p:pic>
        <p:nvPicPr>
          <p:cNvPr id="10866695" name="Picture 7" descr="csh-artesyn"/>
          <p:cNvPicPr>
            <a:picLocks noChangeAspect="1" noChangeArrowheads="1"/>
          </p:cNvPicPr>
          <p:nvPr/>
        </p:nvPicPr>
        <p:blipFill>
          <a:blip r:embed="rId3"/>
          <a:srcRect/>
          <a:stretch>
            <a:fillRect/>
          </a:stretch>
        </p:blipFill>
        <p:spPr bwMode="auto">
          <a:xfrm>
            <a:off x="304800" y="990600"/>
            <a:ext cx="2514600" cy="2181225"/>
          </a:xfrm>
          <a:prstGeom prst="rect">
            <a:avLst/>
          </a:prstGeom>
          <a:noFill/>
          <a:ln w="9525">
            <a:noFill/>
            <a:miter lim="800000"/>
            <a:headEnd/>
            <a:tailEnd/>
          </a:ln>
        </p:spPr>
      </p:pic>
      <p:pic>
        <p:nvPicPr>
          <p:cNvPr id="10866696" name="Picture 8" descr="csh-cisco_6500"/>
          <p:cNvPicPr>
            <a:picLocks noChangeAspect="1" noChangeArrowheads="1"/>
          </p:cNvPicPr>
          <p:nvPr/>
        </p:nvPicPr>
        <p:blipFill>
          <a:blip r:embed="rId4"/>
          <a:srcRect/>
          <a:stretch>
            <a:fillRect/>
          </a:stretch>
        </p:blipFill>
        <p:spPr bwMode="auto">
          <a:xfrm>
            <a:off x="6172200" y="914400"/>
            <a:ext cx="2800350" cy="2200275"/>
          </a:xfrm>
          <a:prstGeom prst="rect">
            <a:avLst/>
          </a:prstGeom>
          <a:noFill/>
          <a:ln w="9525">
            <a:noFill/>
            <a:miter lim="800000"/>
            <a:headEnd/>
            <a:tailEnd/>
          </a:ln>
        </p:spPr>
      </p:pic>
      <p:pic>
        <p:nvPicPr>
          <p:cNvPr id="10866697" name="Picture 9" descr="csh-cisco_2600"/>
          <p:cNvPicPr>
            <a:picLocks noChangeAspect="1" noChangeArrowheads="1"/>
          </p:cNvPicPr>
          <p:nvPr/>
        </p:nvPicPr>
        <p:blipFill>
          <a:blip r:embed="rId5"/>
          <a:srcRect/>
          <a:stretch>
            <a:fillRect/>
          </a:stretch>
        </p:blipFill>
        <p:spPr bwMode="auto">
          <a:xfrm>
            <a:off x="2247900" y="4800600"/>
            <a:ext cx="4216400" cy="1433513"/>
          </a:xfrm>
          <a:prstGeom prst="rect">
            <a:avLst/>
          </a:prstGeom>
          <a:noFill/>
          <a:ln w="9525">
            <a:noFill/>
            <a:miter lim="800000"/>
            <a:headEnd/>
            <a:tailEnd/>
          </a:ln>
        </p:spPr>
      </p:pic>
      <p:pic>
        <p:nvPicPr>
          <p:cNvPr id="10866698" name="Picture 10" descr="csh-cisco_3600"/>
          <p:cNvPicPr>
            <a:picLocks noChangeAspect="1" noChangeArrowheads="1"/>
          </p:cNvPicPr>
          <p:nvPr/>
        </p:nvPicPr>
        <p:blipFill>
          <a:blip r:embed="rId6"/>
          <a:srcRect/>
          <a:stretch>
            <a:fillRect/>
          </a:stretch>
        </p:blipFill>
        <p:spPr bwMode="auto">
          <a:xfrm>
            <a:off x="228600" y="3400425"/>
            <a:ext cx="3581400" cy="1719263"/>
          </a:xfrm>
          <a:prstGeom prst="rect">
            <a:avLst/>
          </a:prstGeom>
          <a:noFill/>
          <a:ln w="9525">
            <a:noFill/>
            <a:miter lim="800000"/>
            <a:headEnd/>
            <a:tailEnd/>
          </a:ln>
        </p:spPr>
      </p:pic>
      <p:pic>
        <p:nvPicPr>
          <p:cNvPr id="10866699" name="Picture 11" descr="csh-hugemedia"/>
          <p:cNvPicPr>
            <a:picLocks noChangeAspect="1" noChangeArrowheads="1"/>
          </p:cNvPicPr>
          <p:nvPr/>
        </p:nvPicPr>
        <p:blipFill>
          <a:blip r:embed="rId7"/>
          <a:srcRect/>
          <a:stretch>
            <a:fillRect/>
          </a:stretch>
        </p:blipFill>
        <p:spPr bwMode="auto">
          <a:xfrm>
            <a:off x="6477000" y="3429000"/>
            <a:ext cx="2362200" cy="2619375"/>
          </a:xfrm>
          <a:prstGeom prst="rect">
            <a:avLst/>
          </a:prstGeom>
          <a:noFill/>
          <a:ln w="9525">
            <a:noFill/>
            <a:miter lim="800000"/>
            <a:headEnd/>
            <a:tailEnd/>
          </a:ln>
        </p:spPr>
      </p:pic>
      <p:pic>
        <p:nvPicPr>
          <p:cNvPr id="10866700" name="Picture 12" descr="csh-pleoraiport"/>
          <p:cNvPicPr>
            <a:picLocks noChangeAspect="1" noChangeArrowheads="1"/>
          </p:cNvPicPr>
          <p:nvPr>
            <p:ph idx="4294967295"/>
          </p:nvPr>
        </p:nvPicPr>
        <p:blipFill>
          <a:blip r:embed="rId8"/>
          <a:srcRect/>
          <a:stretch>
            <a:fillRect/>
          </a:stretch>
        </p:blipFill>
        <p:spPr>
          <a:xfrm>
            <a:off x="4192588" y="3470275"/>
            <a:ext cx="1979612" cy="1485900"/>
          </a:xfrm>
        </p:spPr>
      </p:pic>
      <p:pic>
        <p:nvPicPr>
          <p:cNvPr id="10866701" name="Picture 13" descr="Cisco Catalyst 4500 HBD02068 (150 DPI)"/>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2700338" y="919163"/>
            <a:ext cx="2562225" cy="3203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68737"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2644F774-8E24-4B81-B16B-4EF3DF947BD0}" type="slidenum">
              <a:rPr lang="en-US" sz="800">
                <a:latin typeface="Arial" charset="0"/>
              </a:rPr>
              <a:pPr eaLnBrk="0" hangingPunct="0"/>
              <a:t>111</a:t>
            </a:fld>
            <a:endParaRPr lang="en-US" sz="800">
              <a:latin typeface="Arial" charset="0"/>
            </a:endParaRPr>
          </a:p>
        </p:txBody>
      </p:sp>
      <p:sp>
        <p:nvSpPr>
          <p:cNvPr id="10868738" name="Rectangle 2"/>
          <p:cNvSpPr>
            <a:spLocks noGrp="1" noChangeArrowheads="1"/>
          </p:cNvSpPr>
          <p:nvPr>
            <p:ph type="title" idx="4294967295"/>
          </p:nvPr>
        </p:nvSpPr>
        <p:spPr/>
        <p:txBody>
          <a:bodyPr/>
          <a:lstStyle/>
          <a:p>
            <a:r>
              <a:rPr lang="en-US" smtClean="0"/>
              <a:t>Altera FPGA Applications</a:t>
            </a:r>
          </a:p>
        </p:txBody>
      </p:sp>
      <p:pic>
        <p:nvPicPr>
          <p:cNvPr id="10868739" name="Picture 3" descr="csh-pinnacle_studio_moviebox"/>
          <p:cNvPicPr>
            <a:picLocks noChangeAspect="1" noChangeArrowheads="1"/>
          </p:cNvPicPr>
          <p:nvPr/>
        </p:nvPicPr>
        <p:blipFill>
          <a:blip r:embed="rId3"/>
          <a:srcRect/>
          <a:stretch>
            <a:fillRect/>
          </a:stretch>
        </p:blipFill>
        <p:spPr bwMode="auto">
          <a:xfrm>
            <a:off x="5603875" y="4168775"/>
            <a:ext cx="3333750" cy="2085975"/>
          </a:xfrm>
          <a:prstGeom prst="rect">
            <a:avLst/>
          </a:prstGeom>
          <a:noFill/>
          <a:ln w="9525">
            <a:noFill/>
            <a:miter lim="800000"/>
            <a:headEnd/>
            <a:tailEnd/>
          </a:ln>
        </p:spPr>
      </p:pic>
      <p:pic>
        <p:nvPicPr>
          <p:cNvPr id="10868740" name="Picture 4" descr="csh-navman"/>
          <p:cNvPicPr>
            <a:picLocks noChangeAspect="1" noChangeArrowheads="1"/>
          </p:cNvPicPr>
          <p:nvPr/>
        </p:nvPicPr>
        <p:blipFill>
          <a:blip r:embed="rId4"/>
          <a:srcRect/>
          <a:stretch>
            <a:fillRect/>
          </a:stretch>
        </p:blipFill>
        <p:spPr bwMode="auto">
          <a:xfrm>
            <a:off x="3948113" y="1058863"/>
            <a:ext cx="4286250" cy="3244850"/>
          </a:xfrm>
          <a:prstGeom prst="rect">
            <a:avLst/>
          </a:prstGeom>
          <a:noFill/>
          <a:ln w="9525">
            <a:noFill/>
            <a:miter lim="800000"/>
            <a:headEnd/>
            <a:tailEnd/>
          </a:ln>
        </p:spPr>
      </p:pic>
      <p:pic>
        <p:nvPicPr>
          <p:cNvPr id="10868741" name="Picture 5" descr="csh-koolspan"/>
          <p:cNvPicPr>
            <a:picLocks noChangeAspect="1" noChangeArrowheads="1"/>
          </p:cNvPicPr>
          <p:nvPr/>
        </p:nvPicPr>
        <p:blipFill>
          <a:blip r:embed="rId5"/>
          <a:srcRect/>
          <a:stretch>
            <a:fillRect/>
          </a:stretch>
        </p:blipFill>
        <p:spPr bwMode="auto">
          <a:xfrm>
            <a:off x="2921000" y="4533900"/>
            <a:ext cx="2311400" cy="1690688"/>
          </a:xfrm>
          <a:prstGeom prst="rect">
            <a:avLst/>
          </a:prstGeom>
          <a:noFill/>
          <a:ln w="9525">
            <a:noFill/>
            <a:miter lim="800000"/>
            <a:headEnd/>
            <a:tailEnd/>
          </a:ln>
        </p:spPr>
      </p:pic>
      <p:pic>
        <p:nvPicPr>
          <p:cNvPr id="10868742" name="Picture 6" descr="csh-tait"/>
          <p:cNvPicPr>
            <a:picLocks noChangeAspect="1" noChangeArrowheads="1"/>
          </p:cNvPicPr>
          <p:nvPr/>
        </p:nvPicPr>
        <p:blipFill>
          <a:blip r:embed="rId6"/>
          <a:srcRect/>
          <a:stretch>
            <a:fillRect/>
          </a:stretch>
        </p:blipFill>
        <p:spPr bwMode="auto">
          <a:xfrm>
            <a:off x="330200" y="1198563"/>
            <a:ext cx="3333750" cy="1885950"/>
          </a:xfrm>
          <a:prstGeom prst="rect">
            <a:avLst/>
          </a:prstGeom>
          <a:noFill/>
          <a:ln w="9525">
            <a:noFill/>
            <a:miter lim="800000"/>
            <a:headEnd/>
            <a:tailEnd/>
          </a:ln>
        </p:spPr>
      </p:pic>
      <p:pic>
        <p:nvPicPr>
          <p:cNvPr id="10868743" name="Picture 7" descr="csh-leica"/>
          <p:cNvPicPr>
            <a:picLocks noChangeAspect="1" noChangeArrowheads="1"/>
          </p:cNvPicPr>
          <p:nvPr/>
        </p:nvPicPr>
        <p:blipFill>
          <a:blip r:embed="rId7"/>
          <a:srcRect/>
          <a:stretch>
            <a:fillRect/>
          </a:stretch>
        </p:blipFill>
        <p:spPr bwMode="auto">
          <a:xfrm>
            <a:off x="492125" y="3424238"/>
            <a:ext cx="1781175" cy="2619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70785"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0D805373-DB2F-4C65-B955-91438EDB4E36}" type="slidenum">
              <a:rPr lang="en-US" sz="800">
                <a:latin typeface="Arial" charset="0"/>
              </a:rPr>
              <a:pPr eaLnBrk="0" hangingPunct="0"/>
              <a:t>112</a:t>
            </a:fld>
            <a:endParaRPr lang="en-US" sz="800">
              <a:latin typeface="Arial" charset="0"/>
            </a:endParaRPr>
          </a:p>
        </p:txBody>
      </p:sp>
      <p:sp>
        <p:nvSpPr>
          <p:cNvPr id="10870786" name="Rectangle 2"/>
          <p:cNvSpPr>
            <a:spLocks noGrp="1" noChangeArrowheads="1"/>
          </p:cNvSpPr>
          <p:nvPr>
            <p:ph type="title" idx="4294967295"/>
          </p:nvPr>
        </p:nvSpPr>
        <p:spPr/>
        <p:txBody>
          <a:bodyPr/>
          <a:lstStyle/>
          <a:p>
            <a:r>
              <a:rPr lang="en-US" smtClean="0"/>
              <a:t>Consumer Applications</a:t>
            </a:r>
          </a:p>
        </p:txBody>
      </p:sp>
      <p:pic>
        <p:nvPicPr>
          <p:cNvPr id="10870787" name="Picture 3" descr="AA002855_4_camcorder"/>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4114800" y="4191000"/>
            <a:ext cx="2330450" cy="1827213"/>
          </a:xfrm>
          <a:prstGeom prst="rect">
            <a:avLst/>
          </a:prstGeom>
          <a:noFill/>
          <a:ln w="9525">
            <a:noFill/>
            <a:miter lim="800000"/>
            <a:headEnd/>
            <a:tailEnd/>
          </a:ln>
        </p:spPr>
      </p:pic>
      <p:pic>
        <p:nvPicPr>
          <p:cNvPr id="10870788" name="Picture 4" descr="AA028445_dvdplayer"/>
          <p:cNvPicPr>
            <a:picLocks noChangeAspect="1" noChangeArrowheads="1"/>
          </p:cNvPicPr>
          <p:nvPr/>
        </p:nvPicPr>
        <p:blipFill>
          <a:blip r:embed="rId4"/>
          <a:srcRect/>
          <a:stretch>
            <a:fillRect/>
          </a:stretch>
        </p:blipFill>
        <p:spPr bwMode="auto">
          <a:xfrm>
            <a:off x="6781800" y="1219200"/>
            <a:ext cx="1828800" cy="1828800"/>
          </a:xfrm>
          <a:prstGeom prst="rect">
            <a:avLst/>
          </a:prstGeom>
          <a:noFill/>
          <a:ln w="9525">
            <a:noFill/>
            <a:miter lim="800000"/>
            <a:headEnd/>
            <a:tailEnd/>
          </a:ln>
        </p:spPr>
      </p:pic>
      <p:pic>
        <p:nvPicPr>
          <p:cNvPr id="10870789" name="Picture 5" descr="AJ06EA_keyboard"/>
          <p:cNvPicPr>
            <a:picLocks noChangeAspect="1" noChangeArrowheads="1"/>
          </p:cNvPicPr>
          <p:nvPr/>
        </p:nvPicPr>
        <p:blipFill>
          <a:blip r:embed="rId5"/>
          <a:srcRect/>
          <a:stretch>
            <a:fillRect/>
          </a:stretch>
        </p:blipFill>
        <p:spPr bwMode="auto">
          <a:xfrm>
            <a:off x="2762250" y="2959100"/>
            <a:ext cx="1946275" cy="1460500"/>
          </a:xfrm>
          <a:prstGeom prst="rect">
            <a:avLst/>
          </a:prstGeom>
          <a:noFill/>
          <a:ln w="9525">
            <a:solidFill>
              <a:schemeClr val="tx2"/>
            </a:solidFill>
            <a:miter lim="800000"/>
            <a:headEnd/>
            <a:tailEnd/>
          </a:ln>
        </p:spPr>
      </p:pic>
      <p:pic>
        <p:nvPicPr>
          <p:cNvPr id="10870790" name="Picture 6" descr="AMX_ModeroMVP_7500angle"/>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886200" y="762000"/>
            <a:ext cx="2733675" cy="1828800"/>
          </a:xfrm>
          <a:prstGeom prst="rect">
            <a:avLst/>
          </a:prstGeom>
          <a:noFill/>
          <a:ln w="9525">
            <a:noFill/>
            <a:miter lim="800000"/>
            <a:headEnd/>
            <a:tailEnd/>
          </a:ln>
        </p:spPr>
      </p:pic>
      <p:pic>
        <p:nvPicPr>
          <p:cNvPr id="10870791" name="Picture 7" descr="AA022787_4_printer"/>
          <p:cNvPicPr>
            <a:picLocks noChangeAspect="1" noChangeArrowheads="1"/>
          </p:cNvPicPr>
          <p:nvPr/>
        </p:nvPicPr>
        <p:blipFill>
          <a:blip r:embed="rId7"/>
          <a:srcRect/>
          <a:stretch>
            <a:fillRect/>
          </a:stretch>
        </p:blipFill>
        <p:spPr bwMode="auto">
          <a:xfrm>
            <a:off x="5334000" y="2590800"/>
            <a:ext cx="1435100" cy="1833563"/>
          </a:xfrm>
          <a:prstGeom prst="rect">
            <a:avLst/>
          </a:prstGeom>
          <a:noFill/>
          <a:ln w="9525">
            <a:noFill/>
            <a:miter lim="800000"/>
            <a:headEnd/>
            <a:tailEnd/>
          </a:ln>
        </p:spPr>
      </p:pic>
      <p:sp>
        <p:nvSpPr>
          <p:cNvPr id="10870792" name="Text Box 8"/>
          <p:cNvSpPr txBox="1">
            <a:spLocks noChangeArrowheads="1"/>
          </p:cNvSpPr>
          <p:nvPr/>
        </p:nvSpPr>
        <p:spPr bwMode="auto">
          <a:xfrm>
            <a:off x="1212850" y="2362200"/>
            <a:ext cx="1784350" cy="366713"/>
          </a:xfrm>
          <a:prstGeom prst="rect">
            <a:avLst/>
          </a:prstGeom>
          <a:noFill/>
          <a:ln w="9525">
            <a:noFill/>
            <a:miter lim="800000"/>
            <a:headEnd/>
            <a:tailEnd/>
          </a:ln>
        </p:spPr>
        <p:txBody>
          <a:bodyPr wrap="none">
            <a:spAutoFit/>
          </a:bodyPr>
          <a:lstStyle/>
          <a:p>
            <a:pPr eaLnBrk="0" hangingPunct="0"/>
            <a:r>
              <a:rPr lang="en-US" sz="1800" b="1" i="1">
                <a:latin typeface="Arial" charset="0"/>
              </a:rPr>
              <a:t>Set-Top Boxes</a:t>
            </a:r>
          </a:p>
        </p:txBody>
      </p:sp>
      <p:sp>
        <p:nvSpPr>
          <p:cNvPr id="10870793" name="Text Box 9"/>
          <p:cNvSpPr txBox="1">
            <a:spLocks noChangeArrowheads="1"/>
          </p:cNvSpPr>
          <p:nvPr/>
        </p:nvSpPr>
        <p:spPr bwMode="auto">
          <a:xfrm>
            <a:off x="647700" y="5454650"/>
            <a:ext cx="1606550" cy="641350"/>
          </a:xfrm>
          <a:prstGeom prst="rect">
            <a:avLst/>
          </a:prstGeom>
          <a:noFill/>
          <a:ln w="9525">
            <a:noFill/>
            <a:miter lim="800000"/>
            <a:headEnd/>
            <a:tailEnd/>
          </a:ln>
        </p:spPr>
        <p:txBody>
          <a:bodyPr wrap="none">
            <a:spAutoFit/>
          </a:bodyPr>
          <a:lstStyle/>
          <a:p>
            <a:pPr algn="ctr" eaLnBrk="0" hangingPunct="0"/>
            <a:r>
              <a:rPr lang="en-US" sz="1800" b="1" i="1">
                <a:latin typeface="Arial" charset="0"/>
              </a:rPr>
              <a:t>LCD, Plasma</a:t>
            </a:r>
            <a:br>
              <a:rPr lang="en-US" sz="1800" b="1" i="1">
                <a:latin typeface="Arial" charset="0"/>
              </a:rPr>
            </a:br>
            <a:r>
              <a:rPr lang="en-US" sz="1800" b="1" i="1">
                <a:latin typeface="Arial" charset="0"/>
              </a:rPr>
              <a:t>Displays/TVs</a:t>
            </a:r>
          </a:p>
        </p:txBody>
      </p:sp>
      <p:sp>
        <p:nvSpPr>
          <p:cNvPr id="10870794" name="Text Box 10"/>
          <p:cNvSpPr txBox="1">
            <a:spLocks noChangeArrowheads="1"/>
          </p:cNvSpPr>
          <p:nvPr/>
        </p:nvSpPr>
        <p:spPr bwMode="auto">
          <a:xfrm>
            <a:off x="4495800" y="5729288"/>
            <a:ext cx="1517650" cy="366712"/>
          </a:xfrm>
          <a:prstGeom prst="rect">
            <a:avLst/>
          </a:prstGeom>
          <a:noFill/>
          <a:ln w="9525">
            <a:noFill/>
            <a:miter lim="800000"/>
            <a:headEnd/>
            <a:tailEnd/>
          </a:ln>
        </p:spPr>
        <p:txBody>
          <a:bodyPr wrap="none">
            <a:spAutoFit/>
          </a:bodyPr>
          <a:lstStyle/>
          <a:p>
            <a:pPr algn="ctr" eaLnBrk="0" hangingPunct="0"/>
            <a:r>
              <a:rPr lang="en-US" sz="1800" b="1" i="1">
                <a:latin typeface="Arial" charset="0"/>
              </a:rPr>
              <a:t>Camcorders</a:t>
            </a:r>
          </a:p>
        </p:txBody>
      </p:sp>
      <p:sp>
        <p:nvSpPr>
          <p:cNvPr id="10870795" name="Text Box 11"/>
          <p:cNvSpPr txBox="1">
            <a:spLocks noChangeArrowheads="1"/>
          </p:cNvSpPr>
          <p:nvPr/>
        </p:nvSpPr>
        <p:spPr bwMode="auto">
          <a:xfrm>
            <a:off x="5530850" y="4235450"/>
            <a:ext cx="1047750" cy="366713"/>
          </a:xfrm>
          <a:prstGeom prst="rect">
            <a:avLst/>
          </a:prstGeom>
          <a:noFill/>
          <a:ln w="9525">
            <a:noFill/>
            <a:miter lim="800000"/>
            <a:headEnd/>
            <a:tailEnd/>
          </a:ln>
        </p:spPr>
        <p:txBody>
          <a:bodyPr wrap="none">
            <a:spAutoFit/>
          </a:bodyPr>
          <a:lstStyle/>
          <a:p>
            <a:pPr algn="ctr" eaLnBrk="0" hangingPunct="0"/>
            <a:r>
              <a:rPr lang="en-US" sz="1800" b="1" i="1">
                <a:latin typeface="Arial" charset="0"/>
              </a:rPr>
              <a:t>Printers</a:t>
            </a:r>
          </a:p>
        </p:txBody>
      </p:sp>
      <p:sp>
        <p:nvSpPr>
          <p:cNvPr id="10870796" name="Text Box 12"/>
          <p:cNvSpPr txBox="1">
            <a:spLocks noChangeArrowheads="1"/>
          </p:cNvSpPr>
          <p:nvPr/>
        </p:nvSpPr>
        <p:spPr bwMode="auto">
          <a:xfrm>
            <a:off x="4089400" y="2362200"/>
            <a:ext cx="1670050" cy="366713"/>
          </a:xfrm>
          <a:prstGeom prst="rect">
            <a:avLst/>
          </a:prstGeom>
          <a:noFill/>
          <a:ln w="9525">
            <a:noFill/>
            <a:miter lim="800000"/>
            <a:headEnd/>
            <a:tailEnd/>
          </a:ln>
        </p:spPr>
        <p:txBody>
          <a:bodyPr wrap="none">
            <a:spAutoFit/>
          </a:bodyPr>
          <a:lstStyle/>
          <a:p>
            <a:pPr algn="ctr" eaLnBrk="0" hangingPunct="0"/>
            <a:r>
              <a:rPr lang="en-US" sz="1800" b="1" i="1">
                <a:latin typeface="Arial" charset="0"/>
              </a:rPr>
              <a:t>Touch Panels</a:t>
            </a:r>
          </a:p>
        </p:txBody>
      </p:sp>
      <p:sp>
        <p:nvSpPr>
          <p:cNvPr id="10870797" name="Text Box 13"/>
          <p:cNvSpPr txBox="1">
            <a:spLocks noChangeArrowheads="1"/>
          </p:cNvSpPr>
          <p:nvPr/>
        </p:nvSpPr>
        <p:spPr bwMode="auto">
          <a:xfrm>
            <a:off x="6934200" y="3062288"/>
            <a:ext cx="1543050" cy="366712"/>
          </a:xfrm>
          <a:prstGeom prst="rect">
            <a:avLst/>
          </a:prstGeom>
          <a:noFill/>
          <a:ln w="9525">
            <a:noFill/>
            <a:miter lim="800000"/>
            <a:headEnd/>
            <a:tailEnd/>
          </a:ln>
        </p:spPr>
        <p:txBody>
          <a:bodyPr wrap="none">
            <a:spAutoFit/>
          </a:bodyPr>
          <a:lstStyle/>
          <a:p>
            <a:pPr algn="ctr" eaLnBrk="0" hangingPunct="0"/>
            <a:r>
              <a:rPr lang="en-US" sz="1800" b="1" i="1">
                <a:latin typeface="Arial" charset="0"/>
              </a:rPr>
              <a:t>DVD Players</a:t>
            </a:r>
          </a:p>
        </p:txBody>
      </p:sp>
      <p:sp>
        <p:nvSpPr>
          <p:cNvPr id="10870798" name="Text Box 14"/>
          <p:cNvSpPr txBox="1">
            <a:spLocks noChangeArrowheads="1"/>
          </p:cNvSpPr>
          <p:nvPr/>
        </p:nvSpPr>
        <p:spPr bwMode="auto">
          <a:xfrm>
            <a:off x="6794500" y="4848225"/>
            <a:ext cx="1708150" cy="641350"/>
          </a:xfrm>
          <a:prstGeom prst="rect">
            <a:avLst/>
          </a:prstGeom>
          <a:noFill/>
          <a:ln w="9525">
            <a:noFill/>
            <a:miter lim="800000"/>
            <a:headEnd/>
            <a:tailEnd/>
          </a:ln>
        </p:spPr>
        <p:txBody>
          <a:bodyPr wrap="none">
            <a:spAutoFit/>
          </a:bodyPr>
          <a:lstStyle/>
          <a:p>
            <a:pPr algn="ctr" eaLnBrk="0" hangingPunct="0"/>
            <a:r>
              <a:rPr lang="en-US" sz="1800" b="1" i="1">
                <a:latin typeface="Arial" charset="0"/>
              </a:rPr>
              <a:t>Handheld </a:t>
            </a:r>
            <a:br>
              <a:rPr lang="en-US" sz="1800" b="1" i="1">
                <a:latin typeface="Arial" charset="0"/>
              </a:rPr>
            </a:br>
            <a:r>
              <a:rPr lang="en-US" sz="1800" b="1" i="1">
                <a:latin typeface="Arial" charset="0"/>
              </a:rPr>
              <a:t>Media Players</a:t>
            </a:r>
          </a:p>
        </p:txBody>
      </p:sp>
      <p:sp>
        <p:nvSpPr>
          <p:cNvPr id="10870799" name="Text Box 15"/>
          <p:cNvSpPr txBox="1">
            <a:spLocks noChangeArrowheads="1"/>
          </p:cNvSpPr>
          <p:nvPr/>
        </p:nvSpPr>
        <p:spPr bwMode="auto">
          <a:xfrm>
            <a:off x="2698750" y="4616450"/>
            <a:ext cx="2025650" cy="366713"/>
          </a:xfrm>
          <a:prstGeom prst="rect">
            <a:avLst/>
          </a:prstGeom>
          <a:noFill/>
          <a:ln w="9525">
            <a:noFill/>
            <a:miter lim="800000"/>
            <a:headEnd/>
            <a:tailEnd/>
          </a:ln>
        </p:spPr>
        <p:txBody>
          <a:bodyPr wrap="none">
            <a:spAutoFit/>
          </a:bodyPr>
          <a:lstStyle/>
          <a:p>
            <a:pPr algn="ctr" eaLnBrk="0" hangingPunct="0"/>
            <a:r>
              <a:rPr lang="en-US" sz="1800" b="1" i="1">
                <a:latin typeface="Arial" charset="0"/>
              </a:rPr>
              <a:t>Consumer Music</a:t>
            </a:r>
          </a:p>
        </p:txBody>
      </p:sp>
      <p:pic>
        <p:nvPicPr>
          <p:cNvPr id="10870800" name="Picture 16" descr="extras_dsr500_display_large"/>
          <p:cNvPicPr>
            <a:picLocks noChangeAspect="1" noChangeArrowheads="1"/>
          </p:cNvPicPr>
          <p:nvPr/>
        </p:nvPicPr>
        <p:blipFill>
          <a:blip r:embed="rId8"/>
          <a:srcRect/>
          <a:stretch>
            <a:fillRect/>
          </a:stretch>
        </p:blipFill>
        <p:spPr bwMode="auto">
          <a:xfrm>
            <a:off x="990600" y="1287463"/>
            <a:ext cx="2359025" cy="1150937"/>
          </a:xfrm>
          <a:prstGeom prst="rect">
            <a:avLst/>
          </a:prstGeom>
          <a:noFill/>
          <a:ln w="9525">
            <a:noFill/>
            <a:miter lim="800000"/>
            <a:headEnd/>
            <a:tailEnd/>
          </a:ln>
        </p:spPr>
      </p:pic>
      <p:pic>
        <p:nvPicPr>
          <p:cNvPr id="10870801" name="Picture 17" descr="RCA_lyra"/>
          <p:cNvPicPr>
            <a:picLocks noChangeAspect="1" noChangeArrowheads="1"/>
          </p:cNvPicPr>
          <p:nvPr/>
        </p:nvPicPr>
        <p:blipFill>
          <a:blip r:embed="rId9"/>
          <a:srcRect/>
          <a:stretch>
            <a:fillRect/>
          </a:stretch>
        </p:blipFill>
        <p:spPr bwMode="auto">
          <a:xfrm>
            <a:off x="6900863" y="3581400"/>
            <a:ext cx="1938337" cy="1374775"/>
          </a:xfrm>
          <a:prstGeom prst="rect">
            <a:avLst/>
          </a:prstGeom>
          <a:noFill/>
          <a:ln w="9525">
            <a:noFill/>
            <a:miter lim="800000"/>
            <a:headEnd/>
            <a:tailEnd/>
          </a:ln>
        </p:spPr>
      </p:pic>
      <p:pic>
        <p:nvPicPr>
          <p:cNvPr id="10870802" name="Picture 18" descr="HDLP61W151"/>
          <p:cNvPicPr>
            <a:picLocks noChangeAspect="1" noChangeArrowheads="1"/>
          </p:cNvPicPr>
          <p:nvPr/>
        </p:nvPicPr>
        <p:blipFill>
          <a:blip r:embed="rId10">
            <a:clrChange>
              <a:clrFrom>
                <a:srgbClr val="FFFFFF"/>
              </a:clrFrom>
              <a:clrTo>
                <a:srgbClr val="FFFFFF">
                  <a:alpha val="0"/>
                </a:srgbClr>
              </a:clrTo>
            </a:clrChange>
          </a:blip>
          <a:srcRect/>
          <a:stretch>
            <a:fillRect/>
          </a:stretch>
        </p:blipFill>
        <p:spPr bwMode="auto">
          <a:xfrm>
            <a:off x="114300" y="3276600"/>
            <a:ext cx="2476500" cy="20907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72833" name="Title 1"/>
          <p:cNvSpPr>
            <a:spLocks noGrp="1"/>
          </p:cNvSpPr>
          <p:nvPr>
            <p:ph type="title" idx="4294967295"/>
          </p:nvPr>
        </p:nvSpPr>
        <p:spPr>
          <a:xfrm>
            <a:off x="457200" y="53975"/>
            <a:ext cx="8229600" cy="792163"/>
          </a:xfrm>
        </p:spPr>
        <p:txBody>
          <a:bodyPr/>
          <a:lstStyle/>
          <a:p>
            <a:pPr eaLnBrk="1" hangingPunct="1"/>
            <a:r>
              <a:rPr lang="en-US" smtClean="0"/>
              <a:t>Fully custom integrated circuits</a:t>
            </a:r>
          </a:p>
        </p:txBody>
      </p:sp>
      <p:sp>
        <p:nvSpPr>
          <p:cNvPr id="10872834" name="Content Placeholder 2"/>
          <p:cNvSpPr>
            <a:spLocks noGrp="1"/>
          </p:cNvSpPr>
          <p:nvPr>
            <p:ph idx="4294967295"/>
          </p:nvPr>
        </p:nvSpPr>
        <p:spPr>
          <a:xfrm>
            <a:off x="457200" y="804863"/>
            <a:ext cx="8229600" cy="4906962"/>
          </a:xfrm>
        </p:spPr>
        <p:txBody>
          <a:bodyPr/>
          <a:lstStyle/>
          <a:p>
            <a:pPr eaLnBrk="1" hangingPunct="1"/>
            <a:r>
              <a:rPr lang="en-US" smtClean="0"/>
              <a:t>Gates are implemented using MOS Transistors.</a:t>
            </a:r>
          </a:p>
          <a:p>
            <a:pPr eaLnBrk="1" hangingPunct="1"/>
            <a:r>
              <a:rPr lang="en-US" smtClean="0"/>
              <a:t>Transistors are connected using metal wires on the chip</a:t>
            </a:r>
          </a:p>
        </p:txBody>
      </p:sp>
      <p:grpSp>
        <p:nvGrpSpPr>
          <p:cNvPr id="10872835" name="Group 54"/>
          <p:cNvGrpSpPr>
            <a:grpSpLocks/>
          </p:cNvGrpSpPr>
          <p:nvPr/>
        </p:nvGrpSpPr>
        <p:grpSpPr bwMode="auto">
          <a:xfrm>
            <a:off x="373063" y="1865313"/>
            <a:ext cx="5867400" cy="4495800"/>
            <a:chOff x="2448" y="1344"/>
            <a:chExt cx="2888" cy="2248"/>
          </a:xfrm>
        </p:grpSpPr>
        <p:pic>
          <p:nvPicPr>
            <p:cNvPr id="10872838" name="Picture 49"/>
            <p:cNvPicPr>
              <a:picLocks noChangeAspect="1" noChangeArrowheads="1"/>
            </p:cNvPicPr>
            <p:nvPr/>
          </p:nvPicPr>
          <p:blipFill>
            <a:blip r:embed="rId2"/>
            <a:srcRect r="1903"/>
            <a:stretch>
              <a:fillRect/>
            </a:stretch>
          </p:blipFill>
          <p:spPr bwMode="auto">
            <a:xfrm>
              <a:off x="2448" y="1344"/>
              <a:ext cx="2888" cy="520"/>
            </a:xfrm>
            <a:prstGeom prst="rect">
              <a:avLst/>
            </a:prstGeom>
            <a:noFill/>
            <a:ln w="9525">
              <a:noFill/>
              <a:miter lim="800000"/>
              <a:headEnd/>
              <a:tailEnd/>
            </a:ln>
          </p:spPr>
        </p:pic>
        <p:pic>
          <p:nvPicPr>
            <p:cNvPr id="10872839" name="Picture 50"/>
            <p:cNvPicPr>
              <a:picLocks noChangeAspect="1" noChangeArrowheads="1"/>
            </p:cNvPicPr>
            <p:nvPr/>
          </p:nvPicPr>
          <p:blipFill>
            <a:blip r:embed="rId3"/>
            <a:srcRect r="1903"/>
            <a:stretch>
              <a:fillRect/>
            </a:stretch>
          </p:blipFill>
          <p:spPr bwMode="auto">
            <a:xfrm>
              <a:off x="2448" y="1864"/>
              <a:ext cx="2888" cy="520"/>
            </a:xfrm>
            <a:prstGeom prst="rect">
              <a:avLst/>
            </a:prstGeom>
            <a:noFill/>
            <a:ln w="9525">
              <a:noFill/>
              <a:miter lim="800000"/>
              <a:headEnd/>
              <a:tailEnd/>
            </a:ln>
          </p:spPr>
        </p:pic>
        <p:pic>
          <p:nvPicPr>
            <p:cNvPr id="10872840" name="Picture 51"/>
            <p:cNvPicPr>
              <a:picLocks noChangeAspect="1" noChangeArrowheads="1"/>
            </p:cNvPicPr>
            <p:nvPr/>
          </p:nvPicPr>
          <p:blipFill>
            <a:blip r:embed="rId4"/>
            <a:srcRect r="1903"/>
            <a:stretch>
              <a:fillRect/>
            </a:stretch>
          </p:blipFill>
          <p:spPr bwMode="auto">
            <a:xfrm>
              <a:off x="2448" y="2384"/>
              <a:ext cx="2888" cy="520"/>
            </a:xfrm>
            <a:prstGeom prst="rect">
              <a:avLst/>
            </a:prstGeom>
            <a:noFill/>
            <a:ln w="9525">
              <a:noFill/>
              <a:miter lim="800000"/>
              <a:headEnd/>
              <a:tailEnd/>
            </a:ln>
          </p:spPr>
        </p:pic>
        <p:pic>
          <p:nvPicPr>
            <p:cNvPr id="10872841" name="Picture 52"/>
            <p:cNvPicPr>
              <a:picLocks noChangeAspect="1" noChangeArrowheads="1"/>
            </p:cNvPicPr>
            <p:nvPr/>
          </p:nvPicPr>
          <p:blipFill>
            <a:blip r:embed="rId5"/>
            <a:srcRect r="1903"/>
            <a:stretch>
              <a:fillRect/>
            </a:stretch>
          </p:blipFill>
          <p:spPr bwMode="auto">
            <a:xfrm>
              <a:off x="2448" y="2904"/>
              <a:ext cx="2888" cy="520"/>
            </a:xfrm>
            <a:prstGeom prst="rect">
              <a:avLst/>
            </a:prstGeom>
            <a:noFill/>
            <a:ln w="9525">
              <a:noFill/>
              <a:miter lim="800000"/>
              <a:headEnd/>
              <a:tailEnd/>
            </a:ln>
          </p:spPr>
        </p:pic>
        <p:pic>
          <p:nvPicPr>
            <p:cNvPr id="10872842" name="Picture 53"/>
            <p:cNvPicPr>
              <a:picLocks noChangeAspect="1" noChangeArrowheads="1"/>
            </p:cNvPicPr>
            <p:nvPr/>
          </p:nvPicPr>
          <p:blipFill>
            <a:blip r:embed="rId6"/>
            <a:srcRect r="1903"/>
            <a:stretch>
              <a:fillRect/>
            </a:stretch>
          </p:blipFill>
          <p:spPr bwMode="auto">
            <a:xfrm>
              <a:off x="2448" y="3424"/>
              <a:ext cx="2888" cy="168"/>
            </a:xfrm>
            <a:prstGeom prst="rect">
              <a:avLst/>
            </a:prstGeom>
            <a:noFill/>
            <a:ln w="9525">
              <a:noFill/>
              <a:miter lim="800000"/>
              <a:headEnd/>
              <a:tailEnd/>
            </a:ln>
          </p:spPr>
        </p:pic>
      </p:grpSp>
      <p:sp>
        <p:nvSpPr>
          <p:cNvPr id="10872836" name="TextBox 10"/>
          <p:cNvSpPr txBox="1">
            <a:spLocks noChangeArrowheads="1"/>
          </p:cNvSpPr>
          <p:nvPr/>
        </p:nvSpPr>
        <p:spPr bwMode="auto">
          <a:xfrm>
            <a:off x="6540500" y="3119438"/>
            <a:ext cx="2363788" cy="1201737"/>
          </a:xfrm>
          <a:prstGeom prst="rect">
            <a:avLst/>
          </a:prstGeom>
          <a:noFill/>
          <a:ln w="9525">
            <a:noFill/>
            <a:miter lim="800000"/>
            <a:headEnd/>
            <a:tailEnd/>
          </a:ln>
        </p:spPr>
        <p:txBody>
          <a:bodyPr>
            <a:spAutoFit/>
          </a:bodyPr>
          <a:lstStyle/>
          <a:p>
            <a:r>
              <a:rPr lang="en-US" sz="1800" b="1">
                <a:latin typeface="Arial" charset="0"/>
              </a:rPr>
              <a:t>This is from a previous </a:t>
            </a:r>
          </a:p>
          <a:p>
            <a:r>
              <a:rPr lang="en-US" sz="1800" b="1">
                <a:latin typeface="Arial" charset="0"/>
              </a:rPr>
              <a:t>EECE 479/ELEC 402 project</a:t>
            </a:r>
          </a:p>
        </p:txBody>
      </p:sp>
      <p:sp>
        <p:nvSpPr>
          <p:cNvPr id="10872837"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5EBEBD7F-C188-4805-A970-4AE2A2E6CC9E}" type="slidenum">
              <a:rPr lang="en-CA" sz="1400">
                <a:latin typeface="Arial" charset="0"/>
              </a:rPr>
              <a:pPr algn="r"/>
              <a:t>113</a:t>
            </a:fld>
            <a:endParaRPr lang="en-CA" sz="1400">
              <a:latin typeface="Arial"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44045" name="Slide Number Placeholder 6"/>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3EC6DB7F-338F-47C4-8F48-1D7AF4B3DBE0}" type="slidenum">
              <a:rPr lang="en-US" sz="800">
                <a:latin typeface="Arial" charset="0"/>
              </a:rPr>
              <a:pPr eaLnBrk="0" hangingPunct="0"/>
              <a:t>114</a:t>
            </a:fld>
            <a:endParaRPr lang="en-US" sz="800">
              <a:latin typeface="Arial" charset="0"/>
            </a:endParaRPr>
          </a:p>
        </p:txBody>
      </p:sp>
      <p:sp>
        <p:nvSpPr>
          <p:cNvPr id="3244046" name="Rectangle 2"/>
          <p:cNvSpPr>
            <a:spLocks noGrp="1" noChangeArrowheads="1"/>
          </p:cNvSpPr>
          <p:nvPr>
            <p:ph type="title" sz="quarter" idx="4294967295"/>
          </p:nvPr>
        </p:nvSpPr>
        <p:spPr>
          <a:xfrm>
            <a:off x="1255713" y="384175"/>
            <a:ext cx="2716212" cy="730250"/>
          </a:xfrm>
        </p:spPr>
        <p:txBody>
          <a:bodyPr/>
          <a:lstStyle/>
          <a:p>
            <a:r>
              <a:rPr lang="en-US" altLang="zh-CN" sz="1800" smtClean="0">
                <a:ea typeface="SimSun" pitchFamily="2" charset="-122"/>
              </a:rPr>
              <a:t>Intel i4004 (1971)</a:t>
            </a:r>
          </a:p>
        </p:txBody>
      </p:sp>
      <p:graphicFrame>
        <p:nvGraphicFramePr>
          <p:cNvPr id="3244036" name="Object 3"/>
          <p:cNvGraphicFramePr>
            <a:graphicFrameLocks noChangeAspect="1"/>
          </p:cNvGraphicFramePr>
          <p:nvPr>
            <p:ph sz="quarter" idx="4294967295"/>
          </p:nvPr>
        </p:nvGraphicFramePr>
        <p:xfrm>
          <a:off x="1350963" y="895350"/>
          <a:ext cx="1828800" cy="1346200"/>
        </p:xfrm>
        <a:graphic>
          <a:graphicData uri="http://schemas.openxmlformats.org/presentationml/2006/ole">
            <p:oleObj spid="_x0000_s3244036" name="CorelPhotoPaint.Image.11" r:id="rId4" imgW="1828571" imgH="1346032" progId="">
              <p:embed/>
            </p:oleObj>
          </a:graphicData>
        </a:graphic>
      </p:graphicFrame>
      <p:graphicFrame>
        <p:nvGraphicFramePr>
          <p:cNvPr id="3244037" name="Object 4"/>
          <p:cNvGraphicFramePr>
            <a:graphicFrameLocks noChangeAspect="1"/>
          </p:cNvGraphicFramePr>
          <p:nvPr>
            <p:ph sz="quarter" idx="4294967295"/>
          </p:nvPr>
        </p:nvGraphicFramePr>
        <p:xfrm>
          <a:off x="4962525" y="920750"/>
          <a:ext cx="2286000" cy="1320800"/>
        </p:xfrm>
        <a:graphic>
          <a:graphicData uri="http://schemas.openxmlformats.org/presentationml/2006/ole">
            <p:oleObj spid="_x0000_s3244037" name="CorelPhotoPaint.Image.11" r:id="rId5" imgW="2285714" imgH="1320635" progId="">
              <p:embed/>
            </p:oleObj>
          </a:graphicData>
        </a:graphic>
      </p:graphicFrame>
      <p:graphicFrame>
        <p:nvGraphicFramePr>
          <p:cNvPr id="3244038" name="Object 5"/>
          <p:cNvGraphicFramePr>
            <a:graphicFrameLocks noChangeAspect="1"/>
          </p:cNvGraphicFramePr>
          <p:nvPr>
            <p:ph sz="quarter" idx="4294967295"/>
          </p:nvPr>
        </p:nvGraphicFramePr>
        <p:xfrm>
          <a:off x="1135063" y="3111500"/>
          <a:ext cx="2087562" cy="2268538"/>
        </p:xfrm>
        <a:graphic>
          <a:graphicData uri="http://schemas.openxmlformats.org/presentationml/2006/ole">
            <p:oleObj spid="_x0000_s3244038" name="CorelPhotoPaint.Image.11" r:id="rId6" imgW="2285714" imgH="2603175" progId="">
              <p:embed/>
            </p:oleObj>
          </a:graphicData>
        </a:graphic>
      </p:graphicFrame>
      <p:sp>
        <p:nvSpPr>
          <p:cNvPr id="3244047" name="Text Box 6"/>
          <p:cNvSpPr txBox="1">
            <a:spLocks noChangeArrowheads="1"/>
          </p:cNvSpPr>
          <p:nvPr/>
        </p:nvSpPr>
        <p:spPr bwMode="auto">
          <a:xfrm>
            <a:off x="1135063" y="2400300"/>
            <a:ext cx="2682875" cy="457200"/>
          </a:xfrm>
          <a:prstGeom prst="rect">
            <a:avLst/>
          </a:prstGeom>
          <a:noFill/>
          <a:ln w="9525">
            <a:noFill/>
            <a:miter lim="800000"/>
            <a:headEnd/>
            <a:tailEnd/>
          </a:ln>
        </p:spPr>
        <p:txBody>
          <a:bodyPr>
            <a:spAutoFit/>
          </a:bodyPr>
          <a:lstStyle/>
          <a:p>
            <a:r>
              <a:rPr lang="en-US" altLang="zh-CN" sz="2400" b="1">
                <a:ea typeface="SimSun" pitchFamily="2" charset="-122"/>
              </a:rPr>
              <a:t>2,300 transistors</a:t>
            </a:r>
          </a:p>
        </p:txBody>
      </p:sp>
      <p:sp>
        <p:nvSpPr>
          <p:cNvPr id="445447" name="Rectangle 7"/>
          <p:cNvSpPr>
            <a:spLocks noChangeArrowheads="1"/>
          </p:cNvSpPr>
          <p:nvPr/>
        </p:nvSpPr>
        <p:spPr bwMode="auto">
          <a:xfrm>
            <a:off x="5095875" y="400050"/>
            <a:ext cx="3032125" cy="762000"/>
          </a:xfrm>
          <a:prstGeom prst="rect">
            <a:avLst/>
          </a:prstGeom>
          <a:noFill/>
          <a:ln w="9525">
            <a:noFill/>
            <a:miter lim="800000"/>
            <a:headEnd/>
            <a:tailEnd/>
          </a:ln>
          <a:effectLst>
            <a:outerShdw dist="35921" dir="2700000" algn="ctr" rotWithShape="0">
              <a:srgbClr val="DDDDDD"/>
            </a:outerShdw>
          </a:effectLst>
        </p:spPr>
        <p:txBody>
          <a:bodyPr/>
          <a:lstStyle/>
          <a:p>
            <a:pPr eaLnBrk="0" hangingPunct="0">
              <a:defRPr/>
            </a:pPr>
            <a:r>
              <a:rPr lang="en-US" altLang="zh-CN" sz="1800" b="1">
                <a:solidFill>
                  <a:srgbClr val="003399"/>
                </a:solidFill>
                <a:latin typeface="Arial" charset="0"/>
                <a:ea typeface="宋体" pitchFamily="2" charset="-122"/>
                <a:cs typeface="+mn-cs"/>
              </a:rPr>
              <a:t>Intel i486 (1988)</a:t>
            </a:r>
          </a:p>
        </p:txBody>
      </p:sp>
      <p:sp>
        <p:nvSpPr>
          <p:cNvPr id="3244049" name="Text Box 8"/>
          <p:cNvSpPr txBox="1">
            <a:spLocks noChangeArrowheads="1"/>
          </p:cNvSpPr>
          <p:nvPr/>
        </p:nvSpPr>
        <p:spPr bwMode="auto">
          <a:xfrm>
            <a:off x="4516438" y="2400300"/>
            <a:ext cx="3967162" cy="457200"/>
          </a:xfrm>
          <a:prstGeom prst="rect">
            <a:avLst/>
          </a:prstGeom>
          <a:noFill/>
          <a:ln w="9525">
            <a:noFill/>
            <a:miter lim="800000"/>
            <a:headEnd/>
            <a:tailEnd/>
          </a:ln>
        </p:spPr>
        <p:txBody>
          <a:bodyPr>
            <a:spAutoFit/>
          </a:bodyPr>
          <a:lstStyle/>
          <a:p>
            <a:r>
              <a:rPr lang="en-US" altLang="zh-CN" sz="2400" b="1">
                <a:ea typeface="SimSun" pitchFamily="2" charset="-122"/>
              </a:rPr>
              <a:t>1.2 million transistors</a:t>
            </a:r>
          </a:p>
        </p:txBody>
      </p:sp>
      <p:sp>
        <p:nvSpPr>
          <p:cNvPr id="445449" name="Rectangle 9"/>
          <p:cNvSpPr>
            <a:spLocks noChangeArrowheads="1"/>
          </p:cNvSpPr>
          <p:nvPr/>
        </p:nvSpPr>
        <p:spPr bwMode="auto">
          <a:xfrm>
            <a:off x="3222625" y="3322638"/>
            <a:ext cx="1739900" cy="609600"/>
          </a:xfrm>
          <a:prstGeom prst="rect">
            <a:avLst/>
          </a:prstGeom>
          <a:noFill/>
          <a:ln w="9525">
            <a:noFill/>
            <a:miter lim="800000"/>
            <a:headEnd/>
            <a:tailEnd/>
          </a:ln>
          <a:effectLst>
            <a:outerShdw dist="35921" dir="2700000" algn="ctr" rotWithShape="0">
              <a:srgbClr val="DDDDDD"/>
            </a:outerShdw>
          </a:effectLst>
        </p:spPr>
        <p:txBody>
          <a:bodyPr/>
          <a:lstStyle/>
          <a:p>
            <a:pPr eaLnBrk="0" hangingPunct="0">
              <a:defRPr/>
            </a:pPr>
            <a:r>
              <a:rPr lang="en-US" altLang="zh-CN" sz="1800" b="1">
                <a:solidFill>
                  <a:srgbClr val="003399"/>
                </a:solidFill>
                <a:latin typeface="Arial" charset="0"/>
                <a:ea typeface="宋体" pitchFamily="2" charset="-122"/>
                <a:cs typeface="+mn-cs"/>
              </a:rPr>
              <a:t>P4 (2000)</a:t>
            </a:r>
          </a:p>
        </p:txBody>
      </p:sp>
      <p:sp>
        <p:nvSpPr>
          <p:cNvPr id="3244051" name="Text Box 10"/>
          <p:cNvSpPr txBox="1">
            <a:spLocks noChangeArrowheads="1"/>
          </p:cNvSpPr>
          <p:nvPr/>
        </p:nvSpPr>
        <p:spPr bwMode="auto">
          <a:xfrm>
            <a:off x="804863" y="5702300"/>
            <a:ext cx="3140075" cy="457200"/>
          </a:xfrm>
          <a:prstGeom prst="rect">
            <a:avLst/>
          </a:prstGeom>
          <a:noFill/>
          <a:ln w="9525">
            <a:noFill/>
            <a:miter lim="800000"/>
            <a:headEnd/>
            <a:tailEnd/>
          </a:ln>
        </p:spPr>
        <p:txBody>
          <a:bodyPr>
            <a:spAutoFit/>
          </a:bodyPr>
          <a:lstStyle/>
          <a:p>
            <a:r>
              <a:rPr lang="en-US" altLang="zh-CN" sz="2400" b="1">
                <a:ea typeface="SimSun" pitchFamily="2" charset="-122"/>
              </a:rPr>
              <a:t>55 million transistors</a:t>
            </a:r>
          </a:p>
        </p:txBody>
      </p:sp>
      <p:graphicFrame>
        <p:nvGraphicFramePr>
          <p:cNvPr id="3244044" name="Object 11"/>
          <p:cNvGraphicFramePr>
            <a:graphicFrameLocks noChangeAspect="1"/>
          </p:cNvGraphicFramePr>
          <p:nvPr>
            <p:ph sz="quarter" idx="4294967295"/>
          </p:nvPr>
        </p:nvGraphicFramePr>
        <p:xfrm>
          <a:off x="5314950" y="3086100"/>
          <a:ext cx="1781175" cy="2252663"/>
        </p:xfrm>
        <a:graphic>
          <a:graphicData uri="http://schemas.openxmlformats.org/presentationml/2006/ole">
            <p:oleObj spid="_x0000_s3244044" name="Bitmap Image" r:id="rId7" imgW="1781424" imgH="2362530" progId="PBrush">
              <p:embed/>
            </p:oleObj>
          </a:graphicData>
        </a:graphic>
      </p:graphicFrame>
      <p:sp>
        <p:nvSpPr>
          <p:cNvPr id="3244052" name="Text Box 12"/>
          <p:cNvSpPr txBox="1">
            <a:spLocks noChangeArrowheads="1"/>
          </p:cNvSpPr>
          <p:nvPr/>
        </p:nvSpPr>
        <p:spPr bwMode="auto">
          <a:xfrm>
            <a:off x="4795838" y="5578475"/>
            <a:ext cx="3332162" cy="457200"/>
          </a:xfrm>
          <a:prstGeom prst="rect">
            <a:avLst/>
          </a:prstGeom>
          <a:noFill/>
          <a:ln w="9525">
            <a:noFill/>
            <a:miter lim="800000"/>
            <a:headEnd/>
            <a:tailEnd/>
          </a:ln>
        </p:spPr>
        <p:txBody>
          <a:bodyPr>
            <a:spAutoFit/>
          </a:bodyPr>
          <a:lstStyle/>
          <a:p>
            <a:r>
              <a:rPr lang="en-US" altLang="zh-CN" sz="2400" b="1">
                <a:ea typeface="SimSun" pitchFamily="2" charset="-122"/>
              </a:rPr>
              <a:t>291 million transistors</a:t>
            </a:r>
          </a:p>
        </p:txBody>
      </p:sp>
      <p:sp>
        <p:nvSpPr>
          <p:cNvPr id="445453" name="Rectangle 13"/>
          <p:cNvSpPr>
            <a:spLocks noChangeArrowheads="1"/>
          </p:cNvSpPr>
          <p:nvPr/>
        </p:nvSpPr>
        <p:spPr bwMode="auto">
          <a:xfrm>
            <a:off x="7270750" y="3178175"/>
            <a:ext cx="1454150" cy="1216025"/>
          </a:xfrm>
          <a:prstGeom prst="rect">
            <a:avLst/>
          </a:prstGeom>
          <a:noFill/>
          <a:ln w="9525">
            <a:noFill/>
            <a:miter lim="800000"/>
            <a:headEnd/>
            <a:tailEnd/>
          </a:ln>
          <a:effectLst>
            <a:outerShdw dist="35921" dir="2700000" algn="ctr" rotWithShape="0">
              <a:srgbClr val="DDDDDD"/>
            </a:outerShdw>
          </a:effectLst>
        </p:spPr>
        <p:txBody>
          <a:bodyPr/>
          <a:lstStyle/>
          <a:p>
            <a:pPr eaLnBrk="0" hangingPunct="0">
              <a:defRPr/>
            </a:pPr>
            <a:r>
              <a:rPr lang="en-US" altLang="zh-CN" sz="1800" b="1">
                <a:solidFill>
                  <a:srgbClr val="003399"/>
                </a:solidFill>
                <a:latin typeface="Arial" charset="0"/>
                <a:ea typeface="宋体" pitchFamily="2" charset="-122"/>
                <a:cs typeface="+mn-cs"/>
              </a:rPr>
              <a:t>Core2 Duo</a:t>
            </a:r>
            <a:br>
              <a:rPr lang="en-US" altLang="zh-CN" sz="1800" b="1">
                <a:solidFill>
                  <a:srgbClr val="003399"/>
                </a:solidFill>
                <a:latin typeface="Arial" charset="0"/>
                <a:ea typeface="宋体" pitchFamily="2" charset="-122"/>
                <a:cs typeface="+mn-cs"/>
              </a:rPr>
            </a:br>
            <a:r>
              <a:rPr lang="en-US" altLang="zh-CN" sz="1800" b="1">
                <a:solidFill>
                  <a:srgbClr val="003399"/>
                </a:solidFill>
                <a:latin typeface="Arial" charset="0"/>
                <a:ea typeface="宋体" pitchFamily="2" charset="-122"/>
                <a:cs typeface="+mn-cs"/>
              </a:rPr>
              <a:t>(2006)</a:t>
            </a: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75905" name="Title 1"/>
          <p:cNvSpPr>
            <a:spLocks noGrp="1"/>
          </p:cNvSpPr>
          <p:nvPr>
            <p:ph type="title" idx="4294967295"/>
          </p:nvPr>
        </p:nvSpPr>
        <p:spPr/>
        <p:txBody>
          <a:bodyPr/>
          <a:lstStyle/>
          <a:p>
            <a:endParaRPr lang="en-US" smtClean="0"/>
          </a:p>
        </p:txBody>
      </p:sp>
      <p:pic>
        <p:nvPicPr>
          <p:cNvPr id="10875906" name="Content Placeholder 4" descr="uthimage2-2-12-07.jpg"/>
          <p:cNvPicPr>
            <a:picLocks noGrp="1" noChangeAspect="1"/>
          </p:cNvPicPr>
          <p:nvPr>
            <p:ph idx="4294967295"/>
          </p:nvPr>
        </p:nvPicPr>
        <p:blipFill>
          <a:blip r:embed="rId2"/>
          <a:srcRect l="185" t="587" r="186" b="375"/>
          <a:stretch>
            <a:fillRect/>
          </a:stretch>
        </p:blipFill>
        <p:spPr>
          <a:xfrm>
            <a:off x="131763" y="114300"/>
            <a:ext cx="8807450" cy="6489700"/>
          </a:xfrm>
        </p:spPr>
      </p:pic>
      <p:sp>
        <p:nvSpPr>
          <p:cNvPr id="10875907"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492DF471-F811-46DF-9950-4D98D2E53CE6}" type="slidenum">
              <a:rPr lang="en-CA" sz="1400">
                <a:latin typeface="Arial" charset="0"/>
              </a:rPr>
              <a:pPr algn="r"/>
              <a:t>115</a:t>
            </a:fld>
            <a:endParaRPr lang="en-CA" sz="1400">
              <a:latin typeface="Arial"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76929" name="Title 1"/>
          <p:cNvSpPr>
            <a:spLocks noGrp="1"/>
          </p:cNvSpPr>
          <p:nvPr>
            <p:ph type="title" idx="4294967295"/>
          </p:nvPr>
        </p:nvSpPr>
        <p:spPr>
          <a:xfrm>
            <a:off x="457200" y="53975"/>
            <a:ext cx="8229600" cy="792163"/>
          </a:xfrm>
        </p:spPr>
        <p:txBody>
          <a:bodyPr/>
          <a:lstStyle/>
          <a:p>
            <a:pPr eaLnBrk="1" hangingPunct="1"/>
            <a:r>
              <a:rPr lang="en-US" smtClean="0"/>
              <a:t>Fully custom integrated circuits</a:t>
            </a:r>
          </a:p>
        </p:txBody>
      </p:sp>
      <p:sp>
        <p:nvSpPr>
          <p:cNvPr id="10876930" name="Content Placeholder 2"/>
          <p:cNvSpPr>
            <a:spLocks noGrp="1"/>
          </p:cNvSpPr>
          <p:nvPr>
            <p:ph idx="4294967295"/>
          </p:nvPr>
        </p:nvSpPr>
        <p:spPr>
          <a:xfrm>
            <a:off x="442913" y="1177925"/>
            <a:ext cx="8229600" cy="4906963"/>
          </a:xfrm>
        </p:spPr>
        <p:txBody>
          <a:bodyPr/>
          <a:lstStyle/>
          <a:p>
            <a:pPr eaLnBrk="1" hangingPunct="1"/>
            <a:r>
              <a:rPr lang="en-US" smtClean="0"/>
              <a:t>Advantages: best density and speed</a:t>
            </a:r>
          </a:p>
          <a:p>
            <a:pPr eaLnBrk="1" hangingPunct="1"/>
            <a:endParaRPr lang="en-US" smtClean="0"/>
          </a:p>
          <a:p>
            <a:pPr eaLnBrk="1" hangingPunct="1"/>
            <a:r>
              <a:rPr lang="en-US" smtClean="0"/>
              <a:t>Challenges: very long design time</a:t>
            </a:r>
          </a:p>
          <a:p>
            <a:pPr eaLnBrk="1" hangingPunct="1"/>
            <a:r>
              <a:rPr lang="en-US" smtClean="0"/>
              <a:t>    - </a:t>
            </a:r>
            <a:r>
              <a:rPr lang="ja-JP" altLang="en-US" smtClean="0"/>
              <a:t>“</a:t>
            </a:r>
            <a:r>
              <a:rPr lang="en-US" altLang="ja-JP" smtClean="0"/>
              <a:t>Time to market</a:t>
            </a:r>
            <a:r>
              <a:rPr lang="ja-JP" altLang="en-US" smtClean="0"/>
              <a:t>”</a:t>
            </a:r>
            <a:r>
              <a:rPr lang="en-US" altLang="ja-JP" smtClean="0"/>
              <a:t> is everything</a:t>
            </a:r>
          </a:p>
          <a:p>
            <a:pPr eaLnBrk="1" hangingPunct="1"/>
            <a:r>
              <a:rPr lang="en-US" smtClean="0"/>
              <a:t>    - With advanced technologies, interactions between </a:t>
            </a:r>
          </a:p>
          <a:p>
            <a:pPr eaLnBrk="1" hangingPunct="1"/>
            <a:r>
              <a:rPr lang="en-US" smtClean="0"/>
              <a:t>       devices on the chip are becoming increasingly hard to</a:t>
            </a:r>
          </a:p>
          <a:p>
            <a:pPr eaLnBrk="1" hangingPunct="1"/>
            <a:r>
              <a:rPr lang="en-US" smtClean="0"/>
              <a:t>       model</a:t>
            </a:r>
          </a:p>
          <a:p>
            <a:pPr eaLnBrk="1" hangingPunct="1"/>
            <a:endParaRPr lang="en-US" smtClean="0"/>
          </a:p>
          <a:p>
            <a:pPr eaLnBrk="1" hangingPunct="1"/>
            <a:r>
              <a:rPr lang="en-US" smtClean="0"/>
              <a:t>Today: only really high-end chips are designed this way</a:t>
            </a:r>
          </a:p>
        </p:txBody>
      </p:sp>
      <p:sp>
        <p:nvSpPr>
          <p:cNvPr id="10876931"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E86A925A-22DD-4AB8-BA14-10D858A98B54}" type="slidenum">
              <a:rPr lang="en-CA" sz="1400">
                <a:latin typeface="Arial" charset="0"/>
              </a:rPr>
              <a:pPr algn="r"/>
              <a:t>116</a:t>
            </a:fld>
            <a:endParaRPr lang="en-CA" sz="1400">
              <a:latin typeface="Arial"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77953" name="Rectangle 2"/>
          <p:cNvSpPr>
            <a:spLocks noGrp="1" noChangeArrowheads="1"/>
          </p:cNvSpPr>
          <p:nvPr>
            <p:ph type="title" idx="4294967295"/>
          </p:nvPr>
        </p:nvSpPr>
        <p:spPr/>
        <p:txBody>
          <a:bodyPr/>
          <a:lstStyle/>
          <a:p>
            <a:pPr eaLnBrk="1" hangingPunct="1"/>
            <a:r>
              <a:rPr lang="en-US" smtClean="0"/>
              <a:t>Standard Cell Design</a:t>
            </a:r>
          </a:p>
        </p:txBody>
      </p:sp>
      <p:sp>
        <p:nvSpPr>
          <p:cNvPr id="10877954" name="Rectangle 4"/>
          <p:cNvSpPr>
            <a:spLocks noGrp="1" noChangeArrowheads="1"/>
          </p:cNvSpPr>
          <p:nvPr>
            <p:ph type="body" sz="half" idx="4294967295"/>
          </p:nvPr>
        </p:nvSpPr>
        <p:spPr>
          <a:xfrm>
            <a:off x="441325" y="1344613"/>
            <a:ext cx="4038600" cy="4906962"/>
          </a:xfrm>
        </p:spPr>
        <p:txBody>
          <a:bodyPr/>
          <a:lstStyle/>
          <a:p>
            <a:pPr marL="0" indent="0" eaLnBrk="1" hangingPunct="1">
              <a:lnSpc>
                <a:spcPct val="90000"/>
              </a:lnSpc>
            </a:pPr>
            <a:r>
              <a:rPr lang="en-US" sz="1800" smtClean="0"/>
              <a:t>Library of cells that implement    different gates</a:t>
            </a:r>
          </a:p>
          <a:p>
            <a:pPr marL="0" indent="0" eaLnBrk="1" hangingPunct="1">
              <a:lnSpc>
                <a:spcPct val="90000"/>
              </a:lnSpc>
            </a:pPr>
            <a:endParaRPr lang="en-US" sz="1800" smtClean="0"/>
          </a:p>
          <a:p>
            <a:pPr marL="0" indent="0" eaLnBrk="1" hangingPunct="1">
              <a:lnSpc>
                <a:spcPct val="90000"/>
              </a:lnSpc>
            </a:pPr>
            <a:r>
              <a:rPr lang="en-US" sz="1800" smtClean="0"/>
              <a:t>Cells can have different width but all cells have same height </a:t>
            </a:r>
          </a:p>
          <a:p>
            <a:pPr marL="0" indent="0" eaLnBrk="1" hangingPunct="1">
              <a:lnSpc>
                <a:spcPct val="90000"/>
              </a:lnSpc>
            </a:pPr>
            <a:r>
              <a:rPr lang="en-US" sz="1800" smtClean="0"/>
              <a:t>(hence Standard Cells)</a:t>
            </a:r>
          </a:p>
          <a:p>
            <a:pPr marL="0" indent="0" eaLnBrk="1" hangingPunct="1">
              <a:lnSpc>
                <a:spcPct val="90000"/>
              </a:lnSpc>
            </a:pPr>
            <a:endParaRPr lang="en-US" sz="1800" smtClean="0"/>
          </a:p>
          <a:p>
            <a:pPr marL="0" indent="0" eaLnBrk="1" hangingPunct="1">
              <a:lnSpc>
                <a:spcPct val="90000"/>
              </a:lnSpc>
            </a:pPr>
            <a:r>
              <a:rPr lang="en-US" sz="1800" smtClean="0"/>
              <a:t>Cells are placed on rows on SI substrate</a:t>
            </a:r>
          </a:p>
          <a:p>
            <a:pPr marL="0" indent="0" eaLnBrk="1" hangingPunct="1">
              <a:lnSpc>
                <a:spcPct val="90000"/>
              </a:lnSpc>
            </a:pPr>
            <a:endParaRPr lang="en-US" sz="1800" smtClean="0"/>
          </a:p>
          <a:p>
            <a:pPr marL="0" indent="0" eaLnBrk="1" hangingPunct="1">
              <a:lnSpc>
                <a:spcPct val="90000"/>
              </a:lnSpc>
            </a:pPr>
            <a:r>
              <a:rPr lang="en-US" sz="1800" smtClean="0"/>
              <a:t>Many variants of the same cell</a:t>
            </a:r>
          </a:p>
          <a:p>
            <a:pPr marL="0" indent="0" eaLnBrk="1" hangingPunct="1">
              <a:lnSpc>
                <a:spcPct val="90000"/>
              </a:lnSpc>
            </a:pPr>
            <a:r>
              <a:rPr lang="en-US" sz="1800" smtClean="0"/>
              <a:t>(small NAND, big NAND, bigger NAND, etc.)</a:t>
            </a:r>
          </a:p>
          <a:p>
            <a:pPr marL="0" indent="0" eaLnBrk="1" hangingPunct="1">
              <a:lnSpc>
                <a:spcPct val="90000"/>
              </a:lnSpc>
            </a:pPr>
            <a:endParaRPr lang="en-US" sz="1800" smtClean="0"/>
          </a:p>
          <a:p>
            <a:pPr marL="0" indent="0" eaLnBrk="1" hangingPunct="1">
              <a:lnSpc>
                <a:spcPct val="90000"/>
              </a:lnSpc>
            </a:pPr>
            <a:endParaRPr lang="en-US" sz="1800" smtClean="0"/>
          </a:p>
          <a:p>
            <a:pPr marL="0" indent="0" eaLnBrk="1" hangingPunct="1">
              <a:lnSpc>
                <a:spcPct val="90000"/>
              </a:lnSpc>
            </a:pPr>
            <a:endParaRPr lang="en-US" sz="1800" smtClean="0"/>
          </a:p>
        </p:txBody>
      </p:sp>
      <p:pic>
        <p:nvPicPr>
          <p:cNvPr id="10877955" name="Picture 5"/>
          <p:cNvPicPr>
            <a:picLocks noChangeAspect="1"/>
          </p:cNvPicPr>
          <p:nvPr/>
        </p:nvPicPr>
        <p:blipFill>
          <a:blip r:embed="rId3"/>
          <a:srcRect/>
          <a:stretch>
            <a:fillRect/>
          </a:stretch>
        </p:blipFill>
        <p:spPr bwMode="auto">
          <a:xfrm>
            <a:off x="4357688" y="1184275"/>
            <a:ext cx="4818062" cy="3910013"/>
          </a:xfrm>
          <a:prstGeom prst="rect">
            <a:avLst/>
          </a:prstGeom>
          <a:noFill/>
          <a:ln w="9525">
            <a:noFill/>
            <a:miter lim="800000"/>
            <a:headEnd/>
            <a:tailEnd/>
          </a:ln>
        </p:spPr>
      </p:pic>
      <p:sp>
        <p:nvSpPr>
          <p:cNvPr id="10877956"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FC38DFA4-22B0-4F60-8B9E-635B5779BB08}" type="slidenum">
              <a:rPr lang="en-CA" sz="1400">
                <a:latin typeface="Arial" charset="0"/>
              </a:rPr>
              <a:pPr algn="r"/>
              <a:t>117</a:t>
            </a:fld>
            <a:endParaRPr lang="en-CA" sz="1400">
              <a:latin typeface="Arial"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80001" name="Rectangle 2"/>
          <p:cNvSpPr>
            <a:spLocks noGrp="1" noChangeArrowheads="1"/>
          </p:cNvSpPr>
          <p:nvPr>
            <p:ph type="title" idx="4294967295"/>
          </p:nvPr>
        </p:nvSpPr>
        <p:spPr/>
        <p:txBody>
          <a:bodyPr/>
          <a:lstStyle/>
          <a:p>
            <a:pPr eaLnBrk="1" hangingPunct="1"/>
            <a:r>
              <a:rPr lang="en-US" smtClean="0"/>
              <a:t>Standard Cell Design:</a:t>
            </a:r>
          </a:p>
        </p:txBody>
      </p:sp>
      <p:pic>
        <p:nvPicPr>
          <p:cNvPr id="10880002" name="Picture 3" descr="Fig8_8bcolor"/>
          <p:cNvPicPr>
            <a:picLocks noChangeAspect="1" noChangeArrowheads="1"/>
          </p:cNvPicPr>
          <p:nvPr>
            <p:ph type="body" sz="half" idx="4294967295"/>
          </p:nvPr>
        </p:nvPicPr>
        <p:blipFill>
          <a:blip r:embed="rId3"/>
          <a:srcRect/>
          <a:stretch>
            <a:fillRect/>
          </a:stretch>
        </p:blipFill>
        <p:spPr>
          <a:xfrm>
            <a:off x="5348288" y="1498600"/>
            <a:ext cx="3556000" cy="2795588"/>
          </a:xfrm>
        </p:spPr>
      </p:pic>
      <p:sp>
        <p:nvSpPr>
          <p:cNvPr id="10880003" name="Rectangle 4"/>
          <p:cNvSpPr>
            <a:spLocks noGrp="1" noChangeArrowheads="1"/>
          </p:cNvSpPr>
          <p:nvPr>
            <p:ph type="body" sz="half" idx="4294967295"/>
          </p:nvPr>
        </p:nvSpPr>
        <p:spPr>
          <a:xfrm>
            <a:off x="5486400" y="4343400"/>
            <a:ext cx="5453063" cy="490538"/>
          </a:xfrm>
        </p:spPr>
        <p:txBody>
          <a:bodyPr/>
          <a:lstStyle/>
          <a:p>
            <a:pPr marL="0" indent="0" eaLnBrk="1" hangingPunct="1">
              <a:lnSpc>
                <a:spcPct val="90000"/>
              </a:lnSpc>
            </a:pPr>
            <a:r>
              <a:rPr lang="en-US" sz="1800" smtClean="0"/>
              <a:t>Cell-structure hidden under</a:t>
            </a:r>
          </a:p>
          <a:p>
            <a:pPr marL="0" indent="0" eaLnBrk="1" hangingPunct="1">
              <a:lnSpc>
                <a:spcPct val="90000"/>
              </a:lnSpc>
            </a:pPr>
            <a:r>
              <a:rPr lang="en-US" sz="1800" smtClean="0"/>
              <a:t>     interconnect layers</a:t>
            </a:r>
          </a:p>
          <a:p>
            <a:pPr marL="0" indent="0" eaLnBrk="1" hangingPunct="1">
              <a:lnSpc>
                <a:spcPct val="90000"/>
              </a:lnSpc>
            </a:pPr>
            <a:endParaRPr lang="en-US" sz="1800" i="1" smtClean="0">
              <a:solidFill>
                <a:srgbClr val="315263"/>
              </a:solidFill>
            </a:endParaRPr>
          </a:p>
        </p:txBody>
      </p:sp>
      <p:sp>
        <p:nvSpPr>
          <p:cNvPr id="10880004" name="TextBox 3"/>
          <p:cNvSpPr txBox="1">
            <a:spLocks noChangeArrowheads="1"/>
          </p:cNvSpPr>
          <p:nvPr/>
        </p:nvSpPr>
        <p:spPr bwMode="auto">
          <a:xfrm>
            <a:off x="679450" y="1431925"/>
            <a:ext cx="4341813" cy="2862263"/>
          </a:xfrm>
          <a:prstGeom prst="rect">
            <a:avLst/>
          </a:prstGeom>
          <a:noFill/>
          <a:ln w="9525">
            <a:noFill/>
            <a:miter lim="800000"/>
            <a:headEnd/>
            <a:tailEnd/>
          </a:ln>
        </p:spPr>
        <p:txBody>
          <a:bodyPr>
            <a:spAutoFit/>
          </a:bodyPr>
          <a:lstStyle/>
          <a:p>
            <a:pPr>
              <a:lnSpc>
                <a:spcPct val="90000"/>
              </a:lnSpc>
            </a:pPr>
            <a:r>
              <a:rPr lang="en-US" sz="2000">
                <a:latin typeface="Arial" charset="0"/>
              </a:rPr>
              <a:t>Used only for high-speed or low-power applications</a:t>
            </a:r>
          </a:p>
          <a:p>
            <a:pPr>
              <a:lnSpc>
                <a:spcPct val="90000"/>
              </a:lnSpc>
            </a:pPr>
            <a:endParaRPr lang="en-US" sz="2000">
              <a:latin typeface="Arial" charset="0"/>
            </a:endParaRPr>
          </a:p>
          <a:p>
            <a:pPr>
              <a:lnSpc>
                <a:spcPct val="90000"/>
              </a:lnSpc>
            </a:pPr>
            <a:r>
              <a:rPr lang="en-US" sz="2000">
                <a:latin typeface="Arial" charset="0"/>
              </a:rPr>
              <a:t>Very expensive, and time consuming </a:t>
            </a:r>
          </a:p>
          <a:p>
            <a:pPr>
              <a:lnSpc>
                <a:spcPct val="90000"/>
              </a:lnSpc>
            </a:pPr>
            <a:r>
              <a:rPr lang="en-US" sz="2000">
                <a:latin typeface="Arial" charset="0"/>
              </a:rPr>
              <a:t>(&gt; $2M just for the mask costs)</a:t>
            </a:r>
          </a:p>
          <a:p>
            <a:pPr>
              <a:lnSpc>
                <a:spcPct val="90000"/>
              </a:lnSpc>
            </a:pPr>
            <a:endParaRPr lang="en-US" sz="2000">
              <a:latin typeface="Arial" charset="0"/>
            </a:endParaRPr>
          </a:p>
          <a:p>
            <a:pPr>
              <a:lnSpc>
                <a:spcPct val="90000"/>
              </a:lnSpc>
            </a:pPr>
            <a:r>
              <a:rPr lang="en-US" sz="2000">
                <a:latin typeface="Arial" charset="0"/>
              </a:rPr>
              <a:t>Very high re-spin cost</a:t>
            </a:r>
          </a:p>
          <a:p>
            <a:pPr>
              <a:lnSpc>
                <a:spcPct val="90000"/>
              </a:lnSpc>
            </a:pPr>
            <a:endParaRPr lang="en-US" sz="2000">
              <a:latin typeface="Arial" charset="0"/>
            </a:endParaRPr>
          </a:p>
          <a:p>
            <a:pPr>
              <a:lnSpc>
                <a:spcPct val="90000"/>
              </a:lnSpc>
            </a:pPr>
            <a:r>
              <a:rPr lang="en-US" sz="2000">
                <a:latin typeface="Arial" charset="0"/>
              </a:rPr>
              <a:t>More economical than full custom</a:t>
            </a:r>
          </a:p>
          <a:p>
            <a:endParaRPr lang="en-US" sz="1800" b="1">
              <a:latin typeface="Arial" charset="0"/>
            </a:endParaRPr>
          </a:p>
        </p:txBody>
      </p:sp>
      <p:sp>
        <p:nvSpPr>
          <p:cNvPr id="10880005" name="TextBox 4"/>
          <p:cNvSpPr txBox="1">
            <a:spLocks noChangeArrowheads="1"/>
          </p:cNvSpPr>
          <p:nvPr/>
        </p:nvSpPr>
        <p:spPr bwMode="auto">
          <a:xfrm>
            <a:off x="708025" y="5302250"/>
            <a:ext cx="7945438" cy="641350"/>
          </a:xfrm>
          <a:prstGeom prst="rect">
            <a:avLst/>
          </a:prstGeom>
          <a:noFill/>
          <a:ln w="9525">
            <a:noFill/>
            <a:miter lim="800000"/>
            <a:headEnd/>
            <a:tailEnd/>
          </a:ln>
        </p:spPr>
        <p:txBody>
          <a:bodyPr>
            <a:spAutoFit/>
          </a:bodyPr>
          <a:lstStyle/>
          <a:p>
            <a:r>
              <a:rPr lang="en-US" sz="1800" b="1">
                <a:latin typeface="Arial" charset="0"/>
              </a:rPr>
              <a:t>If you want to learn more about custom chip / standard cell design, take ELEC 402 and ELEC 403.</a:t>
            </a:r>
          </a:p>
        </p:txBody>
      </p:sp>
      <p:sp>
        <p:nvSpPr>
          <p:cNvPr id="10880006"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09848F4A-5AEC-4CF9-97E5-F0548386B637}" type="slidenum">
              <a:rPr lang="en-CA" sz="1400">
                <a:latin typeface="Arial" charset="0"/>
              </a:rPr>
              <a:pPr algn="r"/>
              <a:t>118</a:t>
            </a:fld>
            <a:endParaRPr lang="en-CA" sz="1400">
              <a:latin typeface="Arial"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82049" name="Rectangle 2"/>
          <p:cNvSpPr>
            <a:spLocks noGrp="1" noChangeArrowheads="1"/>
          </p:cNvSpPr>
          <p:nvPr>
            <p:ph type="title" idx="4294967295"/>
          </p:nvPr>
        </p:nvSpPr>
        <p:spPr/>
        <p:txBody>
          <a:bodyPr/>
          <a:lstStyle/>
          <a:p>
            <a:pPr eaLnBrk="1" hangingPunct="1"/>
            <a:r>
              <a:rPr lang="en-US" smtClean="0"/>
              <a:t>FPGAs: Field-Programmable Gate Arrays</a:t>
            </a:r>
          </a:p>
        </p:txBody>
      </p:sp>
      <p:sp>
        <p:nvSpPr>
          <p:cNvPr id="10882050" name="Rectangle 3"/>
          <p:cNvSpPr>
            <a:spLocks noGrp="1" noChangeArrowheads="1"/>
          </p:cNvSpPr>
          <p:nvPr>
            <p:ph type="body" idx="4294967295"/>
          </p:nvPr>
        </p:nvSpPr>
        <p:spPr/>
        <p:txBody>
          <a:bodyPr/>
          <a:lstStyle/>
          <a:p>
            <a:pPr eaLnBrk="1" hangingPunct="1"/>
            <a:r>
              <a:rPr lang="en-US" noProof="1" smtClean="0"/>
              <a:t>A flexible integrated circuit that can be used to implement any digital </a:t>
            </a:r>
          </a:p>
          <a:p>
            <a:pPr eaLnBrk="1" hangingPunct="1"/>
            <a:r>
              <a:rPr lang="en-US" noProof="1" smtClean="0"/>
              <a:t>hardware circuit, in the field, in seconds.</a:t>
            </a:r>
          </a:p>
          <a:p>
            <a:pPr eaLnBrk="1" hangingPunct="1"/>
            <a:endParaRPr lang="en-US" b="1" noProof="1" smtClean="0"/>
          </a:p>
          <a:p>
            <a:pPr eaLnBrk="1" hangingPunct="1"/>
            <a:r>
              <a:rPr lang="en-US" b="1" noProof="1" smtClean="0"/>
              <a:t>With a full custom chip:                                With an FPGA:</a:t>
            </a:r>
            <a:endParaRPr lang="en-US" noProof="1" smtClean="0"/>
          </a:p>
          <a:p>
            <a:pPr eaLnBrk="1" hangingPunct="1"/>
            <a:endParaRPr lang="en-US" smtClean="0"/>
          </a:p>
        </p:txBody>
      </p:sp>
      <p:grpSp>
        <p:nvGrpSpPr>
          <p:cNvPr id="10882051" name="Group 3"/>
          <p:cNvGrpSpPr>
            <a:grpSpLocks/>
          </p:cNvGrpSpPr>
          <p:nvPr/>
        </p:nvGrpSpPr>
        <p:grpSpPr bwMode="auto">
          <a:xfrm>
            <a:off x="642938" y="2481263"/>
            <a:ext cx="3424237" cy="2570162"/>
            <a:chOff x="1752600" y="2924175"/>
            <a:chExt cx="4800600" cy="3382963"/>
          </a:xfrm>
        </p:grpSpPr>
        <p:pic>
          <p:nvPicPr>
            <p:cNvPr id="10882054" name="Picture 5"/>
            <p:cNvPicPr>
              <a:picLocks noChangeAspect="1" noChangeArrowheads="1"/>
            </p:cNvPicPr>
            <p:nvPr/>
          </p:nvPicPr>
          <p:blipFill>
            <a:blip r:embed="rId3"/>
            <a:srcRect/>
            <a:stretch>
              <a:fillRect/>
            </a:stretch>
          </p:blipFill>
          <p:spPr bwMode="auto">
            <a:xfrm>
              <a:off x="5181600" y="3810000"/>
              <a:ext cx="1371600" cy="1355725"/>
            </a:xfrm>
            <a:prstGeom prst="rect">
              <a:avLst/>
            </a:prstGeom>
            <a:noFill/>
            <a:ln w="9525">
              <a:noFill/>
              <a:miter lim="800000"/>
              <a:headEnd/>
              <a:tailEnd/>
            </a:ln>
          </p:spPr>
        </p:pic>
        <p:pic>
          <p:nvPicPr>
            <p:cNvPr id="10882055" name="Picture 6"/>
            <p:cNvPicPr>
              <a:picLocks noChangeAspect="1" noChangeArrowheads="1"/>
            </p:cNvPicPr>
            <p:nvPr/>
          </p:nvPicPr>
          <p:blipFill>
            <a:blip r:embed="rId4"/>
            <a:srcRect/>
            <a:stretch>
              <a:fillRect/>
            </a:stretch>
          </p:blipFill>
          <p:spPr bwMode="auto">
            <a:xfrm>
              <a:off x="1752600" y="2924175"/>
              <a:ext cx="4038600" cy="3382963"/>
            </a:xfrm>
            <a:prstGeom prst="rect">
              <a:avLst/>
            </a:prstGeom>
            <a:noFill/>
            <a:ln w="9525">
              <a:noFill/>
              <a:miter lim="800000"/>
              <a:headEnd/>
              <a:tailEnd/>
            </a:ln>
          </p:spPr>
        </p:pic>
      </p:grpSp>
      <p:pic>
        <p:nvPicPr>
          <p:cNvPr id="10882052" name="Picture 13"/>
          <p:cNvPicPr>
            <a:picLocks noChangeAspect="1"/>
          </p:cNvPicPr>
          <p:nvPr/>
        </p:nvPicPr>
        <p:blipFill>
          <a:blip r:embed="rId5"/>
          <a:srcRect/>
          <a:stretch>
            <a:fillRect/>
          </a:stretch>
        </p:blipFill>
        <p:spPr bwMode="auto">
          <a:xfrm>
            <a:off x="5168900" y="2478088"/>
            <a:ext cx="3205163" cy="3300412"/>
          </a:xfrm>
          <a:prstGeom prst="rect">
            <a:avLst/>
          </a:prstGeom>
          <a:noFill/>
          <a:ln w="9525">
            <a:noFill/>
            <a:miter lim="800000"/>
            <a:headEnd/>
            <a:tailEnd/>
          </a:ln>
        </p:spPr>
      </p:pic>
      <p:sp>
        <p:nvSpPr>
          <p:cNvPr id="10882053"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849E1B68-FC8C-44DA-B3F6-3AADDF5BBF40}" type="slidenum">
              <a:rPr lang="en-CA" sz="1400">
                <a:latin typeface="Arial" charset="0"/>
              </a:rPr>
              <a:pPr algn="r"/>
              <a:t>119</a:t>
            </a:fld>
            <a:endParaRPr lang="en-CA" sz="1400">
              <a:latin typeface="Arial"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20257" name="Picture 2" descr="3.jpg"/>
          <p:cNvPicPr>
            <a:picLocks noChangeAspect="1"/>
          </p:cNvPicPr>
          <p:nvPr/>
        </p:nvPicPr>
        <p:blipFill>
          <a:blip r:embed="rId3"/>
          <a:srcRect/>
          <a:stretch>
            <a:fillRect/>
          </a:stretch>
        </p:blipFill>
        <p:spPr bwMode="auto">
          <a:xfrm>
            <a:off x="-457200" y="334963"/>
            <a:ext cx="9144000" cy="6858000"/>
          </a:xfrm>
          <a:prstGeom prst="rect">
            <a:avLst/>
          </a:prstGeom>
          <a:noFill/>
          <a:ln w="9525">
            <a:noFill/>
            <a:miter lim="800000"/>
            <a:headEnd/>
            <a:tailEnd/>
          </a:ln>
        </p:spPr>
      </p:pic>
      <p:sp>
        <p:nvSpPr>
          <p:cNvPr id="10720258" name="Footer Placeholder 3"/>
          <p:cNvSpPr txBox="1">
            <a:spLocks noGrp="1"/>
          </p:cNvSpPr>
          <p:nvPr/>
        </p:nvSpPr>
        <p:spPr bwMode="auto">
          <a:xfrm>
            <a:off x="457200" y="6046788"/>
            <a:ext cx="2133600" cy="476250"/>
          </a:xfrm>
          <a:prstGeom prst="rect">
            <a:avLst/>
          </a:prstGeom>
          <a:noFill/>
          <a:ln w="9525">
            <a:noFill/>
            <a:miter lim="800000"/>
            <a:headEnd/>
            <a:tailEnd/>
          </a:ln>
        </p:spPr>
        <p:txBody>
          <a:bodyPr/>
          <a:lstStyle/>
          <a:p>
            <a:endParaRPr lang="en-US" sz="1400">
              <a:latin typeface="Arial" charset="0"/>
              <a:ea typeface="MS PGothic" pitchFamily="34" charset="-128"/>
            </a:endParaRPr>
          </a:p>
          <a:p>
            <a:endParaRPr lang="en-US" sz="1400">
              <a:latin typeface="Arial" charset="0"/>
              <a:ea typeface="MS PGothic" pitchFamily="34" charset="-128"/>
            </a:endParaRPr>
          </a:p>
        </p:txBody>
      </p:sp>
      <p:sp>
        <p:nvSpPr>
          <p:cNvPr id="10720259" name="TextBox 7"/>
          <p:cNvSpPr txBox="1">
            <a:spLocks noChangeArrowheads="1"/>
          </p:cNvSpPr>
          <p:nvPr/>
        </p:nvSpPr>
        <p:spPr bwMode="auto">
          <a:xfrm>
            <a:off x="6324600" y="3001963"/>
            <a:ext cx="1828800" cy="369887"/>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RF Transceiver</a:t>
            </a:r>
          </a:p>
        </p:txBody>
      </p:sp>
      <p:cxnSp>
        <p:nvCxnSpPr>
          <p:cNvPr id="10720260" name="Straight Arrow Connector 9"/>
          <p:cNvCxnSpPr>
            <a:cxnSpLocks noChangeShapeType="1"/>
          </p:cNvCxnSpPr>
          <p:nvPr/>
        </p:nvCxnSpPr>
        <p:spPr bwMode="auto">
          <a:xfrm flipH="1">
            <a:off x="3276600" y="2620963"/>
            <a:ext cx="1600200" cy="1905000"/>
          </a:xfrm>
          <a:prstGeom prst="straightConnector1">
            <a:avLst/>
          </a:prstGeom>
          <a:noFill/>
          <a:ln w="9525">
            <a:solidFill>
              <a:schemeClr val="tx1"/>
            </a:solidFill>
            <a:round/>
            <a:headEnd/>
            <a:tailEnd type="arrow" w="med" len="med"/>
          </a:ln>
        </p:spPr>
      </p:cxnSp>
      <p:sp>
        <p:nvSpPr>
          <p:cNvPr id="10720261" name="TextBox 10"/>
          <p:cNvSpPr txBox="1">
            <a:spLocks noChangeArrowheads="1"/>
          </p:cNvSpPr>
          <p:nvPr/>
        </p:nvSpPr>
        <p:spPr bwMode="auto">
          <a:xfrm>
            <a:off x="-76200" y="6289675"/>
            <a:ext cx="1447800" cy="369888"/>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Wifi</a:t>
            </a:r>
          </a:p>
        </p:txBody>
      </p:sp>
      <p:cxnSp>
        <p:nvCxnSpPr>
          <p:cNvPr id="10720262" name="Straight Arrow Connector 12"/>
          <p:cNvCxnSpPr>
            <a:cxnSpLocks noChangeShapeType="1"/>
          </p:cNvCxnSpPr>
          <p:nvPr/>
        </p:nvCxnSpPr>
        <p:spPr bwMode="auto">
          <a:xfrm flipV="1">
            <a:off x="228600" y="5897563"/>
            <a:ext cx="457200" cy="381000"/>
          </a:xfrm>
          <a:prstGeom prst="straightConnector1">
            <a:avLst/>
          </a:prstGeom>
          <a:noFill/>
          <a:ln w="9525">
            <a:solidFill>
              <a:schemeClr val="tx1"/>
            </a:solidFill>
            <a:round/>
            <a:headEnd/>
            <a:tailEnd type="arrow" w="med" len="med"/>
          </a:ln>
        </p:spPr>
      </p:cxnSp>
      <p:sp>
        <p:nvSpPr>
          <p:cNvPr id="10720263" name="TextBox 13"/>
          <p:cNvSpPr txBox="1">
            <a:spLocks noChangeArrowheads="1"/>
          </p:cNvSpPr>
          <p:nvPr/>
        </p:nvSpPr>
        <p:spPr bwMode="auto">
          <a:xfrm>
            <a:off x="4800600" y="3546475"/>
            <a:ext cx="1828800" cy="369888"/>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Flash </a:t>
            </a:r>
          </a:p>
        </p:txBody>
      </p:sp>
      <p:cxnSp>
        <p:nvCxnSpPr>
          <p:cNvPr id="10720264" name="Straight Arrow Connector 15"/>
          <p:cNvCxnSpPr>
            <a:cxnSpLocks noChangeShapeType="1"/>
          </p:cNvCxnSpPr>
          <p:nvPr/>
        </p:nvCxnSpPr>
        <p:spPr bwMode="auto">
          <a:xfrm flipH="1">
            <a:off x="4953000" y="3916363"/>
            <a:ext cx="152400" cy="457200"/>
          </a:xfrm>
          <a:prstGeom prst="straightConnector1">
            <a:avLst/>
          </a:prstGeom>
          <a:noFill/>
          <a:ln w="9525">
            <a:solidFill>
              <a:schemeClr val="tx1"/>
            </a:solidFill>
            <a:round/>
            <a:headEnd/>
            <a:tailEnd type="arrow" w="med" len="med"/>
          </a:ln>
        </p:spPr>
      </p:cxnSp>
      <p:sp>
        <p:nvSpPr>
          <p:cNvPr id="10720265" name="TextBox 21"/>
          <p:cNvSpPr txBox="1">
            <a:spLocks noChangeArrowheads="1"/>
          </p:cNvSpPr>
          <p:nvPr/>
        </p:nvSpPr>
        <p:spPr bwMode="auto">
          <a:xfrm>
            <a:off x="2895600" y="6289675"/>
            <a:ext cx="2895600" cy="369888"/>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Power Management IC</a:t>
            </a:r>
          </a:p>
        </p:txBody>
      </p:sp>
      <p:cxnSp>
        <p:nvCxnSpPr>
          <p:cNvPr id="10720266" name="Straight Arrow Connector 23"/>
          <p:cNvCxnSpPr>
            <a:cxnSpLocks noChangeShapeType="1"/>
          </p:cNvCxnSpPr>
          <p:nvPr/>
        </p:nvCxnSpPr>
        <p:spPr bwMode="auto">
          <a:xfrm flipV="1">
            <a:off x="3352800" y="5745163"/>
            <a:ext cx="0" cy="609600"/>
          </a:xfrm>
          <a:prstGeom prst="straightConnector1">
            <a:avLst/>
          </a:prstGeom>
          <a:noFill/>
          <a:ln w="9525">
            <a:solidFill>
              <a:schemeClr val="tx1"/>
            </a:solidFill>
            <a:round/>
            <a:headEnd/>
            <a:tailEnd type="arrow" w="med" len="med"/>
          </a:ln>
        </p:spPr>
      </p:cxnSp>
      <p:sp>
        <p:nvSpPr>
          <p:cNvPr id="10720267" name="TextBox 24"/>
          <p:cNvSpPr txBox="1">
            <a:spLocks noChangeArrowheads="1"/>
          </p:cNvSpPr>
          <p:nvPr/>
        </p:nvSpPr>
        <p:spPr bwMode="auto">
          <a:xfrm>
            <a:off x="6553200" y="5287963"/>
            <a:ext cx="1828800" cy="369887"/>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WIFI</a:t>
            </a:r>
          </a:p>
        </p:txBody>
      </p:sp>
      <p:cxnSp>
        <p:nvCxnSpPr>
          <p:cNvPr id="10720268" name="Straight Arrow Connector 26"/>
          <p:cNvCxnSpPr>
            <a:cxnSpLocks noChangeShapeType="1"/>
          </p:cNvCxnSpPr>
          <p:nvPr/>
        </p:nvCxnSpPr>
        <p:spPr bwMode="auto">
          <a:xfrm rot="5400000" flipH="1" flipV="1">
            <a:off x="6858000" y="4906963"/>
            <a:ext cx="838200" cy="76200"/>
          </a:xfrm>
          <a:prstGeom prst="straightConnector1">
            <a:avLst/>
          </a:prstGeom>
          <a:noFill/>
          <a:ln w="9525">
            <a:solidFill>
              <a:schemeClr val="tx1"/>
            </a:solidFill>
            <a:round/>
            <a:headEnd/>
            <a:tailEnd type="arrow" w="med" len="med"/>
          </a:ln>
        </p:spPr>
      </p:cxnSp>
      <p:sp>
        <p:nvSpPr>
          <p:cNvPr id="10720269" name="TextBox 28"/>
          <p:cNvSpPr txBox="1">
            <a:spLocks noChangeArrowheads="1"/>
          </p:cNvSpPr>
          <p:nvPr/>
        </p:nvSpPr>
        <p:spPr bwMode="auto">
          <a:xfrm>
            <a:off x="838200" y="6335713"/>
            <a:ext cx="1828800" cy="647700"/>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Touchscreen </a:t>
            </a:r>
          </a:p>
          <a:p>
            <a:pPr eaLnBrk="0" hangingPunct="0"/>
            <a:r>
              <a:rPr lang="en-US" sz="1800">
                <a:latin typeface="Arial" charset="0"/>
                <a:ea typeface="MS PGothic" pitchFamily="34" charset="-128"/>
              </a:rPr>
              <a:t>Controller</a:t>
            </a:r>
          </a:p>
        </p:txBody>
      </p:sp>
      <p:cxnSp>
        <p:nvCxnSpPr>
          <p:cNvPr id="10720270" name="Straight Arrow Connector 29"/>
          <p:cNvCxnSpPr>
            <a:cxnSpLocks noChangeShapeType="1"/>
          </p:cNvCxnSpPr>
          <p:nvPr/>
        </p:nvCxnSpPr>
        <p:spPr bwMode="auto">
          <a:xfrm flipV="1">
            <a:off x="1905000" y="5211763"/>
            <a:ext cx="533400" cy="1066800"/>
          </a:xfrm>
          <a:prstGeom prst="straightConnector1">
            <a:avLst/>
          </a:prstGeom>
          <a:noFill/>
          <a:ln w="9525">
            <a:solidFill>
              <a:schemeClr val="tx1"/>
            </a:solidFill>
            <a:round/>
            <a:headEnd/>
            <a:tailEnd type="arrow" w="med" len="med"/>
          </a:ln>
        </p:spPr>
      </p:cxnSp>
      <p:sp>
        <p:nvSpPr>
          <p:cNvPr id="10720271" name="TextBox 33"/>
          <p:cNvSpPr txBox="1">
            <a:spLocks noChangeArrowheads="1"/>
          </p:cNvSpPr>
          <p:nvPr/>
        </p:nvSpPr>
        <p:spPr bwMode="auto">
          <a:xfrm>
            <a:off x="7696200" y="6202363"/>
            <a:ext cx="1447800" cy="276225"/>
          </a:xfrm>
          <a:prstGeom prst="rect">
            <a:avLst/>
          </a:prstGeom>
          <a:noFill/>
          <a:ln w="9525">
            <a:noFill/>
            <a:miter lim="800000"/>
            <a:headEnd/>
            <a:tailEnd/>
          </a:ln>
        </p:spPr>
        <p:txBody>
          <a:bodyPr>
            <a:spAutoFit/>
          </a:bodyPr>
          <a:lstStyle/>
          <a:p>
            <a:pPr eaLnBrk="0" hangingPunct="0"/>
            <a:r>
              <a:rPr lang="en-US" sz="1200">
                <a:latin typeface="Arial" charset="0"/>
                <a:ea typeface="MS PGothic" pitchFamily="34" charset="-128"/>
              </a:rPr>
              <a:t>Source: ifixit.com</a:t>
            </a:r>
          </a:p>
        </p:txBody>
      </p:sp>
      <p:sp>
        <p:nvSpPr>
          <p:cNvPr id="10720272" name="Title 1"/>
          <p:cNvSpPr>
            <a:spLocks noGrp="1"/>
          </p:cNvSpPr>
          <p:nvPr>
            <p:ph type="title" idx="4294967295"/>
          </p:nvPr>
        </p:nvSpPr>
        <p:spPr/>
        <p:txBody>
          <a:bodyPr/>
          <a:lstStyle/>
          <a:p>
            <a:pPr eaLnBrk="1" hangingPunct="1"/>
            <a:r>
              <a:rPr lang="en-US" smtClean="0"/>
              <a:t>iPhone 6 Plus</a:t>
            </a:r>
          </a:p>
        </p:txBody>
      </p:sp>
      <p:sp>
        <p:nvSpPr>
          <p:cNvPr id="10720273" name="TextBox 7"/>
          <p:cNvSpPr txBox="1">
            <a:spLocks noChangeArrowheads="1"/>
          </p:cNvSpPr>
          <p:nvPr/>
        </p:nvSpPr>
        <p:spPr bwMode="auto">
          <a:xfrm>
            <a:off x="4572000" y="2011363"/>
            <a:ext cx="1828800" cy="646112"/>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M8 Motion Coprocessor</a:t>
            </a:r>
          </a:p>
        </p:txBody>
      </p:sp>
      <p:cxnSp>
        <p:nvCxnSpPr>
          <p:cNvPr id="10720274" name="Straight Arrow Connector 9"/>
          <p:cNvCxnSpPr>
            <a:cxnSpLocks noChangeShapeType="1"/>
          </p:cNvCxnSpPr>
          <p:nvPr/>
        </p:nvCxnSpPr>
        <p:spPr bwMode="auto">
          <a:xfrm flipH="1">
            <a:off x="7010400" y="3306763"/>
            <a:ext cx="228600" cy="2057400"/>
          </a:xfrm>
          <a:prstGeom prst="straightConnector1">
            <a:avLst/>
          </a:prstGeom>
          <a:noFill/>
          <a:ln w="9525">
            <a:solidFill>
              <a:schemeClr val="tx1"/>
            </a:solidFill>
            <a:round/>
            <a:headEnd/>
            <a:tailEnd type="arrow" w="med" len="med"/>
          </a:ln>
        </p:spPr>
      </p:cxnSp>
      <p:cxnSp>
        <p:nvCxnSpPr>
          <p:cNvPr id="10720275" name="Straight Arrow Connector 9"/>
          <p:cNvCxnSpPr>
            <a:cxnSpLocks noChangeShapeType="1"/>
          </p:cNvCxnSpPr>
          <p:nvPr/>
        </p:nvCxnSpPr>
        <p:spPr bwMode="auto">
          <a:xfrm flipH="1">
            <a:off x="2819400" y="2773363"/>
            <a:ext cx="685800" cy="1828800"/>
          </a:xfrm>
          <a:prstGeom prst="straightConnector1">
            <a:avLst/>
          </a:prstGeom>
          <a:noFill/>
          <a:ln w="9525">
            <a:solidFill>
              <a:schemeClr val="tx1"/>
            </a:solidFill>
            <a:round/>
            <a:headEnd/>
            <a:tailEnd type="arrow" w="med" len="med"/>
          </a:ln>
        </p:spPr>
      </p:cxnSp>
      <p:sp>
        <p:nvSpPr>
          <p:cNvPr id="10720276" name="TextBox 7"/>
          <p:cNvSpPr txBox="1">
            <a:spLocks noChangeArrowheads="1"/>
          </p:cNvSpPr>
          <p:nvPr/>
        </p:nvSpPr>
        <p:spPr bwMode="auto">
          <a:xfrm>
            <a:off x="3124200" y="2316163"/>
            <a:ext cx="1828800" cy="369887"/>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NFC</a:t>
            </a:r>
          </a:p>
        </p:txBody>
      </p:sp>
      <p:sp>
        <p:nvSpPr>
          <p:cNvPr id="10720277" name="TextBox 7"/>
          <p:cNvSpPr txBox="1">
            <a:spLocks noChangeArrowheads="1"/>
          </p:cNvSpPr>
          <p:nvPr/>
        </p:nvSpPr>
        <p:spPr bwMode="auto">
          <a:xfrm>
            <a:off x="1371600" y="2316163"/>
            <a:ext cx="1828800" cy="369887"/>
          </a:xfrm>
          <a:prstGeom prst="rect">
            <a:avLst/>
          </a:prstGeom>
          <a:noFill/>
          <a:ln w="9525">
            <a:noFill/>
            <a:miter lim="800000"/>
            <a:headEnd/>
            <a:tailEnd/>
          </a:ln>
        </p:spPr>
        <p:txBody>
          <a:bodyPr>
            <a:spAutoFit/>
          </a:bodyPr>
          <a:lstStyle/>
          <a:p>
            <a:pPr eaLnBrk="0" hangingPunct="0"/>
            <a:r>
              <a:rPr lang="en-US" sz="1800">
                <a:latin typeface="Arial" charset="0"/>
                <a:ea typeface="MS PGothic" pitchFamily="34" charset="-128"/>
              </a:rPr>
              <a:t>Audio Codec</a:t>
            </a:r>
          </a:p>
        </p:txBody>
      </p:sp>
      <p:cxnSp>
        <p:nvCxnSpPr>
          <p:cNvPr id="10720278" name="Straight Arrow Connector 9"/>
          <p:cNvCxnSpPr>
            <a:cxnSpLocks noChangeShapeType="1"/>
          </p:cNvCxnSpPr>
          <p:nvPr/>
        </p:nvCxnSpPr>
        <p:spPr bwMode="auto">
          <a:xfrm>
            <a:off x="1981200" y="2773363"/>
            <a:ext cx="304800" cy="1905000"/>
          </a:xfrm>
          <a:prstGeom prst="straightConnector1">
            <a:avLst/>
          </a:prstGeom>
          <a:noFill/>
          <a:ln w="9525">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84097"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C17939F4-BD9D-4F93-B8EE-E5CBB0F328AA}" type="slidenum">
              <a:rPr lang="en-US" sz="800">
                <a:latin typeface="Arial" charset="0"/>
              </a:rPr>
              <a:pPr eaLnBrk="0" hangingPunct="0"/>
              <a:t>120</a:t>
            </a:fld>
            <a:endParaRPr lang="en-US" sz="800">
              <a:latin typeface="Arial" charset="0"/>
            </a:endParaRPr>
          </a:p>
        </p:txBody>
      </p:sp>
      <p:sp>
        <p:nvSpPr>
          <p:cNvPr id="10884098" name="Rectangle 2"/>
          <p:cNvSpPr>
            <a:spLocks noGrp="1" noChangeArrowheads="1"/>
          </p:cNvSpPr>
          <p:nvPr>
            <p:ph type="title" idx="4294967295"/>
          </p:nvPr>
        </p:nvSpPr>
        <p:spPr>
          <a:xfrm>
            <a:off x="350838" y="273050"/>
            <a:ext cx="8331200" cy="609600"/>
          </a:xfrm>
        </p:spPr>
        <p:txBody>
          <a:bodyPr/>
          <a:lstStyle/>
          <a:p>
            <a:r>
              <a:rPr lang="en-US" altLang="zh-CN" smtClean="0">
                <a:ea typeface="SimSun" pitchFamily="2" charset="-122"/>
              </a:rPr>
              <a:t>Altera Stratix V FPGA (2011)</a:t>
            </a:r>
          </a:p>
        </p:txBody>
      </p:sp>
      <p:sp>
        <p:nvSpPr>
          <p:cNvPr id="10884099" name="Text Box 3"/>
          <p:cNvSpPr txBox="1">
            <a:spLocks noChangeArrowheads="1"/>
          </p:cNvSpPr>
          <p:nvPr/>
        </p:nvSpPr>
        <p:spPr bwMode="auto">
          <a:xfrm>
            <a:off x="6816725" y="2911475"/>
            <a:ext cx="1816100" cy="830263"/>
          </a:xfrm>
          <a:prstGeom prst="rect">
            <a:avLst/>
          </a:prstGeom>
          <a:noFill/>
          <a:ln w="9525">
            <a:noFill/>
            <a:miter lim="800000"/>
            <a:headEnd/>
            <a:tailEnd/>
          </a:ln>
        </p:spPr>
        <p:txBody>
          <a:bodyPr>
            <a:spAutoFit/>
          </a:bodyPr>
          <a:lstStyle/>
          <a:p>
            <a:r>
              <a:rPr lang="en-US" altLang="zh-CN" sz="2400" b="1">
                <a:ea typeface="SimSun" pitchFamily="2" charset="-122"/>
              </a:rPr>
              <a:t>3.9 billion transistors</a:t>
            </a:r>
          </a:p>
        </p:txBody>
      </p:sp>
      <p:pic>
        <p:nvPicPr>
          <p:cNvPr id="10884100" name="Picture 4" descr="4SGX230_crop_medium"/>
          <p:cNvPicPr>
            <a:picLocks noChangeAspect="1" noChangeArrowheads="1"/>
          </p:cNvPicPr>
          <p:nvPr/>
        </p:nvPicPr>
        <p:blipFill>
          <a:blip r:embed="rId3"/>
          <a:srcRect/>
          <a:stretch>
            <a:fillRect/>
          </a:stretch>
        </p:blipFill>
        <p:spPr bwMode="auto">
          <a:xfrm>
            <a:off x="485775" y="1274763"/>
            <a:ext cx="5910263" cy="452913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86145" name="Rectangle 2"/>
          <p:cNvSpPr>
            <a:spLocks noGrp="1" noChangeArrowheads="1"/>
          </p:cNvSpPr>
          <p:nvPr>
            <p:ph type="title" idx="4294967295"/>
          </p:nvPr>
        </p:nvSpPr>
        <p:spPr>
          <a:xfrm>
            <a:off x="669925" y="552450"/>
            <a:ext cx="7772400" cy="762000"/>
          </a:xfrm>
        </p:spPr>
        <p:txBody>
          <a:bodyPr/>
          <a:lstStyle/>
          <a:p>
            <a:pPr eaLnBrk="1" hangingPunct="1"/>
            <a:r>
              <a:rPr lang="en-US" sz="2000" b="1" smtClean="0">
                <a:solidFill>
                  <a:schemeClr val="hlink"/>
                </a:solidFill>
              </a:rPr>
              <a:t>Advantages of FPGAs:</a:t>
            </a:r>
            <a:endParaRPr lang="en-US" sz="2000" smtClean="0">
              <a:solidFill>
                <a:schemeClr val="hlink"/>
              </a:solidFill>
            </a:endParaRPr>
          </a:p>
        </p:txBody>
      </p:sp>
      <p:sp>
        <p:nvSpPr>
          <p:cNvPr id="10886146" name="Rectangle 3"/>
          <p:cNvSpPr>
            <a:spLocks noGrp="1" noChangeArrowheads="1"/>
          </p:cNvSpPr>
          <p:nvPr>
            <p:ph type="body" idx="4294967295"/>
          </p:nvPr>
        </p:nvSpPr>
        <p:spPr>
          <a:xfrm>
            <a:off x="685800" y="1219200"/>
            <a:ext cx="7772400" cy="4878388"/>
          </a:xfrm>
        </p:spPr>
        <p:txBody>
          <a:bodyPr/>
          <a:lstStyle/>
          <a:p>
            <a:pPr eaLnBrk="1" hangingPunct="1"/>
            <a:r>
              <a:rPr lang="en-US" noProof="1" smtClean="0"/>
              <a:t>1.  "Instant Manufacturability": reduces time to market</a:t>
            </a:r>
          </a:p>
          <a:p>
            <a:pPr eaLnBrk="1" hangingPunct="1"/>
            <a:r>
              <a:rPr lang="en-US" noProof="1" smtClean="0"/>
              <a:t>2.  Cheaper for small volumes because you don</a:t>
            </a:r>
            <a:r>
              <a:rPr lang="en-US" altLang="en-US" noProof="1" smtClean="0"/>
              <a:t>’</a:t>
            </a:r>
            <a:r>
              <a:rPr lang="en-US" noProof="1" smtClean="0"/>
              <a:t>t need to pay for fabrication</a:t>
            </a:r>
          </a:p>
          <a:p>
            <a:pPr eaLnBrk="1" hangingPunct="1"/>
            <a:r>
              <a:rPr lang="en-US" noProof="1" smtClean="0"/>
              <a:t>         - means you don</a:t>
            </a:r>
            <a:r>
              <a:rPr lang="en-US" altLang="en-US" noProof="1" smtClean="0"/>
              <a:t>’</a:t>
            </a:r>
            <a:r>
              <a:rPr lang="en-US" noProof="1" smtClean="0"/>
              <a:t>t need to be a big company to make a chip</a:t>
            </a:r>
          </a:p>
          <a:p>
            <a:pPr eaLnBrk="1" hangingPunct="1"/>
            <a:r>
              <a:rPr lang="en-US" noProof="1" smtClean="0"/>
              <a:t>3.  Relaxes Designers -&gt; relaxed designers live longer!</a:t>
            </a:r>
          </a:p>
          <a:p>
            <a:pPr eaLnBrk="1" hangingPunct="1"/>
            <a:endParaRPr lang="en-US" b="1" noProof="1" smtClean="0"/>
          </a:p>
          <a:p>
            <a:pPr eaLnBrk="1" hangingPunct="1"/>
            <a:r>
              <a:rPr lang="en-US" b="1" noProof="1" smtClean="0">
                <a:solidFill>
                  <a:schemeClr val="hlink"/>
                </a:solidFill>
              </a:rPr>
              <a:t>Disadvantages of FPGAs:</a:t>
            </a:r>
            <a:endParaRPr lang="en-US" noProof="1" smtClean="0">
              <a:solidFill>
                <a:schemeClr val="hlink"/>
              </a:solidFill>
            </a:endParaRPr>
          </a:p>
          <a:p>
            <a:pPr eaLnBrk="1" hangingPunct="1"/>
            <a:r>
              <a:rPr lang="en-US" noProof="1" smtClean="0"/>
              <a:t>1.  Slower than gate arrays or custom chips</a:t>
            </a:r>
          </a:p>
          <a:p>
            <a:pPr eaLnBrk="1" hangingPunct="1"/>
            <a:r>
              <a:rPr lang="en-US" noProof="1" smtClean="0"/>
              <a:t>2.  Can not get as much circuitry on a single chip</a:t>
            </a:r>
          </a:p>
          <a:p>
            <a:pPr eaLnBrk="1" hangingPunct="1"/>
            <a:r>
              <a:rPr lang="en-US" noProof="1" smtClean="0"/>
              <a:t>         Today: ~ </a:t>
            </a:r>
            <a:r>
              <a:rPr lang="en-US" smtClean="0"/>
              <a:t>10M</a:t>
            </a:r>
            <a:r>
              <a:rPr lang="en-US" noProof="1" smtClean="0"/>
              <a:t> gates is the best you can do</a:t>
            </a:r>
          </a:p>
          <a:p>
            <a:pPr eaLnBrk="1" hangingPunct="1"/>
            <a:r>
              <a:rPr lang="en-US" noProof="1" smtClean="0"/>
              <a:t>                     ~ </a:t>
            </a:r>
            <a:r>
              <a:rPr lang="en-US" smtClean="0"/>
              <a:t>5</a:t>
            </a:r>
            <a:r>
              <a:rPr lang="en-US" noProof="1" smtClean="0"/>
              <a:t>00 MHz is about as fast as you can get</a:t>
            </a:r>
          </a:p>
          <a:p>
            <a:pPr eaLnBrk="1" hangingPunct="1"/>
            <a:r>
              <a:rPr lang="en-US" noProof="1" smtClean="0"/>
              <a:t>3.  For large volumes, it can be more expensive than gate arrays and custom chips</a:t>
            </a:r>
            <a:endParaRPr lang="en-US" smtClean="0"/>
          </a:p>
        </p:txBody>
      </p:sp>
      <p:sp>
        <p:nvSpPr>
          <p:cNvPr id="10886147"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9B636FAA-7572-40CF-86EB-3054D4BE4917}" type="slidenum">
              <a:rPr lang="en-CA" sz="1400">
                <a:latin typeface="Arial" charset="0"/>
              </a:rPr>
              <a:pPr algn="r"/>
              <a:t>121</a:t>
            </a:fld>
            <a:endParaRPr lang="en-CA" sz="1400">
              <a:latin typeface="Arial"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88193"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1E619450-8715-4B4B-9BE4-5BE087758ABE}" type="slidenum">
              <a:rPr lang="en-US" sz="800">
                <a:latin typeface="Arial" charset="0"/>
              </a:rPr>
              <a:pPr eaLnBrk="0" hangingPunct="0"/>
              <a:t>122</a:t>
            </a:fld>
            <a:endParaRPr lang="en-US" sz="800">
              <a:latin typeface="Arial" charset="0"/>
            </a:endParaRPr>
          </a:p>
        </p:txBody>
      </p:sp>
      <p:sp>
        <p:nvSpPr>
          <p:cNvPr id="10888194" name="Rectangle 2"/>
          <p:cNvSpPr>
            <a:spLocks noGrp="1" noChangeArrowheads="1"/>
          </p:cNvSpPr>
          <p:nvPr>
            <p:ph type="title" idx="4294967295"/>
          </p:nvPr>
        </p:nvSpPr>
        <p:spPr/>
        <p:txBody>
          <a:bodyPr/>
          <a:lstStyle/>
          <a:p>
            <a:r>
              <a:rPr lang="en-US" smtClean="0"/>
              <a:t>Why use FPGAs?</a:t>
            </a:r>
          </a:p>
        </p:txBody>
      </p:sp>
      <p:sp>
        <p:nvSpPr>
          <p:cNvPr id="10888195" name="Rectangle 3"/>
          <p:cNvSpPr>
            <a:spLocks noGrp="1" noChangeArrowheads="1"/>
          </p:cNvSpPr>
          <p:nvPr>
            <p:ph type="body" idx="4294967295"/>
          </p:nvPr>
        </p:nvSpPr>
        <p:spPr/>
        <p:txBody>
          <a:bodyPr/>
          <a:lstStyle/>
          <a:p>
            <a:pPr>
              <a:lnSpc>
                <a:spcPct val="90000"/>
              </a:lnSpc>
            </a:pPr>
            <a:r>
              <a:rPr lang="en-US" smtClean="0"/>
              <a:t>Problem:</a:t>
            </a:r>
          </a:p>
          <a:p>
            <a:pPr lvl="1">
              <a:lnSpc>
                <a:spcPct val="90000"/>
              </a:lnSpc>
            </a:pPr>
            <a:r>
              <a:rPr lang="en-US" smtClean="0"/>
              <a:t>Create an application to process a lot of data quickly</a:t>
            </a:r>
          </a:p>
          <a:p>
            <a:pPr lvl="1">
              <a:lnSpc>
                <a:spcPct val="90000"/>
              </a:lnSpc>
            </a:pPr>
            <a:r>
              <a:rPr lang="en-US" smtClean="0"/>
              <a:t>How?</a:t>
            </a:r>
          </a:p>
          <a:p>
            <a:pPr lvl="1">
              <a:lnSpc>
                <a:spcPct val="90000"/>
              </a:lnSpc>
            </a:pPr>
            <a:endParaRPr lang="en-US" smtClean="0"/>
          </a:p>
          <a:p>
            <a:pPr>
              <a:lnSpc>
                <a:spcPct val="90000"/>
              </a:lnSpc>
            </a:pPr>
            <a:r>
              <a:rPr lang="en-US" smtClean="0"/>
              <a:t>Alternatives:</a:t>
            </a:r>
          </a:p>
          <a:p>
            <a:pPr lvl="1">
              <a:lnSpc>
                <a:spcPct val="90000"/>
              </a:lnSpc>
            </a:pPr>
            <a:r>
              <a:rPr lang="en-US" smtClean="0"/>
              <a:t>Processor?</a:t>
            </a:r>
          </a:p>
          <a:p>
            <a:pPr lvl="2">
              <a:lnSpc>
                <a:spcPct val="90000"/>
              </a:lnSpc>
            </a:pPr>
            <a:r>
              <a:rPr lang="en-US" smtClean="0"/>
              <a:t> </a:t>
            </a:r>
            <a:r>
              <a:rPr lang="en-US" b="1" smtClean="0">
                <a:solidFill>
                  <a:srgbClr val="00CC66"/>
                </a:solidFill>
              </a:rPr>
              <a:t>Easy</a:t>
            </a:r>
            <a:r>
              <a:rPr lang="en-US" smtClean="0"/>
              <a:t> to write code, </a:t>
            </a:r>
            <a:r>
              <a:rPr lang="en-US" b="1" smtClean="0">
                <a:solidFill>
                  <a:schemeClr val="folHlink"/>
                </a:solidFill>
              </a:rPr>
              <a:t>low performance</a:t>
            </a:r>
            <a:r>
              <a:rPr lang="en-US" smtClean="0"/>
              <a:t>, </a:t>
            </a:r>
            <a:r>
              <a:rPr lang="en-US" b="1" smtClean="0">
                <a:solidFill>
                  <a:schemeClr val="folHlink"/>
                </a:solidFill>
              </a:rPr>
              <a:t>power</a:t>
            </a:r>
            <a:r>
              <a:rPr lang="en-US" smtClean="0"/>
              <a:t> hungry</a:t>
            </a:r>
          </a:p>
          <a:p>
            <a:pPr lvl="1">
              <a:lnSpc>
                <a:spcPct val="90000"/>
              </a:lnSpc>
            </a:pPr>
            <a:r>
              <a:rPr lang="en-US" smtClean="0"/>
              <a:t>Gate Array (ASIC)?</a:t>
            </a:r>
          </a:p>
          <a:p>
            <a:pPr lvl="2">
              <a:lnSpc>
                <a:spcPct val="90000"/>
              </a:lnSpc>
            </a:pPr>
            <a:r>
              <a:rPr lang="en-US" smtClean="0"/>
              <a:t> Very high </a:t>
            </a:r>
            <a:r>
              <a:rPr lang="en-US" b="1" smtClean="0">
                <a:solidFill>
                  <a:srgbClr val="00CC00"/>
                </a:solidFill>
              </a:rPr>
              <a:t>performance</a:t>
            </a:r>
            <a:r>
              <a:rPr lang="en-US" smtClean="0"/>
              <a:t>, </a:t>
            </a:r>
            <a:r>
              <a:rPr lang="en-US" b="1" smtClean="0">
                <a:solidFill>
                  <a:srgbClr val="00CC00"/>
                </a:solidFill>
              </a:rPr>
              <a:t>low</a:t>
            </a:r>
            <a:r>
              <a:rPr lang="en-US" b="1" smtClean="0"/>
              <a:t> </a:t>
            </a:r>
            <a:r>
              <a:rPr lang="en-US" b="1" smtClean="0">
                <a:solidFill>
                  <a:srgbClr val="00CC00"/>
                </a:solidFill>
              </a:rPr>
              <a:t>power</a:t>
            </a:r>
            <a:r>
              <a:rPr lang="en-US" smtClean="0">
                <a:solidFill>
                  <a:srgbClr val="00CC00"/>
                </a:solidFill>
              </a:rPr>
              <a:t>, </a:t>
            </a:r>
            <a:r>
              <a:rPr lang="en-US" smtClean="0"/>
              <a:t>very </a:t>
            </a:r>
            <a:r>
              <a:rPr lang="en-US" b="1" smtClean="0">
                <a:solidFill>
                  <a:schemeClr val="folHlink"/>
                </a:solidFill>
              </a:rPr>
              <a:t>hard</a:t>
            </a:r>
            <a:r>
              <a:rPr lang="en-US" smtClean="0"/>
              <a:t> to design, </a:t>
            </a:r>
            <a:r>
              <a:rPr lang="en-US" b="1" smtClean="0">
                <a:solidFill>
                  <a:schemeClr val="folHlink"/>
                </a:solidFill>
              </a:rPr>
              <a:t>expensive</a:t>
            </a:r>
            <a:r>
              <a:rPr lang="en-US" smtClean="0"/>
              <a:t> to manufacture</a:t>
            </a:r>
            <a:endParaRPr lang="en-US" smtClean="0">
              <a:solidFill>
                <a:srgbClr val="00CC00"/>
              </a:solidFill>
            </a:endParaRPr>
          </a:p>
          <a:p>
            <a:pPr lvl="1">
              <a:lnSpc>
                <a:spcPct val="90000"/>
              </a:lnSpc>
            </a:pPr>
            <a:r>
              <a:rPr lang="en-US" smtClean="0"/>
              <a:t>Field-Programmable Gate Array?</a:t>
            </a:r>
          </a:p>
          <a:p>
            <a:pPr lvl="2">
              <a:lnSpc>
                <a:spcPct val="90000"/>
              </a:lnSpc>
            </a:pPr>
            <a:r>
              <a:rPr lang="en-US" smtClean="0"/>
              <a:t> </a:t>
            </a:r>
            <a:r>
              <a:rPr lang="en-US" b="1" smtClean="0">
                <a:solidFill>
                  <a:srgbClr val="00CC00"/>
                </a:solidFill>
              </a:rPr>
              <a:t>no manufacturing</a:t>
            </a:r>
            <a:r>
              <a:rPr lang="en-US" smtClean="0"/>
              <a:t> needed (just program), </a:t>
            </a:r>
            <a:r>
              <a:rPr lang="en-US" b="1" smtClean="0">
                <a:solidFill>
                  <a:srgbClr val="00CC00"/>
                </a:solidFill>
              </a:rPr>
              <a:t>easier</a:t>
            </a:r>
            <a:r>
              <a:rPr lang="en-US" smtClean="0"/>
              <a:t> to design for than ASIC, high </a:t>
            </a:r>
            <a:r>
              <a:rPr lang="en-US" b="1" smtClean="0">
                <a:solidFill>
                  <a:srgbClr val="00CC00"/>
                </a:solidFill>
              </a:rPr>
              <a:t>performance</a:t>
            </a:r>
            <a:r>
              <a:rPr lang="en-US" smtClean="0"/>
              <a:t>, </a:t>
            </a:r>
            <a:r>
              <a:rPr lang="en-US" b="1" smtClean="0">
                <a:solidFill>
                  <a:srgbClr val="00CC00"/>
                </a:solidFill>
              </a:rPr>
              <a:t>lower power</a:t>
            </a:r>
            <a:r>
              <a:rPr lang="en-US" smtClean="0"/>
              <a:t> than a processor</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90241" name="Slide Number Placeholder 2"/>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74C2BE93-7846-440E-B4C4-6F5B6D1C250E}" type="slidenum">
              <a:rPr lang="en-US" sz="800">
                <a:latin typeface="Arial" charset="0"/>
              </a:rPr>
              <a:pPr eaLnBrk="0" hangingPunct="0"/>
              <a:t>123</a:t>
            </a:fld>
            <a:endParaRPr lang="en-US" sz="800">
              <a:latin typeface="Arial" charset="0"/>
            </a:endParaRPr>
          </a:p>
        </p:txBody>
      </p:sp>
      <p:grpSp>
        <p:nvGrpSpPr>
          <p:cNvPr id="10890242" name="Group 2"/>
          <p:cNvGrpSpPr>
            <a:grpSpLocks/>
          </p:cNvGrpSpPr>
          <p:nvPr/>
        </p:nvGrpSpPr>
        <p:grpSpPr bwMode="auto">
          <a:xfrm>
            <a:off x="1603375" y="2278063"/>
            <a:ext cx="5373688" cy="3413125"/>
            <a:chOff x="1010" y="1435"/>
            <a:chExt cx="3385" cy="2150"/>
          </a:xfrm>
        </p:grpSpPr>
        <p:grpSp>
          <p:nvGrpSpPr>
            <p:cNvPr id="10890281" name="Group 3"/>
            <p:cNvGrpSpPr>
              <a:grpSpLocks/>
            </p:cNvGrpSpPr>
            <p:nvPr/>
          </p:nvGrpSpPr>
          <p:grpSpPr bwMode="auto">
            <a:xfrm>
              <a:off x="1010" y="3178"/>
              <a:ext cx="389" cy="401"/>
              <a:chOff x="1010" y="3178"/>
              <a:chExt cx="389" cy="401"/>
            </a:xfrm>
          </p:grpSpPr>
          <p:sp>
            <p:nvSpPr>
              <p:cNvPr id="10890307" name="Rectangle 4"/>
              <p:cNvSpPr>
                <a:spLocks noChangeArrowheads="1"/>
              </p:cNvSpPr>
              <p:nvPr/>
            </p:nvSpPr>
            <p:spPr bwMode="auto">
              <a:xfrm>
                <a:off x="1010" y="3537"/>
                <a:ext cx="389" cy="42"/>
              </a:xfrm>
              <a:prstGeom prst="rect">
                <a:avLst/>
              </a:prstGeom>
              <a:solidFill>
                <a:schemeClr val="folHlink"/>
              </a:solidFill>
              <a:ln w="9525">
                <a:noFill/>
                <a:miter lim="800000"/>
                <a:headEnd/>
                <a:tailEnd/>
              </a:ln>
            </p:spPr>
            <p:txBody>
              <a:bodyPr/>
              <a:lstStyle/>
              <a:p>
                <a:pPr eaLnBrk="0" hangingPunct="0"/>
                <a:endParaRPr lang="en-US" sz="1800">
                  <a:latin typeface="Arial" charset="0"/>
                </a:endParaRPr>
              </a:p>
            </p:txBody>
          </p:sp>
          <p:sp>
            <p:nvSpPr>
              <p:cNvPr id="10890308" name="Rectangle 5"/>
              <p:cNvSpPr>
                <a:spLocks noChangeArrowheads="1"/>
              </p:cNvSpPr>
              <p:nvPr/>
            </p:nvSpPr>
            <p:spPr bwMode="auto">
              <a:xfrm>
                <a:off x="1010" y="3496"/>
                <a:ext cx="389" cy="49"/>
              </a:xfrm>
              <a:prstGeom prst="rect">
                <a:avLst/>
              </a:prstGeom>
              <a:solidFill>
                <a:schemeClr val="accent2"/>
              </a:solidFill>
              <a:ln w="9525">
                <a:noFill/>
                <a:miter lim="800000"/>
                <a:headEnd/>
                <a:tailEnd/>
              </a:ln>
            </p:spPr>
            <p:txBody>
              <a:bodyPr/>
              <a:lstStyle/>
              <a:p>
                <a:pPr eaLnBrk="0" hangingPunct="0"/>
                <a:endParaRPr lang="en-US" sz="1800">
                  <a:latin typeface="Arial" charset="0"/>
                </a:endParaRPr>
              </a:p>
            </p:txBody>
          </p:sp>
          <p:sp>
            <p:nvSpPr>
              <p:cNvPr id="10890309" name="Rectangle 6"/>
              <p:cNvSpPr>
                <a:spLocks noChangeArrowheads="1"/>
              </p:cNvSpPr>
              <p:nvPr/>
            </p:nvSpPr>
            <p:spPr bwMode="auto">
              <a:xfrm>
                <a:off x="1010" y="3455"/>
                <a:ext cx="389" cy="50"/>
              </a:xfrm>
              <a:prstGeom prst="rect">
                <a:avLst/>
              </a:prstGeom>
              <a:solidFill>
                <a:schemeClr val="accent1"/>
              </a:solidFill>
              <a:ln w="9525" algn="ctr">
                <a:noFill/>
                <a:miter lim="800000"/>
                <a:headEnd/>
                <a:tailEnd/>
              </a:ln>
            </p:spPr>
            <p:txBody>
              <a:bodyPr/>
              <a:lstStyle/>
              <a:p>
                <a:pPr eaLnBrk="0" hangingPunct="0"/>
                <a:endParaRPr lang="en-US" sz="1800">
                  <a:latin typeface="Arial" charset="0"/>
                </a:endParaRPr>
              </a:p>
            </p:txBody>
          </p:sp>
          <p:sp>
            <p:nvSpPr>
              <p:cNvPr id="10890310" name="Rectangle 7"/>
              <p:cNvSpPr>
                <a:spLocks noChangeArrowheads="1"/>
              </p:cNvSpPr>
              <p:nvPr/>
            </p:nvSpPr>
            <p:spPr bwMode="auto">
              <a:xfrm>
                <a:off x="1010" y="3178"/>
                <a:ext cx="389" cy="277"/>
              </a:xfrm>
              <a:prstGeom prst="rect">
                <a:avLst/>
              </a:prstGeom>
              <a:solidFill>
                <a:schemeClr val="tx2"/>
              </a:solidFill>
              <a:ln w="9525">
                <a:noFill/>
                <a:miter lim="800000"/>
                <a:headEnd/>
                <a:tailEnd/>
              </a:ln>
            </p:spPr>
            <p:txBody>
              <a:bodyPr/>
              <a:lstStyle/>
              <a:p>
                <a:pPr eaLnBrk="0" hangingPunct="0"/>
                <a:endParaRPr lang="en-US" sz="1800">
                  <a:latin typeface="Arial" charset="0"/>
                </a:endParaRPr>
              </a:p>
            </p:txBody>
          </p:sp>
        </p:grpSp>
        <p:grpSp>
          <p:nvGrpSpPr>
            <p:cNvPr id="10890282" name="Group 8"/>
            <p:cNvGrpSpPr>
              <a:grpSpLocks/>
            </p:cNvGrpSpPr>
            <p:nvPr/>
          </p:nvGrpSpPr>
          <p:grpSpPr bwMode="auto">
            <a:xfrm>
              <a:off x="2213" y="2449"/>
              <a:ext cx="389" cy="1134"/>
              <a:chOff x="2213" y="2449"/>
              <a:chExt cx="389" cy="1134"/>
            </a:xfrm>
          </p:grpSpPr>
          <p:sp>
            <p:nvSpPr>
              <p:cNvPr id="10890303" name="Rectangle 9"/>
              <p:cNvSpPr>
                <a:spLocks noChangeArrowheads="1"/>
              </p:cNvSpPr>
              <p:nvPr/>
            </p:nvSpPr>
            <p:spPr bwMode="auto">
              <a:xfrm>
                <a:off x="2213" y="3507"/>
                <a:ext cx="389" cy="76"/>
              </a:xfrm>
              <a:prstGeom prst="rect">
                <a:avLst/>
              </a:prstGeom>
              <a:solidFill>
                <a:schemeClr val="folHlink"/>
              </a:solidFill>
              <a:ln w="9525">
                <a:noFill/>
                <a:miter lim="800000"/>
                <a:headEnd/>
                <a:tailEnd/>
              </a:ln>
            </p:spPr>
            <p:txBody>
              <a:bodyPr/>
              <a:lstStyle/>
              <a:p>
                <a:pPr eaLnBrk="0" hangingPunct="0"/>
                <a:endParaRPr lang="en-US" sz="1800">
                  <a:latin typeface="Arial" charset="0"/>
                </a:endParaRPr>
              </a:p>
            </p:txBody>
          </p:sp>
          <p:sp>
            <p:nvSpPr>
              <p:cNvPr id="10890304" name="Rectangle 10"/>
              <p:cNvSpPr>
                <a:spLocks noChangeArrowheads="1"/>
              </p:cNvSpPr>
              <p:nvPr/>
            </p:nvSpPr>
            <p:spPr bwMode="auto">
              <a:xfrm>
                <a:off x="2213" y="3458"/>
                <a:ext cx="389" cy="91"/>
              </a:xfrm>
              <a:prstGeom prst="rect">
                <a:avLst/>
              </a:prstGeom>
              <a:solidFill>
                <a:schemeClr val="accent2"/>
              </a:solidFill>
              <a:ln w="9525">
                <a:noFill/>
                <a:miter lim="800000"/>
                <a:headEnd/>
                <a:tailEnd/>
              </a:ln>
            </p:spPr>
            <p:txBody>
              <a:bodyPr/>
              <a:lstStyle/>
              <a:p>
                <a:pPr eaLnBrk="0" hangingPunct="0"/>
                <a:endParaRPr lang="en-US" sz="1800">
                  <a:latin typeface="Arial" charset="0"/>
                </a:endParaRPr>
              </a:p>
            </p:txBody>
          </p:sp>
          <p:sp>
            <p:nvSpPr>
              <p:cNvPr id="10890305" name="Rectangle 11"/>
              <p:cNvSpPr>
                <a:spLocks noChangeArrowheads="1"/>
              </p:cNvSpPr>
              <p:nvPr/>
            </p:nvSpPr>
            <p:spPr bwMode="auto">
              <a:xfrm>
                <a:off x="2213" y="3251"/>
                <a:ext cx="389" cy="207"/>
              </a:xfrm>
              <a:prstGeom prst="rect">
                <a:avLst/>
              </a:prstGeom>
              <a:solidFill>
                <a:schemeClr val="accent1"/>
              </a:solidFill>
              <a:ln w="9525" algn="ctr">
                <a:noFill/>
                <a:miter lim="800000"/>
                <a:headEnd/>
                <a:tailEnd/>
              </a:ln>
            </p:spPr>
            <p:txBody>
              <a:bodyPr/>
              <a:lstStyle/>
              <a:p>
                <a:pPr eaLnBrk="0" hangingPunct="0"/>
                <a:endParaRPr lang="en-US" sz="1800">
                  <a:latin typeface="Arial" charset="0"/>
                </a:endParaRPr>
              </a:p>
            </p:txBody>
          </p:sp>
          <p:sp>
            <p:nvSpPr>
              <p:cNvPr id="10890306" name="Rectangle 12"/>
              <p:cNvSpPr>
                <a:spLocks noChangeArrowheads="1"/>
              </p:cNvSpPr>
              <p:nvPr/>
            </p:nvSpPr>
            <p:spPr bwMode="auto">
              <a:xfrm>
                <a:off x="2213" y="2449"/>
                <a:ext cx="389" cy="802"/>
              </a:xfrm>
              <a:prstGeom prst="rect">
                <a:avLst/>
              </a:prstGeom>
              <a:solidFill>
                <a:schemeClr val="tx2"/>
              </a:solidFill>
              <a:ln w="9525">
                <a:noFill/>
                <a:miter lim="800000"/>
                <a:headEnd/>
                <a:tailEnd/>
              </a:ln>
            </p:spPr>
            <p:txBody>
              <a:bodyPr/>
              <a:lstStyle/>
              <a:p>
                <a:pPr eaLnBrk="0" hangingPunct="0"/>
                <a:endParaRPr lang="en-US" sz="1800">
                  <a:latin typeface="Arial" charset="0"/>
                </a:endParaRPr>
              </a:p>
            </p:txBody>
          </p:sp>
        </p:grpSp>
        <p:grpSp>
          <p:nvGrpSpPr>
            <p:cNvPr id="10890283" name="Group 13"/>
            <p:cNvGrpSpPr>
              <a:grpSpLocks/>
            </p:cNvGrpSpPr>
            <p:nvPr/>
          </p:nvGrpSpPr>
          <p:grpSpPr bwMode="auto">
            <a:xfrm>
              <a:off x="2828" y="2168"/>
              <a:ext cx="394" cy="1408"/>
              <a:chOff x="2828" y="2168"/>
              <a:chExt cx="394" cy="1408"/>
            </a:xfrm>
          </p:grpSpPr>
          <p:sp>
            <p:nvSpPr>
              <p:cNvPr id="10890299" name="Rectangle 14"/>
              <p:cNvSpPr>
                <a:spLocks noChangeArrowheads="1"/>
              </p:cNvSpPr>
              <p:nvPr/>
            </p:nvSpPr>
            <p:spPr bwMode="auto">
              <a:xfrm>
                <a:off x="2828" y="3465"/>
                <a:ext cx="394" cy="111"/>
              </a:xfrm>
              <a:prstGeom prst="rect">
                <a:avLst/>
              </a:prstGeom>
              <a:solidFill>
                <a:schemeClr val="folHlink"/>
              </a:solidFill>
              <a:ln w="9525">
                <a:noFill/>
                <a:miter lim="800000"/>
                <a:headEnd/>
                <a:tailEnd/>
              </a:ln>
            </p:spPr>
            <p:txBody>
              <a:bodyPr/>
              <a:lstStyle/>
              <a:p>
                <a:pPr eaLnBrk="0" hangingPunct="0"/>
                <a:endParaRPr lang="en-US" sz="1800">
                  <a:latin typeface="Arial" charset="0"/>
                </a:endParaRPr>
              </a:p>
            </p:txBody>
          </p:sp>
          <p:sp>
            <p:nvSpPr>
              <p:cNvPr id="10890300" name="Rectangle 15"/>
              <p:cNvSpPr>
                <a:spLocks noChangeArrowheads="1"/>
              </p:cNvSpPr>
              <p:nvPr/>
            </p:nvSpPr>
            <p:spPr bwMode="auto">
              <a:xfrm>
                <a:off x="2828" y="3429"/>
                <a:ext cx="391" cy="113"/>
              </a:xfrm>
              <a:prstGeom prst="rect">
                <a:avLst/>
              </a:prstGeom>
              <a:solidFill>
                <a:schemeClr val="accent2"/>
              </a:solidFill>
              <a:ln w="9525">
                <a:noFill/>
                <a:miter lim="800000"/>
                <a:headEnd/>
                <a:tailEnd/>
              </a:ln>
            </p:spPr>
            <p:txBody>
              <a:bodyPr/>
              <a:lstStyle/>
              <a:p>
                <a:pPr eaLnBrk="0" hangingPunct="0"/>
                <a:endParaRPr lang="en-US" sz="1800">
                  <a:latin typeface="Arial" charset="0"/>
                </a:endParaRPr>
              </a:p>
            </p:txBody>
          </p:sp>
          <p:sp>
            <p:nvSpPr>
              <p:cNvPr id="10890301" name="Rectangle 16"/>
              <p:cNvSpPr>
                <a:spLocks noChangeArrowheads="1"/>
              </p:cNvSpPr>
              <p:nvPr/>
            </p:nvSpPr>
            <p:spPr bwMode="auto">
              <a:xfrm>
                <a:off x="2828" y="3205"/>
                <a:ext cx="391" cy="224"/>
              </a:xfrm>
              <a:prstGeom prst="rect">
                <a:avLst/>
              </a:prstGeom>
              <a:solidFill>
                <a:schemeClr val="accent1"/>
              </a:solidFill>
              <a:ln w="9525" algn="ctr">
                <a:noFill/>
                <a:miter lim="800000"/>
                <a:headEnd/>
                <a:tailEnd/>
              </a:ln>
            </p:spPr>
            <p:txBody>
              <a:bodyPr/>
              <a:lstStyle/>
              <a:p>
                <a:pPr eaLnBrk="0" hangingPunct="0"/>
                <a:endParaRPr lang="en-US" sz="1800">
                  <a:latin typeface="Arial" charset="0"/>
                </a:endParaRPr>
              </a:p>
            </p:txBody>
          </p:sp>
          <p:sp>
            <p:nvSpPr>
              <p:cNvPr id="10890302" name="Rectangle 17"/>
              <p:cNvSpPr>
                <a:spLocks noChangeArrowheads="1"/>
              </p:cNvSpPr>
              <p:nvPr/>
            </p:nvSpPr>
            <p:spPr bwMode="auto">
              <a:xfrm>
                <a:off x="2828" y="2168"/>
                <a:ext cx="391" cy="1037"/>
              </a:xfrm>
              <a:prstGeom prst="rect">
                <a:avLst/>
              </a:prstGeom>
              <a:solidFill>
                <a:schemeClr val="tx2"/>
              </a:solidFill>
              <a:ln w="9525">
                <a:noFill/>
                <a:miter lim="800000"/>
                <a:headEnd/>
                <a:tailEnd/>
              </a:ln>
            </p:spPr>
            <p:txBody>
              <a:bodyPr/>
              <a:lstStyle/>
              <a:p>
                <a:pPr eaLnBrk="0" hangingPunct="0"/>
                <a:endParaRPr lang="en-US" sz="1800">
                  <a:latin typeface="Arial" charset="0"/>
                </a:endParaRPr>
              </a:p>
            </p:txBody>
          </p:sp>
        </p:grpSp>
        <p:grpSp>
          <p:nvGrpSpPr>
            <p:cNvPr id="10890284" name="Group 18"/>
            <p:cNvGrpSpPr>
              <a:grpSpLocks/>
            </p:cNvGrpSpPr>
            <p:nvPr/>
          </p:nvGrpSpPr>
          <p:grpSpPr bwMode="auto">
            <a:xfrm>
              <a:off x="3437" y="1806"/>
              <a:ext cx="390" cy="1779"/>
              <a:chOff x="3437" y="1806"/>
              <a:chExt cx="390" cy="1779"/>
            </a:xfrm>
          </p:grpSpPr>
          <p:sp>
            <p:nvSpPr>
              <p:cNvPr id="10890295" name="Rectangle 19"/>
              <p:cNvSpPr>
                <a:spLocks noChangeArrowheads="1"/>
              </p:cNvSpPr>
              <p:nvPr/>
            </p:nvSpPr>
            <p:spPr bwMode="auto">
              <a:xfrm>
                <a:off x="3437" y="3446"/>
                <a:ext cx="390" cy="139"/>
              </a:xfrm>
              <a:prstGeom prst="rect">
                <a:avLst/>
              </a:prstGeom>
              <a:solidFill>
                <a:schemeClr val="folHlink"/>
              </a:solidFill>
              <a:ln w="9525">
                <a:noFill/>
                <a:miter lim="800000"/>
                <a:headEnd/>
                <a:tailEnd/>
              </a:ln>
            </p:spPr>
            <p:txBody>
              <a:bodyPr/>
              <a:lstStyle/>
              <a:p>
                <a:pPr eaLnBrk="0" hangingPunct="0"/>
                <a:endParaRPr lang="en-US" sz="1800">
                  <a:latin typeface="Arial" charset="0"/>
                </a:endParaRPr>
              </a:p>
            </p:txBody>
          </p:sp>
          <p:sp>
            <p:nvSpPr>
              <p:cNvPr id="10890296" name="Rectangle 20"/>
              <p:cNvSpPr>
                <a:spLocks noChangeArrowheads="1"/>
              </p:cNvSpPr>
              <p:nvPr/>
            </p:nvSpPr>
            <p:spPr bwMode="auto">
              <a:xfrm>
                <a:off x="3437" y="3396"/>
                <a:ext cx="390" cy="133"/>
              </a:xfrm>
              <a:prstGeom prst="rect">
                <a:avLst/>
              </a:prstGeom>
              <a:solidFill>
                <a:schemeClr val="accent2"/>
              </a:solidFill>
              <a:ln w="9525">
                <a:noFill/>
                <a:miter lim="800000"/>
                <a:headEnd/>
                <a:tailEnd/>
              </a:ln>
            </p:spPr>
            <p:txBody>
              <a:bodyPr/>
              <a:lstStyle/>
              <a:p>
                <a:pPr eaLnBrk="0" hangingPunct="0"/>
                <a:endParaRPr lang="en-US" sz="1800">
                  <a:latin typeface="Arial" charset="0"/>
                </a:endParaRPr>
              </a:p>
            </p:txBody>
          </p:sp>
          <p:sp>
            <p:nvSpPr>
              <p:cNvPr id="10890297" name="Rectangle 21"/>
              <p:cNvSpPr>
                <a:spLocks noChangeArrowheads="1"/>
              </p:cNvSpPr>
              <p:nvPr/>
            </p:nvSpPr>
            <p:spPr bwMode="auto">
              <a:xfrm>
                <a:off x="3437" y="2985"/>
                <a:ext cx="390" cy="411"/>
              </a:xfrm>
              <a:prstGeom prst="rect">
                <a:avLst/>
              </a:prstGeom>
              <a:solidFill>
                <a:schemeClr val="accent1"/>
              </a:solidFill>
              <a:ln w="9525" algn="ctr">
                <a:noFill/>
                <a:miter lim="800000"/>
                <a:headEnd/>
                <a:tailEnd/>
              </a:ln>
            </p:spPr>
            <p:txBody>
              <a:bodyPr/>
              <a:lstStyle/>
              <a:p>
                <a:pPr eaLnBrk="0" hangingPunct="0"/>
                <a:endParaRPr lang="en-US" sz="1800">
                  <a:latin typeface="Arial" charset="0"/>
                </a:endParaRPr>
              </a:p>
            </p:txBody>
          </p:sp>
          <p:sp>
            <p:nvSpPr>
              <p:cNvPr id="10890298" name="Rectangle 22"/>
              <p:cNvSpPr>
                <a:spLocks noChangeArrowheads="1"/>
              </p:cNvSpPr>
              <p:nvPr/>
            </p:nvSpPr>
            <p:spPr bwMode="auto">
              <a:xfrm>
                <a:off x="3437" y="1806"/>
                <a:ext cx="390" cy="1256"/>
              </a:xfrm>
              <a:prstGeom prst="rect">
                <a:avLst/>
              </a:prstGeom>
              <a:solidFill>
                <a:schemeClr val="tx2"/>
              </a:solidFill>
              <a:ln w="9525">
                <a:noFill/>
                <a:miter lim="800000"/>
                <a:headEnd/>
                <a:tailEnd/>
              </a:ln>
            </p:spPr>
            <p:txBody>
              <a:bodyPr/>
              <a:lstStyle/>
              <a:p>
                <a:pPr eaLnBrk="0" hangingPunct="0"/>
                <a:endParaRPr lang="en-US" sz="1800">
                  <a:latin typeface="Arial" charset="0"/>
                </a:endParaRPr>
              </a:p>
            </p:txBody>
          </p:sp>
        </p:grpSp>
        <p:grpSp>
          <p:nvGrpSpPr>
            <p:cNvPr id="10890285" name="Group 23"/>
            <p:cNvGrpSpPr>
              <a:grpSpLocks/>
            </p:cNvGrpSpPr>
            <p:nvPr/>
          </p:nvGrpSpPr>
          <p:grpSpPr bwMode="auto">
            <a:xfrm>
              <a:off x="4004" y="1435"/>
              <a:ext cx="391" cy="2141"/>
              <a:chOff x="4004" y="1435"/>
              <a:chExt cx="391" cy="2141"/>
            </a:xfrm>
          </p:grpSpPr>
          <p:sp>
            <p:nvSpPr>
              <p:cNvPr id="10890291" name="Rectangle 24"/>
              <p:cNvSpPr>
                <a:spLocks noChangeArrowheads="1"/>
              </p:cNvSpPr>
              <p:nvPr/>
            </p:nvSpPr>
            <p:spPr bwMode="auto">
              <a:xfrm>
                <a:off x="4004" y="3296"/>
                <a:ext cx="391" cy="280"/>
              </a:xfrm>
              <a:prstGeom prst="rect">
                <a:avLst/>
              </a:prstGeom>
              <a:solidFill>
                <a:schemeClr val="folHlink"/>
              </a:solidFill>
              <a:ln w="9525">
                <a:noFill/>
                <a:miter lim="800000"/>
                <a:headEnd/>
                <a:tailEnd/>
              </a:ln>
            </p:spPr>
            <p:txBody>
              <a:bodyPr/>
              <a:lstStyle/>
              <a:p>
                <a:pPr eaLnBrk="0" hangingPunct="0"/>
                <a:endParaRPr lang="en-US" sz="1800">
                  <a:latin typeface="Arial" charset="0"/>
                </a:endParaRPr>
              </a:p>
            </p:txBody>
          </p:sp>
          <p:sp>
            <p:nvSpPr>
              <p:cNvPr id="10890292" name="Rectangle 25"/>
              <p:cNvSpPr>
                <a:spLocks noChangeArrowheads="1"/>
              </p:cNvSpPr>
              <p:nvPr/>
            </p:nvSpPr>
            <p:spPr bwMode="auto">
              <a:xfrm>
                <a:off x="4004" y="3359"/>
                <a:ext cx="391" cy="149"/>
              </a:xfrm>
              <a:prstGeom prst="rect">
                <a:avLst/>
              </a:prstGeom>
              <a:solidFill>
                <a:schemeClr val="accent2"/>
              </a:solidFill>
              <a:ln w="9525">
                <a:noFill/>
                <a:miter lim="800000"/>
                <a:headEnd/>
                <a:tailEnd/>
              </a:ln>
            </p:spPr>
            <p:txBody>
              <a:bodyPr/>
              <a:lstStyle/>
              <a:p>
                <a:pPr eaLnBrk="0" hangingPunct="0"/>
                <a:endParaRPr lang="en-US" sz="1800">
                  <a:latin typeface="Arial" charset="0"/>
                </a:endParaRPr>
              </a:p>
            </p:txBody>
          </p:sp>
          <p:sp>
            <p:nvSpPr>
              <p:cNvPr id="10890293" name="Rectangle 26"/>
              <p:cNvSpPr>
                <a:spLocks noChangeArrowheads="1"/>
              </p:cNvSpPr>
              <p:nvPr/>
            </p:nvSpPr>
            <p:spPr bwMode="auto">
              <a:xfrm>
                <a:off x="4004" y="2707"/>
                <a:ext cx="391" cy="652"/>
              </a:xfrm>
              <a:prstGeom prst="rect">
                <a:avLst/>
              </a:prstGeom>
              <a:solidFill>
                <a:schemeClr val="accent1"/>
              </a:solidFill>
              <a:ln w="9525" algn="ctr">
                <a:noFill/>
                <a:miter lim="800000"/>
                <a:headEnd/>
                <a:tailEnd/>
              </a:ln>
            </p:spPr>
            <p:txBody>
              <a:bodyPr/>
              <a:lstStyle/>
              <a:p>
                <a:pPr eaLnBrk="0" hangingPunct="0"/>
                <a:endParaRPr lang="en-US" sz="1800">
                  <a:latin typeface="Arial" charset="0"/>
                </a:endParaRPr>
              </a:p>
            </p:txBody>
          </p:sp>
          <p:sp>
            <p:nvSpPr>
              <p:cNvPr id="10890294" name="Rectangle 27"/>
              <p:cNvSpPr>
                <a:spLocks noChangeArrowheads="1"/>
              </p:cNvSpPr>
              <p:nvPr/>
            </p:nvSpPr>
            <p:spPr bwMode="auto">
              <a:xfrm>
                <a:off x="4004" y="1435"/>
                <a:ext cx="391" cy="1499"/>
              </a:xfrm>
              <a:prstGeom prst="rect">
                <a:avLst/>
              </a:prstGeom>
              <a:solidFill>
                <a:schemeClr val="tx2"/>
              </a:solidFill>
              <a:ln w="9525">
                <a:noFill/>
                <a:miter lim="800000"/>
                <a:headEnd/>
                <a:tailEnd/>
              </a:ln>
            </p:spPr>
            <p:txBody>
              <a:bodyPr/>
              <a:lstStyle/>
              <a:p>
                <a:pPr eaLnBrk="0" hangingPunct="0"/>
                <a:endParaRPr lang="en-US" sz="1800">
                  <a:latin typeface="Arial" charset="0"/>
                </a:endParaRPr>
              </a:p>
            </p:txBody>
          </p:sp>
        </p:grpSp>
        <p:grpSp>
          <p:nvGrpSpPr>
            <p:cNvPr id="10890286" name="Group 28"/>
            <p:cNvGrpSpPr>
              <a:grpSpLocks/>
            </p:cNvGrpSpPr>
            <p:nvPr/>
          </p:nvGrpSpPr>
          <p:grpSpPr bwMode="auto">
            <a:xfrm>
              <a:off x="1606" y="2802"/>
              <a:ext cx="389" cy="782"/>
              <a:chOff x="1606" y="2802"/>
              <a:chExt cx="389" cy="782"/>
            </a:xfrm>
          </p:grpSpPr>
          <p:sp>
            <p:nvSpPr>
              <p:cNvPr id="10890287" name="Rectangle 29"/>
              <p:cNvSpPr>
                <a:spLocks noChangeArrowheads="1"/>
              </p:cNvSpPr>
              <p:nvPr/>
            </p:nvSpPr>
            <p:spPr bwMode="auto">
              <a:xfrm>
                <a:off x="1606" y="3554"/>
                <a:ext cx="389" cy="30"/>
              </a:xfrm>
              <a:prstGeom prst="rect">
                <a:avLst/>
              </a:prstGeom>
              <a:solidFill>
                <a:schemeClr val="folHlink"/>
              </a:solidFill>
              <a:ln w="9525">
                <a:noFill/>
                <a:miter lim="800000"/>
                <a:headEnd/>
                <a:tailEnd/>
              </a:ln>
            </p:spPr>
            <p:txBody>
              <a:bodyPr/>
              <a:lstStyle/>
              <a:p>
                <a:pPr eaLnBrk="0" hangingPunct="0"/>
                <a:endParaRPr lang="en-US" sz="1800">
                  <a:latin typeface="Arial" charset="0"/>
                </a:endParaRPr>
              </a:p>
            </p:txBody>
          </p:sp>
          <p:sp>
            <p:nvSpPr>
              <p:cNvPr id="10890288" name="Rectangle 30"/>
              <p:cNvSpPr>
                <a:spLocks noChangeArrowheads="1"/>
              </p:cNvSpPr>
              <p:nvPr/>
            </p:nvSpPr>
            <p:spPr bwMode="auto">
              <a:xfrm>
                <a:off x="1606" y="3488"/>
                <a:ext cx="389" cy="67"/>
              </a:xfrm>
              <a:prstGeom prst="rect">
                <a:avLst/>
              </a:prstGeom>
              <a:solidFill>
                <a:schemeClr val="accent2"/>
              </a:solidFill>
              <a:ln w="9525">
                <a:noFill/>
                <a:miter lim="800000"/>
                <a:headEnd/>
                <a:tailEnd/>
              </a:ln>
            </p:spPr>
            <p:txBody>
              <a:bodyPr/>
              <a:lstStyle/>
              <a:p>
                <a:pPr eaLnBrk="0" hangingPunct="0"/>
                <a:endParaRPr lang="en-US" sz="1800">
                  <a:latin typeface="Arial" charset="0"/>
                </a:endParaRPr>
              </a:p>
            </p:txBody>
          </p:sp>
          <p:sp>
            <p:nvSpPr>
              <p:cNvPr id="10890289" name="Rectangle 31"/>
              <p:cNvSpPr>
                <a:spLocks noChangeArrowheads="1"/>
              </p:cNvSpPr>
              <p:nvPr/>
            </p:nvSpPr>
            <p:spPr bwMode="auto">
              <a:xfrm>
                <a:off x="1606" y="3351"/>
                <a:ext cx="389" cy="137"/>
              </a:xfrm>
              <a:prstGeom prst="rect">
                <a:avLst/>
              </a:prstGeom>
              <a:solidFill>
                <a:schemeClr val="accent1"/>
              </a:solidFill>
              <a:ln w="9525">
                <a:noFill/>
                <a:miter lim="800000"/>
                <a:headEnd/>
                <a:tailEnd/>
              </a:ln>
            </p:spPr>
            <p:txBody>
              <a:bodyPr/>
              <a:lstStyle/>
              <a:p>
                <a:pPr eaLnBrk="0" hangingPunct="0"/>
                <a:endParaRPr lang="en-US" sz="1800">
                  <a:latin typeface="Arial" charset="0"/>
                </a:endParaRPr>
              </a:p>
            </p:txBody>
          </p:sp>
          <p:sp>
            <p:nvSpPr>
              <p:cNvPr id="10890290" name="Rectangle 32"/>
              <p:cNvSpPr>
                <a:spLocks noChangeArrowheads="1"/>
              </p:cNvSpPr>
              <p:nvPr/>
            </p:nvSpPr>
            <p:spPr bwMode="auto">
              <a:xfrm>
                <a:off x="1606" y="2802"/>
                <a:ext cx="389" cy="549"/>
              </a:xfrm>
              <a:prstGeom prst="rect">
                <a:avLst/>
              </a:prstGeom>
              <a:solidFill>
                <a:schemeClr val="tx2"/>
              </a:solidFill>
              <a:ln w="9525">
                <a:noFill/>
                <a:miter lim="800000"/>
                <a:headEnd/>
                <a:tailEnd/>
              </a:ln>
            </p:spPr>
            <p:txBody>
              <a:bodyPr/>
              <a:lstStyle/>
              <a:p>
                <a:pPr eaLnBrk="0" hangingPunct="0"/>
                <a:endParaRPr lang="en-US" sz="1800">
                  <a:latin typeface="Arial" charset="0"/>
                </a:endParaRPr>
              </a:p>
            </p:txBody>
          </p:sp>
        </p:grpSp>
      </p:grpSp>
      <p:sp>
        <p:nvSpPr>
          <p:cNvPr id="484385" name="Rectangle 33"/>
          <p:cNvSpPr>
            <a:spLocks noGrp="1" noChangeArrowheads="1"/>
          </p:cNvSpPr>
          <p:nvPr>
            <p:ph type="title" idx="4294967295"/>
          </p:nvPr>
        </p:nvSpPr>
        <p:spPr>
          <a:xfrm>
            <a:off x="336550" y="273050"/>
            <a:ext cx="8331200" cy="914400"/>
          </a:xfrm>
        </p:spPr>
        <p:txBody>
          <a:bodyPr/>
          <a:lstStyle/>
          <a:p>
            <a:pPr>
              <a:defRPr/>
            </a:pPr>
            <a:r>
              <a:rPr lang="en-US" altLang="ja-JP" sz="2400">
                <a:solidFill>
                  <a:schemeClr val="tx2"/>
                </a:solidFill>
                <a:effectLst>
                  <a:outerShdw blurRad="38100" dist="38100" dir="2700000" algn="tl">
                    <a:srgbClr val="C0C0C0"/>
                  </a:outerShdw>
                </a:effectLst>
                <a:ea typeface="MS PGothic" pitchFamily="34" charset="-128"/>
              </a:rPr>
              <a:t>Increasing Chip Development Cost</a:t>
            </a:r>
          </a:p>
        </p:txBody>
      </p:sp>
      <p:sp>
        <p:nvSpPr>
          <p:cNvPr id="10890244" name="Text Box 34"/>
          <p:cNvSpPr txBox="1">
            <a:spLocks noChangeArrowheads="1"/>
          </p:cNvSpPr>
          <p:nvPr/>
        </p:nvSpPr>
        <p:spPr bwMode="auto">
          <a:xfrm rot="-5400000">
            <a:off x="-775494" y="3537744"/>
            <a:ext cx="3227388" cy="304800"/>
          </a:xfrm>
          <a:prstGeom prst="rect">
            <a:avLst/>
          </a:prstGeom>
          <a:noFill/>
          <a:ln w="28575">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Total Development Cost (M$)</a:t>
            </a:r>
          </a:p>
        </p:txBody>
      </p:sp>
      <p:sp>
        <p:nvSpPr>
          <p:cNvPr id="10890245" name="Text Box 35"/>
          <p:cNvSpPr txBox="1">
            <a:spLocks noChangeArrowheads="1"/>
          </p:cNvSpPr>
          <p:nvPr/>
        </p:nvSpPr>
        <p:spPr bwMode="auto">
          <a:xfrm>
            <a:off x="942975" y="1597025"/>
            <a:ext cx="476250" cy="304800"/>
          </a:xfrm>
          <a:prstGeom prst="rect">
            <a:avLst/>
          </a:prstGeom>
          <a:noFill/>
          <a:ln w="28575" algn="ctr">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45</a:t>
            </a:r>
          </a:p>
        </p:txBody>
      </p:sp>
      <p:sp>
        <p:nvSpPr>
          <p:cNvPr id="10890246" name="Text Box 36"/>
          <p:cNvSpPr txBox="1">
            <a:spLocks noChangeArrowheads="1"/>
          </p:cNvSpPr>
          <p:nvPr/>
        </p:nvSpPr>
        <p:spPr bwMode="auto">
          <a:xfrm>
            <a:off x="942975" y="4411663"/>
            <a:ext cx="476250" cy="304800"/>
          </a:xfrm>
          <a:prstGeom prst="rect">
            <a:avLst/>
          </a:prstGeom>
          <a:noFill/>
          <a:ln w="28575" algn="ctr">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20</a:t>
            </a:r>
          </a:p>
        </p:txBody>
      </p:sp>
      <p:sp>
        <p:nvSpPr>
          <p:cNvPr id="10890247" name="Text Box 37"/>
          <p:cNvSpPr txBox="1">
            <a:spLocks noChangeArrowheads="1"/>
          </p:cNvSpPr>
          <p:nvPr/>
        </p:nvSpPr>
        <p:spPr bwMode="auto">
          <a:xfrm>
            <a:off x="942975" y="2159000"/>
            <a:ext cx="476250" cy="304800"/>
          </a:xfrm>
          <a:prstGeom prst="rect">
            <a:avLst/>
          </a:prstGeom>
          <a:noFill/>
          <a:ln w="28575" algn="ctr">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40</a:t>
            </a:r>
          </a:p>
        </p:txBody>
      </p:sp>
      <p:sp>
        <p:nvSpPr>
          <p:cNvPr id="10890248" name="Text Box 38"/>
          <p:cNvSpPr txBox="1">
            <a:spLocks noChangeArrowheads="1"/>
          </p:cNvSpPr>
          <p:nvPr/>
        </p:nvSpPr>
        <p:spPr bwMode="auto">
          <a:xfrm>
            <a:off x="942975" y="2722563"/>
            <a:ext cx="476250" cy="304800"/>
          </a:xfrm>
          <a:prstGeom prst="rect">
            <a:avLst/>
          </a:prstGeom>
          <a:noFill/>
          <a:ln w="28575" algn="ctr">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35</a:t>
            </a:r>
          </a:p>
        </p:txBody>
      </p:sp>
      <p:sp>
        <p:nvSpPr>
          <p:cNvPr id="10890249" name="Text Box 39"/>
          <p:cNvSpPr txBox="1">
            <a:spLocks noChangeArrowheads="1"/>
          </p:cNvSpPr>
          <p:nvPr/>
        </p:nvSpPr>
        <p:spPr bwMode="auto">
          <a:xfrm>
            <a:off x="942975" y="3284538"/>
            <a:ext cx="476250" cy="304800"/>
          </a:xfrm>
          <a:prstGeom prst="rect">
            <a:avLst/>
          </a:prstGeom>
          <a:noFill/>
          <a:ln w="28575" algn="ctr">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30</a:t>
            </a:r>
          </a:p>
        </p:txBody>
      </p:sp>
      <p:sp>
        <p:nvSpPr>
          <p:cNvPr id="10890250" name="Text Box 40"/>
          <p:cNvSpPr txBox="1">
            <a:spLocks noChangeArrowheads="1"/>
          </p:cNvSpPr>
          <p:nvPr/>
        </p:nvSpPr>
        <p:spPr bwMode="auto">
          <a:xfrm>
            <a:off x="942975" y="3848100"/>
            <a:ext cx="476250" cy="304800"/>
          </a:xfrm>
          <a:prstGeom prst="rect">
            <a:avLst/>
          </a:prstGeom>
          <a:noFill/>
          <a:ln w="28575" algn="ctr">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25</a:t>
            </a:r>
          </a:p>
        </p:txBody>
      </p:sp>
      <p:sp>
        <p:nvSpPr>
          <p:cNvPr id="10890251" name="Text Box 41"/>
          <p:cNvSpPr txBox="1">
            <a:spLocks noChangeArrowheads="1"/>
          </p:cNvSpPr>
          <p:nvPr/>
        </p:nvSpPr>
        <p:spPr bwMode="auto">
          <a:xfrm>
            <a:off x="942975" y="4975225"/>
            <a:ext cx="476250" cy="304800"/>
          </a:xfrm>
          <a:prstGeom prst="rect">
            <a:avLst/>
          </a:prstGeom>
          <a:noFill/>
          <a:ln w="28575" algn="ctr">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15</a:t>
            </a:r>
          </a:p>
        </p:txBody>
      </p:sp>
      <p:sp>
        <p:nvSpPr>
          <p:cNvPr id="10890252" name="Text Box 42"/>
          <p:cNvSpPr txBox="1">
            <a:spLocks noChangeArrowheads="1"/>
          </p:cNvSpPr>
          <p:nvPr/>
        </p:nvSpPr>
        <p:spPr bwMode="auto">
          <a:xfrm>
            <a:off x="942975" y="5538788"/>
            <a:ext cx="476250" cy="304800"/>
          </a:xfrm>
          <a:prstGeom prst="rect">
            <a:avLst/>
          </a:prstGeom>
          <a:noFill/>
          <a:ln w="28575" algn="ctr">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0</a:t>
            </a:r>
          </a:p>
        </p:txBody>
      </p:sp>
      <p:sp>
        <p:nvSpPr>
          <p:cNvPr id="10890253" name="Text Box 43"/>
          <p:cNvSpPr txBox="1">
            <a:spLocks noChangeArrowheads="1"/>
          </p:cNvSpPr>
          <p:nvPr/>
        </p:nvSpPr>
        <p:spPr bwMode="auto">
          <a:xfrm>
            <a:off x="1465263" y="5713413"/>
            <a:ext cx="895350" cy="304800"/>
          </a:xfrm>
          <a:prstGeom prst="rect">
            <a:avLst/>
          </a:prstGeom>
          <a:noFill/>
          <a:ln w="28575">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0.18 </a:t>
            </a:r>
            <a:r>
              <a:rPr lang="en-US" altLang="ja-JP" sz="1400" b="1">
                <a:solidFill>
                  <a:srgbClr val="000000"/>
                </a:solidFill>
                <a:latin typeface="Arial" charset="0"/>
                <a:ea typeface="MS PGothic" pitchFamily="34" charset="-128"/>
              </a:rPr>
              <a:t>µm</a:t>
            </a:r>
            <a:endParaRPr lang="en-US" altLang="ja-JP" sz="1400" b="1">
              <a:latin typeface="Arial" charset="0"/>
              <a:ea typeface="MS PGothic" pitchFamily="34" charset="-128"/>
            </a:endParaRPr>
          </a:p>
        </p:txBody>
      </p:sp>
      <p:sp>
        <p:nvSpPr>
          <p:cNvPr id="10890254" name="Text Box 44"/>
          <p:cNvSpPr txBox="1">
            <a:spLocks noChangeArrowheads="1"/>
          </p:cNvSpPr>
          <p:nvPr/>
        </p:nvSpPr>
        <p:spPr bwMode="auto">
          <a:xfrm>
            <a:off x="2451100" y="5713413"/>
            <a:ext cx="893763" cy="304800"/>
          </a:xfrm>
          <a:prstGeom prst="rect">
            <a:avLst/>
          </a:prstGeom>
          <a:noFill/>
          <a:ln w="28575">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0.15 </a:t>
            </a:r>
            <a:r>
              <a:rPr lang="en-US" altLang="ja-JP" sz="1400" b="1">
                <a:solidFill>
                  <a:srgbClr val="000000"/>
                </a:solidFill>
                <a:latin typeface="Arial" charset="0"/>
                <a:ea typeface="MS PGothic" pitchFamily="34" charset="-128"/>
              </a:rPr>
              <a:t>µm</a:t>
            </a:r>
            <a:endParaRPr lang="en-US" altLang="ja-JP" sz="1400" b="1">
              <a:latin typeface="Arial" charset="0"/>
              <a:ea typeface="MS PGothic" pitchFamily="34" charset="-128"/>
            </a:endParaRPr>
          </a:p>
        </p:txBody>
      </p:sp>
      <p:sp>
        <p:nvSpPr>
          <p:cNvPr id="10890255" name="Text Box 45"/>
          <p:cNvSpPr txBox="1">
            <a:spLocks noChangeArrowheads="1"/>
          </p:cNvSpPr>
          <p:nvPr/>
        </p:nvSpPr>
        <p:spPr bwMode="auto">
          <a:xfrm>
            <a:off x="3398838" y="5713413"/>
            <a:ext cx="895350" cy="304800"/>
          </a:xfrm>
          <a:prstGeom prst="rect">
            <a:avLst/>
          </a:prstGeom>
          <a:noFill/>
          <a:ln w="28575">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0.13 </a:t>
            </a:r>
            <a:r>
              <a:rPr lang="en-US" altLang="ja-JP" sz="1400" b="1">
                <a:solidFill>
                  <a:srgbClr val="000000"/>
                </a:solidFill>
                <a:latin typeface="Arial" charset="0"/>
                <a:ea typeface="MS PGothic" pitchFamily="34" charset="-128"/>
              </a:rPr>
              <a:t>µm</a:t>
            </a:r>
            <a:endParaRPr lang="en-US" altLang="ja-JP" sz="1400" b="1">
              <a:latin typeface="Arial" charset="0"/>
              <a:ea typeface="MS PGothic" pitchFamily="34" charset="-128"/>
            </a:endParaRPr>
          </a:p>
        </p:txBody>
      </p:sp>
      <p:sp>
        <p:nvSpPr>
          <p:cNvPr id="10890256" name="Text Box 46"/>
          <p:cNvSpPr txBox="1">
            <a:spLocks noChangeArrowheads="1"/>
          </p:cNvSpPr>
          <p:nvPr/>
        </p:nvSpPr>
        <p:spPr bwMode="auto">
          <a:xfrm>
            <a:off x="4381500" y="5713413"/>
            <a:ext cx="895350" cy="304800"/>
          </a:xfrm>
          <a:prstGeom prst="rect">
            <a:avLst/>
          </a:prstGeom>
          <a:noFill/>
          <a:ln w="28575">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90 nm</a:t>
            </a:r>
          </a:p>
        </p:txBody>
      </p:sp>
      <p:sp>
        <p:nvSpPr>
          <p:cNvPr id="10890257" name="Text Box 47"/>
          <p:cNvSpPr txBox="1">
            <a:spLocks noChangeArrowheads="1"/>
          </p:cNvSpPr>
          <p:nvPr/>
        </p:nvSpPr>
        <p:spPr bwMode="auto">
          <a:xfrm>
            <a:off x="5353050" y="5713413"/>
            <a:ext cx="895350" cy="304800"/>
          </a:xfrm>
          <a:prstGeom prst="rect">
            <a:avLst/>
          </a:prstGeom>
          <a:noFill/>
          <a:ln w="28575">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65 nm</a:t>
            </a:r>
          </a:p>
        </p:txBody>
      </p:sp>
      <p:sp>
        <p:nvSpPr>
          <p:cNvPr id="10890258" name="Text Box 48"/>
          <p:cNvSpPr txBox="1">
            <a:spLocks noChangeArrowheads="1"/>
          </p:cNvSpPr>
          <p:nvPr/>
        </p:nvSpPr>
        <p:spPr bwMode="auto">
          <a:xfrm>
            <a:off x="6251575" y="5713413"/>
            <a:ext cx="895350" cy="306387"/>
          </a:xfrm>
          <a:prstGeom prst="rect">
            <a:avLst/>
          </a:prstGeom>
          <a:noFill/>
          <a:ln w="28575">
            <a:noFill/>
            <a:miter lim="800000"/>
            <a:headEnd/>
            <a:tailEnd/>
          </a:ln>
        </p:spPr>
        <p:txBody>
          <a:bodyPr>
            <a:spAutoFit/>
          </a:bodyPr>
          <a:lstStyle/>
          <a:p>
            <a:pPr algn="ctr" eaLnBrk="0" hangingPunct="0">
              <a:spcBef>
                <a:spcPct val="50000"/>
              </a:spcBef>
            </a:pPr>
            <a:r>
              <a:rPr lang="en-US" altLang="ja-JP" sz="1400" b="1">
                <a:latin typeface="Arial" charset="0"/>
                <a:ea typeface="MS PGothic" pitchFamily="34" charset="-128"/>
              </a:rPr>
              <a:t>45 nm</a:t>
            </a:r>
          </a:p>
        </p:txBody>
      </p:sp>
      <p:sp>
        <p:nvSpPr>
          <p:cNvPr id="10890259" name="Rectangle 49"/>
          <p:cNvSpPr>
            <a:spLocks noChangeArrowheads="1"/>
          </p:cNvSpPr>
          <p:nvPr/>
        </p:nvSpPr>
        <p:spPr bwMode="auto">
          <a:xfrm>
            <a:off x="7164388" y="5514975"/>
            <a:ext cx="1360487" cy="211138"/>
          </a:xfrm>
          <a:prstGeom prst="rect">
            <a:avLst/>
          </a:prstGeom>
          <a:noFill/>
          <a:ln w="9525">
            <a:noFill/>
            <a:miter lim="800000"/>
            <a:headEnd/>
            <a:tailEnd/>
          </a:ln>
        </p:spPr>
        <p:txBody>
          <a:bodyPr wrap="none" lIns="0" tIns="0" rIns="0" bIns="0">
            <a:spAutoFit/>
          </a:bodyPr>
          <a:lstStyle/>
          <a:p>
            <a:pPr eaLnBrk="0" hangingPunct="0"/>
            <a:r>
              <a:rPr lang="en-US" altLang="ja-JP" sz="1400" b="1">
                <a:solidFill>
                  <a:schemeClr val="folHlink"/>
                </a:solidFill>
                <a:latin typeface="Arial" charset="0"/>
                <a:ea typeface="MS PGothic" pitchFamily="34" charset="-128"/>
              </a:rPr>
              <a:t>Masks &amp; Wafers</a:t>
            </a:r>
            <a:endParaRPr lang="en-US" altLang="ja-JP" sz="1400">
              <a:solidFill>
                <a:schemeClr val="folHlink"/>
              </a:solidFill>
              <a:latin typeface="Arial" charset="0"/>
              <a:ea typeface="MS PGothic" pitchFamily="34" charset="-128"/>
            </a:endParaRPr>
          </a:p>
        </p:txBody>
      </p:sp>
      <p:sp>
        <p:nvSpPr>
          <p:cNvPr id="10890260" name="Rectangle 50"/>
          <p:cNvSpPr>
            <a:spLocks noChangeArrowheads="1"/>
          </p:cNvSpPr>
          <p:nvPr/>
        </p:nvSpPr>
        <p:spPr bwMode="auto">
          <a:xfrm>
            <a:off x="7164388" y="5146675"/>
            <a:ext cx="1260475" cy="361950"/>
          </a:xfrm>
          <a:prstGeom prst="rect">
            <a:avLst/>
          </a:prstGeom>
          <a:noFill/>
          <a:ln w="9525">
            <a:noFill/>
            <a:miter lim="800000"/>
            <a:headEnd/>
            <a:tailEnd/>
          </a:ln>
        </p:spPr>
        <p:txBody>
          <a:bodyPr wrap="none" lIns="0" tIns="0" rIns="0" bIns="0">
            <a:spAutoFit/>
          </a:bodyPr>
          <a:lstStyle/>
          <a:p>
            <a:pPr eaLnBrk="0" hangingPunct="0">
              <a:lnSpc>
                <a:spcPct val="85000"/>
              </a:lnSpc>
            </a:pPr>
            <a:r>
              <a:rPr lang="en-US" altLang="ja-JP" sz="1400" b="1">
                <a:solidFill>
                  <a:schemeClr val="accent2"/>
                </a:solidFill>
                <a:latin typeface="Arial" charset="0"/>
                <a:ea typeface="MS PGothic" pitchFamily="34" charset="-128"/>
              </a:rPr>
              <a:t>Test &amp; Product</a:t>
            </a:r>
          </a:p>
          <a:p>
            <a:pPr eaLnBrk="0" hangingPunct="0">
              <a:lnSpc>
                <a:spcPct val="85000"/>
              </a:lnSpc>
            </a:pPr>
            <a:r>
              <a:rPr lang="en-US" altLang="ja-JP" sz="1400" b="1">
                <a:solidFill>
                  <a:schemeClr val="accent2"/>
                </a:solidFill>
                <a:latin typeface="Arial" charset="0"/>
                <a:ea typeface="MS PGothic" pitchFamily="34" charset="-128"/>
              </a:rPr>
              <a:t>Engineering</a:t>
            </a:r>
            <a:endParaRPr lang="en-US" altLang="ja-JP" sz="1400">
              <a:solidFill>
                <a:schemeClr val="accent2"/>
              </a:solidFill>
              <a:latin typeface="Arial" charset="0"/>
              <a:ea typeface="MS PGothic" pitchFamily="34" charset="-128"/>
            </a:endParaRPr>
          </a:p>
        </p:txBody>
      </p:sp>
      <p:sp>
        <p:nvSpPr>
          <p:cNvPr id="10890261" name="Rectangle 51"/>
          <p:cNvSpPr>
            <a:spLocks noChangeArrowheads="1"/>
          </p:cNvSpPr>
          <p:nvPr/>
        </p:nvSpPr>
        <p:spPr bwMode="auto">
          <a:xfrm>
            <a:off x="7164388" y="4797425"/>
            <a:ext cx="749300" cy="212725"/>
          </a:xfrm>
          <a:prstGeom prst="rect">
            <a:avLst/>
          </a:prstGeom>
          <a:noFill/>
          <a:ln w="9525">
            <a:noFill/>
            <a:miter lim="800000"/>
            <a:headEnd/>
            <a:tailEnd/>
          </a:ln>
        </p:spPr>
        <p:txBody>
          <a:bodyPr wrap="none" lIns="0" tIns="0" rIns="0" bIns="0">
            <a:spAutoFit/>
          </a:bodyPr>
          <a:lstStyle/>
          <a:p>
            <a:pPr eaLnBrk="0" hangingPunct="0"/>
            <a:r>
              <a:rPr lang="en-US" altLang="ja-JP" sz="1400" b="1">
                <a:solidFill>
                  <a:schemeClr val="accent1"/>
                </a:solidFill>
                <a:latin typeface="Arial" charset="0"/>
                <a:ea typeface="MS PGothic" pitchFamily="34" charset="-128"/>
              </a:rPr>
              <a:t>Software</a:t>
            </a:r>
            <a:endParaRPr lang="en-US" altLang="ja-JP" sz="1400">
              <a:solidFill>
                <a:schemeClr val="accent1"/>
              </a:solidFill>
              <a:latin typeface="Arial" charset="0"/>
              <a:ea typeface="MS PGothic" pitchFamily="34" charset="-128"/>
            </a:endParaRPr>
          </a:p>
        </p:txBody>
      </p:sp>
      <p:sp>
        <p:nvSpPr>
          <p:cNvPr id="10890262" name="Rectangle 52"/>
          <p:cNvSpPr>
            <a:spLocks noChangeArrowheads="1"/>
          </p:cNvSpPr>
          <p:nvPr/>
        </p:nvSpPr>
        <p:spPr bwMode="auto">
          <a:xfrm>
            <a:off x="7164388" y="3203575"/>
            <a:ext cx="963612" cy="638175"/>
          </a:xfrm>
          <a:prstGeom prst="rect">
            <a:avLst/>
          </a:prstGeom>
          <a:noFill/>
          <a:ln w="9525">
            <a:noFill/>
            <a:miter lim="800000"/>
            <a:headEnd/>
            <a:tailEnd/>
          </a:ln>
        </p:spPr>
        <p:txBody>
          <a:bodyPr wrap="none" lIns="0" tIns="0" rIns="0" bIns="0">
            <a:spAutoFit/>
          </a:bodyPr>
          <a:lstStyle/>
          <a:p>
            <a:pPr eaLnBrk="0" hangingPunct="0"/>
            <a:r>
              <a:rPr lang="en-US" altLang="ja-JP" sz="1400" b="1">
                <a:solidFill>
                  <a:schemeClr val="tx2"/>
                </a:solidFill>
                <a:latin typeface="Arial" charset="0"/>
                <a:ea typeface="MS PGothic" pitchFamily="34" charset="-128"/>
              </a:rPr>
              <a:t>Design /</a:t>
            </a:r>
          </a:p>
          <a:p>
            <a:pPr eaLnBrk="0" hangingPunct="0"/>
            <a:r>
              <a:rPr lang="en-US" altLang="ja-JP" sz="1400" b="1">
                <a:solidFill>
                  <a:schemeClr val="tx2"/>
                </a:solidFill>
                <a:latin typeface="Arial" charset="0"/>
                <a:ea typeface="MS PGothic" pitchFamily="34" charset="-128"/>
              </a:rPr>
              <a:t>Verification</a:t>
            </a:r>
          </a:p>
          <a:p>
            <a:pPr eaLnBrk="0" hangingPunct="0"/>
            <a:r>
              <a:rPr lang="en-US" altLang="ja-JP" sz="1400" b="1">
                <a:solidFill>
                  <a:schemeClr val="tx2"/>
                </a:solidFill>
                <a:latin typeface="Arial" charset="0"/>
                <a:ea typeface="MS PGothic" pitchFamily="34" charset="-128"/>
              </a:rPr>
              <a:t>&amp; Layout</a:t>
            </a:r>
            <a:endParaRPr lang="ja-JP" altLang="en-US" sz="1400">
              <a:solidFill>
                <a:schemeClr val="tx2"/>
              </a:solidFill>
              <a:latin typeface="Arial" charset="0"/>
              <a:ea typeface="MS PGothic" pitchFamily="34" charset="-128"/>
            </a:endParaRPr>
          </a:p>
        </p:txBody>
      </p:sp>
      <p:sp>
        <p:nvSpPr>
          <p:cNvPr id="10890263" name="Line 53"/>
          <p:cNvSpPr>
            <a:spLocks noChangeShapeType="1"/>
          </p:cNvSpPr>
          <p:nvPr/>
        </p:nvSpPr>
        <p:spPr bwMode="auto">
          <a:xfrm>
            <a:off x="1420813" y="1692275"/>
            <a:ext cx="0" cy="3489325"/>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64" name="Line 54"/>
          <p:cNvSpPr>
            <a:spLocks noChangeShapeType="1"/>
          </p:cNvSpPr>
          <p:nvPr/>
        </p:nvSpPr>
        <p:spPr bwMode="auto">
          <a:xfrm>
            <a:off x="1325563" y="5183188"/>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65" name="Line 55"/>
          <p:cNvSpPr>
            <a:spLocks noChangeShapeType="1"/>
          </p:cNvSpPr>
          <p:nvPr/>
        </p:nvSpPr>
        <p:spPr bwMode="auto">
          <a:xfrm>
            <a:off x="1325563" y="5676900"/>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66" name="Line 56"/>
          <p:cNvSpPr>
            <a:spLocks noChangeShapeType="1"/>
          </p:cNvSpPr>
          <p:nvPr/>
        </p:nvSpPr>
        <p:spPr bwMode="auto">
          <a:xfrm>
            <a:off x="1325563" y="4600575"/>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67" name="Line 57"/>
          <p:cNvSpPr>
            <a:spLocks noChangeShapeType="1"/>
          </p:cNvSpPr>
          <p:nvPr/>
        </p:nvSpPr>
        <p:spPr bwMode="auto">
          <a:xfrm>
            <a:off x="1325563" y="4019550"/>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68" name="Line 58"/>
          <p:cNvSpPr>
            <a:spLocks noChangeShapeType="1"/>
          </p:cNvSpPr>
          <p:nvPr/>
        </p:nvSpPr>
        <p:spPr bwMode="auto">
          <a:xfrm>
            <a:off x="1325563" y="3438525"/>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69" name="Line 59"/>
          <p:cNvSpPr>
            <a:spLocks noChangeShapeType="1"/>
          </p:cNvSpPr>
          <p:nvPr/>
        </p:nvSpPr>
        <p:spPr bwMode="auto">
          <a:xfrm>
            <a:off x="1325563" y="2857500"/>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0" name="Line 60"/>
          <p:cNvSpPr>
            <a:spLocks noChangeShapeType="1"/>
          </p:cNvSpPr>
          <p:nvPr/>
        </p:nvSpPr>
        <p:spPr bwMode="auto">
          <a:xfrm>
            <a:off x="1325563" y="2274888"/>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1" name="Line 61"/>
          <p:cNvSpPr>
            <a:spLocks noChangeShapeType="1"/>
          </p:cNvSpPr>
          <p:nvPr/>
        </p:nvSpPr>
        <p:spPr bwMode="auto">
          <a:xfrm>
            <a:off x="1325563" y="1695450"/>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2" name="Line 62"/>
          <p:cNvSpPr>
            <a:spLocks noChangeShapeType="1"/>
          </p:cNvSpPr>
          <p:nvPr/>
        </p:nvSpPr>
        <p:spPr bwMode="auto">
          <a:xfrm rot="-5400000">
            <a:off x="1366838" y="5726113"/>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3" name="Line 63"/>
          <p:cNvSpPr>
            <a:spLocks noChangeShapeType="1"/>
          </p:cNvSpPr>
          <p:nvPr/>
        </p:nvSpPr>
        <p:spPr bwMode="auto">
          <a:xfrm rot="-5400000">
            <a:off x="2370138" y="5726113"/>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4" name="Line 64"/>
          <p:cNvSpPr>
            <a:spLocks noChangeShapeType="1"/>
          </p:cNvSpPr>
          <p:nvPr/>
        </p:nvSpPr>
        <p:spPr bwMode="auto">
          <a:xfrm rot="-5400000">
            <a:off x="3321050" y="5726113"/>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5" name="Line 65"/>
          <p:cNvSpPr>
            <a:spLocks noChangeShapeType="1"/>
          </p:cNvSpPr>
          <p:nvPr/>
        </p:nvSpPr>
        <p:spPr bwMode="auto">
          <a:xfrm rot="-5400000">
            <a:off x="4329113" y="5726113"/>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6" name="Line 66"/>
          <p:cNvSpPr>
            <a:spLocks noChangeShapeType="1"/>
          </p:cNvSpPr>
          <p:nvPr/>
        </p:nvSpPr>
        <p:spPr bwMode="auto">
          <a:xfrm rot="-5400000">
            <a:off x="5246688" y="5726113"/>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7" name="Line 67"/>
          <p:cNvSpPr>
            <a:spLocks noChangeShapeType="1"/>
          </p:cNvSpPr>
          <p:nvPr/>
        </p:nvSpPr>
        <p:spPr bwMode="auto">
          <a:xfrm rot="-5400000">
            <a:off x="6192838" y="5726113"/>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8" name="Line 68"/>
          <p:cNvSpPr>
            <a:spLocks noChangeShapeType="1"/>
          </p:cNvSpPr>
          <p:nvPr/>
        </p:nvSpPr>
        <p:spPr bwMode="auto">
          <a:xfrm rot="-5400000">
            <a:off x="7043738" y="5726113"/>
            <a:ext cx="107950" cy="0"/>
          </a:xfrm>
          <a:prstGeom prst="line">
            <a:avLst/>
          </a:prstGeom>
          <a:noFill/>
          <a:ln w="28575">
            <a:solidFill>
              <a:schemeClr val="tx1"/>
            </a:solidFill>
            <a:round/>
            <a:headEnd type="none" w="lg" len="lg"/>
            <a:tailEnd type="none" w="lg" len="lg"/>
          </a:ln>
        </p:spPr>
        <p:txBody>
          <a:bodyPr>
            <a:spAutoFit/>
          </a:bodyPr>
          <a:lstStyle/>
          <a:p>
            <a:endParaRPr lang="en-US"/>
          </a:p>
        </p:txBody>
      </p:sp>
      <p:sp>
        <p:nvSpPr>
          <p:cNvPr id="10890279" name="Line 69"/>
          <p:cNvSpPr>
            <a:spLocks noChangeShapeType="1"/>
          </p:cNvSpPr>
          <p:nvPr/>
        </p:nvSpPr>
        <p:spPr bwMode="auto">
          <a:xfrm>
            <a:off x="1406525" y="5676900"/>
            <a:ext cx="5697538" cy="0"/>
          </a:xfrm>
          <a:prstGeom prst="line">
            <a:avLst/>
          </a:prstGeom>
          <a:noFill/>
          <a:ln w="25400">
            <a:solidFill>
              <a:schemeClr val="tx1"/>
            </a:solidFill>
            <a:round/>
            <a:headEnd type="none" w="lg" len="lg"/>
            <a:tailEnd type="none" w="lg" len="lg"/>
          </a:ln>
        </p:spPr>
        <p:txBody>
          <a:bodyPr>
            <a:spAutoFit/>
          </a:bodyPr>
          <a:lstStyle/>
          <a:p>
            <a:endParaRPr lang="en-US"/>
          </a:p>
        </p:txBody>
      </p:sp>
      <p:sp>
        <p:nvSpPr>
          <p:cNvPr id="10890280" name="Line 70"/>
          <p:cNvSpPr>
            <a:spLocks noChangeShapeType="1"/>
          </p:cNvSpPr>
          <p:nvPr/>
        </p:nvSpPr>
        <p:spPr bwMode="auto">
          <a:xfrm>
            <a:off x="1419225" y="5197475"/>
            <a:ext cx="0" cy="457200"/>
          </a:xfrm>
          <a:prstGeom prst="line">
            <a:avLst/>
          </a:prstGeom>
          <a:noFill/>
          <a:ln w="28575">
            <a:solidFill>
              <a:schemeClr val="tx1"/>
            </a:solidFill>
            <a:prstDash val="sysDot"/>
            <a:round/>
            <a:headEnd/>
            <a:tailEnd/>
          </a:ln>
        </p:spPr>
        <p:txBody>
          <a:bodyPr/>
          <a:lstStyle/>
          <a:p>
            <a:endParaRPr lang="en-US"/>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92289"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6C7E02BA-F18E-4E8D-890A-1B54EA3E3ECB}" type="slidenum">
              <a:rPr lang="en-US" sz="800">
                <a:latin typeface="Arial" charset="0"/>
              </a:rPr>
              <a:pPr eaLnBrk="0" hangingPunct="0"/>
              <a:t>124</a:t>
            </a:fld>
            <a:endParaRPr lang="en-US" sz="800">
              <a:latin typeface="Arial" charset="0"/>
            </a:endParaRPr>
          </a:p>
        </p:txBody>
      </p:sp>
      <p:sp>
        <p:nvSpPr>
          <p:cNvPr id="10892290" name="Rectangle 2"/>
          <p:cNvSpPr>
            <a:spLocks noChangeArrowheads="1"/>
          </p:cNvSpPr>
          <p:nvPr/>
        </p:nvSpPr>
        <p:spPr bwMode="auto">
          <a:xfrm>
            <a:off x="1447800" y="1260475"/>
            <a:ext cx="5726113" cy="735013"/>
          </a:xfrm>
          <a:prstGeom prst="rect">
            <a:avLst/>
          </a:prstGeom>
          <a:gradFill rotWithShape="1">
            <a:gsLst>
              <a:gs pos="0">
                <a:srgbClr val="99CCFF"/>
              </a:gs>
              <a:gs pos="100000">
                <a:schemeClr val="bg1"/>
              </a:gs>
            </a:gsLst>
            <a:lin ang="0" scaled="1"/>
          </a:gradFill>
          <a:ln w="25400" algn="ctr">
            <a:noFill/>
            <a:miter lim="800000"/>
            <a:headEnd type="none" w="lg" len="lg"/>
            <a:tailEnd type="none" w="lg" len="lg"/>
          </a:ln>
        </p:spPr>
        <p:txBody>
          <a:bodyPr anchor="ctr">
            <a:spAutoFit/>
          </a:bodyPr>
          <a:lstStyle/>
          <a:p>
            <a:pPr eaLnBrk="0" hangingPunct="0"/>
            <a:endParaRPr lang="en-US" sz="1800">
              <a:latin typeface="Arial" charset="0"/>
            </a:endParaRPr>
          </a:p>
        </p:txBody>
      </p:sp>
      <p:sp>
        <p:nvSpPr>
          <p:cNvPr id="10892291" name="Rectangle 3"/>
          <p:cNvSpPr>
            <a:spLocks noChangeArrowheads="1"/>
          </p:cNvSpPr>
          <p:nvPr/>
        </p:nvSpPr>
        <p:spPr bwMode="auto">
          <a:xfrm>
            <a:off x="1447800" y="2114550"/>
            <a:ext cx="5726113" cy="1019175"/>
          </a:xfrm>
          <a:prstGeom prst="rect">
            <a:avLst/>
          </a:prstGeom>
          <a:gradFill rotWithShape="1">
            <a:gsLst>
              <a:gs pos="0">
                <a:srgbClr val="99CCFF"/>
              </a:gs>
              <a:gs pos="100000">
                <a:schemeClr val="bg1"/>
              </a:gs>
            </a:gsLst>
            <a:lin ang="0" scaled="1"/>
          </a:gradFill>
          <a:ln w="25400" algn="ctr">
            <a:noFill/>
            <a:miter lim="800000"/>
            <a:headEnd type="none" w="lg" len="lg"/>
            <a:tailEnd type="none" w="lg" len="lg"/>
          </a:ln>
        </p:spPr>
        <p:txBody>
          <a:bodyPr anchor="ctr">
            <a:spAutoFit/>
          </a:bodyPr>
          <a:lstStyle/>
          <a:p>
            <a:pPr eaLnBrk="0" hangingPunct="0"/>
            <a:endParaRPr lang="en-US" sz="1800">
              <a:latin typeface="Arial" charset="0"/>
            </a:endParaRPr>
          </a:p>
        </p:txBody>
      </p:sp>
      <p:sp>
        <p:nvSpPr>
          <p:cNvPr id="10892292" name="Rectangle 4"/>
          <p:cNvSpPr>
            <a:spLocks noChangeArrowheads="1"/>
          </p:cNvSpPr>
          <p:nvPr/>
        </p:nvSpPr>
        <p:spPr bwMode="auto">
          <a:xfrm>
            <a:off x="1447800" y="3252788"/>
            <a:ext cx="5726113" cy="1108075"/>
          </a:xfrm>
          <a:prstGeom prst="rect">
            <a:avLst/>
          </a:prstGeom>
          <a:gradFill rotWithShape="1">
            <a:gsLst>
              <a:gs pos="0">
                <a:srgbClr val="99CCFF"/>
              </a:gs>
              <a:gs pos="100000">
                <a:schemeClr val="bg1"/>
              </a:gs>
            </a:gsLst>
            <a:lin ang="0" scaled="1"/>
          </a:gradFill>
          <a:ln w="25400" algn="ctr">
            <a:noFill/>
            <a:miter lim="800000"/>
            <a:headEnd type="none" w="lg" len="lg"/>
            <a:tailEnd type="none" w="lg" len="lg"/>
          </a:ln>
        </p:spPr>
        <p:txBody>
          <a:bodyPr anchor="ctr">
            <a:spAutoFit/>
          </a:bodyPr>
          <a:lstStyle/>
          <a:p>
            <a:pPr eaLnBrk="0" hangingPunct="0"/>
            <a:endParaRPr lang="en-US" sz="1800">
              <a:latin typeface="Arial" charset="0"/>
            </a:endParaRPr>
          </a:p>
        </p:txBody>
      </p:sp>
      <p:sp>
        <p:nvSpPr>
          <p:cNvPr id="10892293" name="Rectangle 5"/>
          <p:cNvSpPr>
            <a:spLocks noGrp="1" noChangeArrowheads="1"/>
          </p:cNvSpPr>
          <p:nvPr>
            <p:ph type="title" idx="4294967295"/>
          </p:nvPr>
        </p:nvSpPr>
        <p:spPr>
          <a:xfrm>
            <a:off x="307975" y="273050"/>
            <a:ext cx="8645525" cy="914400"/>
          </a:xfrm>
        </p:spPr>
        <p:txBody>
          <a:bodyPr/>
          <a:lstStyle/>
          <a:p>
            <a:r>
              <a:rPr lang="en-US" altLang="ja-JP" sz="2800" smtClean="0">
                <a:ea typeface="MS PGothic" pitchFamily="34" charset="-128"/>
              </a:rPr>
              <a:t>How do companies justify making a custom chip?</a:t>
            </a:r>
          </a:p>
        </p:txBody>
      </p:sp>
      <p:grpSp>
        <p:nvGrpSpPr>
          <p:cNvPr id="10892294" name="Group 6"/>
          <p:cNvGrpSpPr>
            <a:grpSpLocks/>
          </p:cNvGrpSpPr>
          <p:nvPr/>
        </p:nvGrpSpPr>
        <p:grpSpPr bwMode="auto">
          <a:xfrm>
            <a:off x="1695450" y="1271588"/>
            <a:ext cx="5127625" cy="641350"/>
            <a:chOff x="2309" y="1008"/>
            <a:chExt cx="3230" cy="404"/>
          </a:xfrm>
        </p:grpSpPr>
        <p:sp>
          <p:nvSpPr>
            <p:cNvPr id="10892306" name="Text Box 7"/>
            <p:cNvSpPr txBox="1">
              <a:spLocks noChangeArrowheads="1"/>
            </p:cNvSpPr>
            <p:nvPr/>
          </p:nvSpPr>
          <p:spPr bwMode="auto">
            <a:xfrm>
              <a:off x="2975" y="1008"/>
              <a:ext cx="1652" cy="404"/>
            </a:xfrm>
            <a:prstGeom prst="rect">
              <a:avLst/>
            </a:prstGeom>
            <a:noFill/>
            <a:ln w="9525">
              <a:noFill/>
              <a:miter lim="800000"/>
              <a:headEnd/>
              <a:tailEnd/>
            </a:ln>
          </p:spPr>
          <p:txBody>
            <a:bodyPr>
              <a:spAutoFit/>
            </a:bodyPr>
            <a:lstStyle/>
            <a:p>
              <a:pPr eaLnBrk="0" hangingPunct="0">
                <a:spcBef>
                  <a:spcPct val="50000"/>
                </a:spcBef>
              </a:pPr>
              <a:r>
                <a:rPr lang="en-US" altLang="ja-JP" sz="1800" b="1">
                  <a:latin typeface="Arial" charset="0"/>
                  <a:ea typeface="MS PGothic" pitchFamily="34" charset="-128"/>
                </a:rPr>
                <a:t>Chip (45 nm)</a:t>
              </a:r>
              <a:br>
                <a:rPr lang="en-US" altLang="ja-JP" sz="1800" b="1">
                  <a:latin typeface="Arial" charset="0"/>
                  <a:ea typeface="MS PGothic" pitchFamily="34" charset="-128"/>
                </a:rPr>
              </a:br>
              <a:r>
                <a:rPr lang="en-US" altLang="ja-JP" sz="1800" b="1">
                  <a:latin typeface="Arial" charset="0"/>
                  <a:ea typeface="MS PGothic" pitchFamily="34" charset="-128"/>
                </a:rPr>
                <a:t>Development Cost</a:t>
              </a:r>
            </a:p>
          </p:txBody>
        </p:sp>
        <p:sp>
          <p:nvSpPr>
            <p:cNvPr id="10892307" name="Text Box 8"/>
            <p:cNvSpPr txBox="1">
              <a:spLocks noChangeArrowheads="1"/>
            </p:cNvSpPr>
            <p:nvPr/>
          </p:nvSpPr>
          <p:spPr bwMode="auto">
            <a:xfrm>
              <a:off x="4683" y="1065"/>
              <a:ext cx="856" cy="327"/>
            </a:xfrm>
            <a:prstGeom prst="rect">
              <a:avLst/>
            </a:prstGeom>
            <a:noFill/>
            <a:ln w="9525">
              <a:noFill/>
              <a:miter lim="800000"/>
              <a:headEnd/>
              <a:tailEnd/>
            </a:ln>
          </p:spPr>
          <p:txBody>
            <a:bodyPr>
              <a:spAutoFit/>
            </a:bodyPr>
            <a:lstStyle/>
            <a:p>
              <a:pPr algn="ctr" eaLnBrk="0" hangingPunct="0">
                <a:spcBef>
                  <a:spcPct val="50000"/>
                </a:spcBef>
              </a:pPr>
              <a:r>
                <a:rPr lang="ja-JP" altLang="en-US" b="1">
                  <a:latin typeface="Arial" charset="0"/>
                  <a:ea typeface="MS PGothic" pitchFamily="34" charset="-128"/>
                </a:rPr>
                <a:t>  </a:t>
              </a:r>
              <a:r>
                <a:rPr lang="en-US" altLang="ja-JP" b="1">
                  <a:latin typeface="Arial" charset="0"/>
                  <a:ea typeface="MS PGothic" pitchFamily="34" charset="-128"/>
                </a:rPr>
                <a:t>$40M</a:t>
              </a:r>
            </a:p>
          </p:txBody>
        </p:sp>
        <p:sp>
          <p:nvSpPr>
            <p:cNvPr id="10892308" name="Line 9"/>
            <p:cNvSpPr>
              <a:spLocks noChangeShapeType="1"/>
            </p:cNvSpPr>
            <p:nvPr/>
          </p:nvSpPr>
          <p:spPr bwMode="auto">
            <a:xfrm>
              <a:off x="2309" y="1238"/>
              <a:ext cx="577" cy="0"/>
            </a:xfrm>
            <a:prstGeom prst="line">
              <a:avLst/>
            </a:prstGeom>
            <a:noFill/>
            <a:ln w="28575">
              <a:solidFill>
                <a:schemeClr val="tx1"/>
              </a:solidFill>
              <a:prstDash val="sysDot"/>
              <a:round/>
              <a:headEnd/>
              <a:tailEnd/>
            </a:ln>
          </p:spPr>
          <p:txBody>
            <a:bodyPr/>
            <a:lstStyle/>
            <a:p>
              <a:endParaRPr lang="en-US"/>
            </a:p>
          </p:txBody>
        </p:sp>
      </p:grpSp>
      <p:grpSp>
        <p:nvGrpSpPr>
          <p:cNvPr id="10892295" name="Group 10"/>
          <p:cNvGrpSpPr>
            <a:grpSpLocks/>
          </p:cNvGrpSpPr>
          <p:nvPr/>
        </p:nvGrpSpPr>
        <p:grpSpPr bwMode="auto">
          <a:xfrm>
            <a:off x="1709738" y="2597150"/>
            <a:ext cx="5127625" cy="457200"/>
            <a:chOff x="2309" y="1843"/>
            <a:chExt cx="3230" cy="288"/>
          </a:xfrm>
        </p:grpSpPr>
        <p:sp>
          <p:nvSpPr>
            <p:cNvPr id="10892303" name="Text Box 11"/>
            <p:cNvSpPr txBox="1">
              <a:spLocks noChangeArrowheads="1"/>
            </p:cNvSpPr>
            <p:nvPr/>
          </p:nvSpPr>
          <p:spPr bwMode="auto">
            <a:xfrm>
              <a:off x="2975" y="1882"/>
              <a:ext cx="1652" cy="231"/>
            </a:xfrm>
            <a:prstGeom prst="rect">
              <a:avLst/>
            </a:prstGeom>
            <a:noFill/>
            <a:ln w="9525">
              <a:noFill/>
              <a:miter lim="800000"/>
              <a:headEnd/>
              <a:tailEnd/>
            </a:ln>
          </p:spPr>
          <p:txBody>
            <a:bodyPr>
              <a:spAutoFit/>
            </a:bodyPr>
            <a:lstStyle/>
            <a:p>
              <a:pPr eaLnBrk="0" hangingPunct="0">
                <a:spcBef>
                  <a:spcPct val="50000"/>
                </a:spcBef>
              </a:pPr>
              <a:r>
                <a:rPr lang="en-US" altLang="ja-JP" sz="1800" b="1">
                  <a:latin typeface="Arial" charset="0"/>
                  <a:ea typeface="MS PGothic" pitchFamily="34" charset="-128"/>
                </a:rPr>
                <a:t>Revenue Target</a:t>
              </a:r>
            </a:p>
          </p:txBody>
        </p:sp>
        <p:sp>
          <p:nvSpPr>
            <p:cNvPr id="10892304" name="Text Box 12"/>
            <p:cNvSpPr txBox="1">
              <a:spLocks noChangeArrowheads="1"/>
            </p:cNvSpPr>
            <p:nvPr/>
          </p:nvSpPr>
          <p:spPr bwMode="auto">
            <a:xfrm>
              <a:off x="4683" y="1843"/>
              <a:ext cx="856" cy="288"/>
            </a:xfrm>
            <a:prstGeom prst="rect">
              <a:avLst/>
            </a:prstGeom>
            <a:noFill/>
            <a:ln w="9525">
              <a:noFill/>
              <a:miter lim="800000"/>
              <a:headEnd/>
              <a:tailEnd/>
            </a:ln>
          </p:spPr>
          <p:txBody>
            <a:bodyPr>
              <a:spAutoFit/>
            </a:bodyPr>
            <a:lstStyle/>
            <a:p>
              <a:pPr algn="ctr" eaLnBrk="0" hangingPunct="0">
                <a:spcBef>
                  <a:spcPct val="50000"/>
                </a:spcBef>
              </a:pPr>
              <a:r>
                <a:rPr lang="en-US" altLang="ja-JP" sz="2400" b="1">
                  <a:latin typeface="Arial" charset="0"/>
                  <a:ea typeface="MS PGothic" pitchFamily="34" charset="-128"/>
                </a:rPr>
                <a:t>$200M</a:t>
              </a:r>
            </a:p>
          </p:txBody>
        </p:sp>
        <p:sp>
          <p:nvSpPr>
            <p:cNvPr id="10892305" name="Line 13"/>
            <p:cNvSpPr>
              <a:spLocks noChangeShapeType="1"/>
            </p:cNvSpPr>
            <p:nvPr/>
          </p:nvSpPr>
          <p:spPr bwMode="auto">
            <a:xfrm>
              <a:off x="2309" y="2016"/>
              <a:ext cx="577" cy="0"/>
            </a:xfrm>
            <a:prstGeom prst="line">
              <a:avLst/>
            </a:prstGeom>
            <a:noFill/>
            <a:ln w="28575">
              <a:solidFill>
                <a:schemeClr val="tx1"/>
              </a:solidFill>
              <a:prstDash val="sysDot"/>
              <a:round/>
              <a:headEnd/>
              <a:tailEnd/>
            </a:ln>
          </p:spPr>
          <p:txBody>
            <a:bodyPr/>
            <a:lstStyle/>
            <a:p>
              <a:endParaRPr lang="en-US"/>
            </a:p>
          </p:txBody>
        </p:sp>
      </p:grpSp>
      <p:sp>
        <p:nvSpPr>
          <p:cNvPr id="10892296" name="Text Box 14"/>
          <p:cNvSpPr txBox="1">
            <a:spLocks noChangeArrowheads="1"/>
          </p:cNvSpPr>
          <p:nvPr/>
        </p:nvSpPr>
        <p:spPr bwMode="auto">
          <a:xfrm>
            <a:off x="2751138" y="2303463"/>
            <a:ext cx="3832225" cy="396875"/>
          </a:xfrm>
          <a:prstGeom prst="rect">
            <a:avLst/>
          </a:prstGeom>
          <a:noFill/>
          <a:ln w="9525">
            <a:noFill/>
            <a:miter lim="800000"/>
            <a:headEnd/>
            <a:tailEnd/>
          </a:ln>
        </p:spPr>
        <p:txBody>
          <a:bodyPr>
            <a:spAutoFit/>
          </a:bodyPr>
          <a:lstStyle/>
          <a:p>
            <a:pPr eaLnBrk="0" hangingPunct="0">
              <a:spcBef>
                <a:spcPct val="50000"/>
              </a:spcBef>
            </a:pPr>
            <a:r>
              <a:rPr lang="en-US" altLang="ja-JP" sz="2000" b="1" i="1">
                <a:solidFill>
                  <a:schemeClr val="tx2"/>
                </a:solidFill>
                <a:latin typeface="Arial" charset="0"/>
                <a:ea typeface="MS PGothic" pitchFamily="34" charset="-128"/>
              </a:rPr>
              <a:t>20% of Revenue on R&amp;D</a:t>
            </a:r>
          </a:p>
        </p:txBody>
      </p:sp>
      <p:sp>
        <p:nvSpPr>
          <p:cNvPr id="10892297" name="Text Box 15"/>
          <p:cNvSpPr txBox="1">
            <a:spLocks noChangeArrowheads="1"/>
          </p:cNvSpPr>
          <p:nvPr/>
        </p:nvSpPr>
        <p:spPr bwMode="auto">
          <a:xfrm>
            <a:off x="2633663" y="3506788"/>
            <a:ext cx="3368675" cy="396875"/>
          </a:xfrm>
          <a:prstGeom prst="rect">
            <a:avLst/>
          </a:prstGeom>
          <a:noFill/>
          <a:ln w="9525">
            <a:noFill/>
            <a:miter lim="800000"/>
            <a:headEnd/>
            <a:tailEnd/>
          </a:ln>
        </p:spPr>
        <p:txBody>
          <a:bodyPr>
            <a:spAutoFit/>
          </a:bodyPr>
          <a:lstStyle/>
          <a:p>
            <a:pPr eaLnBrk="0" hangingPunct="0">
              <a:spcBef>
                <a:spcPct val="50000"/>
              </a:spcBef>
            </a:pPr>
            <a:r>
              <a:rPr lang="en-US" altLang="ja-JP" sz="2000" b="1" i="1">
                <a:solidFill>
                  <a:schemeClr val="tx2"/>
                </a:solidFill>
                <a:latin typeface="Arial" charset="0"/>
                <a:ea typeface="MS PGothic" pitchFamily="34" charset="-128"/>
              </a:rPr>
              <a:t>10% Market Share</a:t>
            </a:r>
          </a:p>
        </p:txBody>
      </p:sp>
      <p:grpSp>
        <p:nvGrpSpPr>
          <p:cNvPr id="10892298" name="Group 16"/>
          <p:cNvGrpSpPr>
            <a:grpSpLocks/>
          </p:cNvGrpSpPr>
          <p:nvPr/>
        </p:nvGrpSpPr>
        <p:grpSpPr bwMode="auto">
          <a:xfrm>
            <a:off x="1695450" y="3800475"/>
            <a:ext cx="5127625" cy="519113"/>
            <a:chOff x="2309" y="2601"/>
            <a:chExt cx="3230" cy="327"/>
          </a:xfrm>
        </p:grpSpPr>
        <p:sp>
          <p:nvSpPr>
            <p:cNvPr id="10892300" name="Text Box 17"/>
            <p:cNvSpPr txBox="1">
              <a:spLocks noChangeArrowheads="1"/>
            </p:cNvSpPr>
            <p:nvPr/>
          </p:nvSpPr>
          <p:spPr bwMode="auto">
            <a:xfrm>
              <a:off x="2975" y="2640"/>
              <a:ext cx="1652" cy="231"/>
            </a:xfrm>
            <a:prstGeom prst="rect">
              <a:avLst/>
            </a:prstGeom>
            <a:noFill/>
            <a:ln w="9525">
              <a:noFill/>
              <a:miter lim="800000"/>
              <a:headEnd/>
              <a:tailEnd/>
            </a:ln>
          </p:spPr>
          <p:txBody>
            <a:bodyPr>
              <a:spAutoFit/>
            </a:bodyPr>
            <a:lstStyle/>
            <a:p>
              <a:pPr eaLnBrk="0" hangingPunct="0">
                <a:spcBef>
                  <a:spcPct val="50000"/>
                </a:spcBef>
              </a:pPr>
              <a:r>
                <a:rPr lang="en-US" altLang="ja-JP" sz="1800" b="1">
                  <a:latin typeface="Arial" charset="0"/>
                  <a:ea typeface="MS PGothic" pitchFamily="34" charset="-128"/>
                </a:rPr>
                <a:t>Market Size</a:t>
              </a:r>
            </a:p>
          </p:txBody>
        </p:sp>
        <p:sp>
          <p:nvSpPr>
            <p:cNvPr id="10892301" name="Text Box 18"/>
            <p:cNvSpPr txBox="1">
              <a:spLocks noChangeArrowheads="1"/>
            </p:cNvSpPr>
            <p:nvPr/>
          </p:nvSpPr>
          <p:spPr bwMode="auto">
            <a:xfrm>
              <a:off x="4683" y="2601"/>
              <a:ext cx="856" cy="327"/>
            </a:xfrm>
            <a:prstGeom prst="rect">
              <a:avLst/>
            </a:prstGeom>
            <a:noFill/>
            <a:ln w="9525">
              <a:noFill/>
              <a:miter lim="800000"/>
              <a:headEnd/>
              <a:tailEnd/>
            </a:ln>
          </p:spPr>
          <p:txBody>
            <a:bodyPr>
              <a:spAutoFit/>
            </a:bodyPr>
            <a:lstStyle/>
            <a:p>
              <a:pPr algn="ctr" eaLnBrk="0" hangingPunct="0">
                <a:spcBef>
                  <a:spcPct val="50000"/>
                </a:spcBef>
              </a:pPr>
              <a:r>
                <a:rPr lang="en-US" altLang="ja-JP" b="1" i="1">
                  <a:solidFill>
                    <a:schemeClr val="folHlink"/>
                  </a:solidFill>
                  <a:latin typeface="Arial" charset="0"/>
                  <a:ea typeface="MS PGothic" pitchFamily="34" charset="-128"/>
                </a:rPr>
                <a:t>$2B</a:t>
              </a:r>
            </a:p>
          </p:txBody>
        </p:sp>
        <p:sp>
          <p:nvSpPr>
            <p:cNvPr id="10892302" name="Line 19"/>
            <p:cNvSpPr>
              <a:spLocks noChangeShapeType="1"/>
            </p:cNvSpPr>
            <p:nvPr/>
          </p:nvSpPr>
          <p:spPr bwMode="auto">
            <a:xfrm>
              <a:off x="2309" y="2774"/>
              <a:ext cx="577" cy="0"/>
            </a:xfrm>
            <a:prstGeom prst="line">
              <a:avLst/>
            </a:prstGeom>
            <a:noFill/>
            <a:ln w="28575">
              <a:solidFill>
                <a:schemeClr val="tx1"/>
              </a:solidFill>
              <a:prstDash val="sysDot"/>
              <a:round/>
              <a:headEnd/>
              <a:tailEnd/>
            </a:ln>
          </p:spPr>
          <p:txBody>
            <a:bodyPr/>
            <a:lstStyle/>
            <a:p>
              <a:endParaRPr lang="en-US"/>
            </a:p>
          </p:txBody>
        </p:sp>
      </p:grpSp>
      <p:sp>
        <p:nvSpPr>
          <p:cNvPr id="10892299" name="Rectangle 20"/>
          <p:cNvSpPr>
            <a:spLocks noGrp="1" noChangeArrowheads="1"/>
          </p:cNvSpPr>
          <p:nvPr>
            <p:ph type="body" idx="4294967295"/>
          </p:nvPr>
        </p:nvSpPr>
        <p:spPr>
          <a:xfrm>
            <a:off x="350838" y="4621213"/>
            <a:ext cx="8331200" cy="1247775"/>
          </a:xfrm>
        </p:spPr>
        <p:txBody>
          <a:bodyPr/>
          <a:lstStyle/>
          <a:p>
            <a:r>
              <a:rPr lang="en-US" smtClean="0"/>
              <a:t>Result: very few products can justify a custom or semi-custom chip</a:t>
            </a: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94337"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65A345DD-F602-40FF-A0A3-816AA7D5EEEB}" type="slidenum">
              <a:rPr lang="en-US" sz="800">
                <a:latin typeface="Arial" charset="0"/>
              </a:rPr>
              <a:pPr eaLnBrk="0" hangingPunct="0"/>
              <a:t>125</a:t>
            </a:fld>
            <a:endParaRPr lang="en-US" sz="800">
              <a:latin typeface="Arial" charset="0"/>
            </a:endParaRPr>
          </a:p>
        </p:txBody>
      </p:sp>
      <p:grpSp>
        <p:nvGrpSpPr>
          <p:cNvPr id="10894338" name="Group 2"/>
          <p:cNvGrpSpPr>
            <a:grpSpLocks/>
          </p:cNvGrpSpPr>
          <p:nvPr/>
        </p:nvGrpSpPr>
        <p:grpSpPr bwMode="auto">
          <a:xfrm>
            <a:off x="781050" y="1044575"/>
            <a:ext cx="7072313" cy="5103813"/>
            <a:chOff x="492" y="658"/>
            <a:chExt cx="4455" cy="3215"/>
          </a:xfrm>
        </p:grpSpPr>
        <p:sp>
          <p:nvSpPr>
            <p:cNvPr id="10894351" name="Line 3"/>
            <p:cNvSpPr>
              <a:spLocks noChangeShapeType="1"/>
            </p:cNvSpPr>
            <p:nvPr/>
          </p:nvSpPr>
          <p:spPr bwMode="auto">
            <a:xfrm>
              <a:off x="747" y="3250"/>
              <a:ext cx="3936" cy="1"/>
            </a:xfrm>
            <a:prstGeom prst="line">
              <a:avLst/>
            </a:prstGeom>
            <a:noFill/>
            <a:ln w="17463">
              <a:solidFill>
                <a:srgbClr val="000000"/>
              </a:solidFill>
              <a:round/>
              <a:headEnd/>
              <a:tailEnd/>
            </a:ln>
          </p:spPr>
          <p:txBody>
            <a:bodyPr/>
            <a:lstStyle/>
            <a:p>
              <a:endParaRPr lang="en-US"/>
            </a:p>
          </p:txBody>
        </p:sp>
        <p:sp>
          <p:nvSpPr>
            <p:cNvPr id="10894352" name="Freeform 4"/>
            <p:cNvSpPr>
              <a:spLocks/>
            </p:cNvSpPr>
            <p:nvPr/>
          </p:nvSpPr>
          <p:spPr bwMode="auto">
            <a:xfrm>
              <a:off x="4653" y="3217"/>
              <a:ext cx="30" cy="67"/>
            </a:xfrm>
            <a:custGeom>
              <a:avLst/>
              <a:gdLst>
                <a:gd name="T0" fmla="*/ 0 w 69"/>
                <a:gd name="T1" fmla="*/ 0 h 144"/>
                <a:gd name="T2" fmla="*/ 0 w 69"/>
                <a:gd name="T3" fmla="*/ 0 h 144"/>
                <a:gd name="T4" fmla="*/ 0 w 69"/>
                <a:gd name="T5" fmla="*/ 0 h 144"/>
                <a:gd name="T6" fmla="*/ 0 60000 65536"/>
                <a:gd name="T7" fmla="*/ 0 60000 65536"/>
                <a:gd name="T8" fmla="*/ 0 60000 65536"/>
                <a:gd name="T9" fmla="*/ 0 w 69"/>
                <a:gd name="T10" fmla="*/ 0 h 144"/>
                <a:gd name="T11" fmla="*/ 69 w 69"/>
                <a:gd name="T12" fmla="*/ 144 h 144"/>
              </a:gdLst>
              <a:ahLst/>
              <a:cxnLst>
                <a:cxn ang="T6">
                  <a:pos x="T0" y="T1"/>
                </a:cxn>
                <a:cxn ang="T7">
                  <a:pos x="T2" y="T3"/>
                </a:cxn>
                <a:cxn ang="T8">
                  <a:pos x="T4" y="T5"/>
                </a:cxn>
              </a:cxnLst>
              <a:rect l="T9" t="T10" r="T11" b="T12"/>
              <a:pathLst>
                <a:path w="69" h="144">
                  <a:moveTo>
                    <a:pt x="0" y="144"/>
                  </a:moveTo>
                  <a:lnTo>
                    <a:pt x="69" y="72"/>
                  </a:lnTo>
                  <a:lnTo>
                    <a:pt x="0" y="0"/>
                  </a:lnTo>
                </a:path>
              </a:pathLst>
            </a:custGeom>
            <a:noFill/>
            <a:ln w="17463">
              <a:solidFill>
                <a:srgbClr val="000000"/>
              </a:solidFill>
              <a:prstDash val="solid"/>
              <a:round/>
              <a:headEnd/>
              <a:tailEnd/>
            </a:ln>
          </p:spPr>
          <p:txBody>
            <a:bodyPr/>
            <a:lstStyle/>
            <a:p>
              <a:endParaRPr lang="en-US"/>
            </a:p>
          </p:txBody>
        </p:sp>
        <p:sp>
          <p:nvSpPr>
            <p:cNvPr id="10894353" name="Line 5"/>
            <p:cNvSpPr>
              <a:spLocks noChangeShapeType="1"/>
            </p:cNvSpPr>
            <p:nvPr/>
          </p:nvSpPr>
          <p:spPr bwMode="auto">
            <a:xfrm flipV="1">
              <a:off x="747" y="658"/>
              <a:ext cx="1" cy="2592"/>
            </a:xfrm>
            <a:prstGeom prst="line">
              <a:avLst/>
            </a:prstGeom>
            <a:noFill/>
            <a:ln w="17463">
              <a:solidFill>
                <a:srgbClr val="000000"/>
              </a:solidFill>
              <a:round/>
              <a:headEnd/>
              <a:tailEnd/>
            </a:ln>
          </p:spPr>
          <p:txBody>
            <a:bodyPr/>
            <a:lstStyle/>
            <a:p>
              <a:endParaRPr lang="en-US"/>
            </a:p>
          </p:txBody>
        </p:sp>
        <p:sp>
          <p:nvSpPr>
            <p:cNvPr id="10894354" name="Freeform 6"/>
            <p:cNvSpPr>
              <a:spLocks/>
            </p:cNvSpPr>
            <p:nvPr/>
          </p:nvSpPr>
          <p:spPr bwMode="auto">
            <a:xfrm>
              <a:off x="718" y="658"/>
              <a:ext cx="58" cy="33"/>
            </a:xfrm>
            <a:custGeom>
              <a:avLst/>
              <a:gdLst>
                <a:gd name="T0" fmla="*/ 0 w 135"/>
                <a:gd name="T1" fmla="*/ 0 h 72"/>
                <a:gd name="T2" fmla="*/ 0 w 135"/>
                <a:gd name="T3" fmla="*/ 0 h 72"/>
                <a:gd name="T4" fmla="*/ 0 w 135"/>
                <a:gd name="T5" fmla="*/ 0 h 72"/>
                <a:gd name="T6" fmla="*/ 0 60000 65536"/>
                <a:gd name="T7" fmla="*/ 0 60000 65536"/>
                <a:gd name="T8" fmla="*/ 0 60000 65536"/>
                <a:gd name="T9" fmla="*/ 0 w 135"/>
                <a:gd name="T10" fmla="*/ 0 h 72"/>
                <a:gd name="T11" fmla="*/ 135 w 135"/>
                <a:gd name="T12" fmla="*/ 72 h 72"/>
              </a:gdLst>
              <a:ahLst/>
              <a:cxnLst>
                <a:cxn ang="T6">
                  <a:pos x="T0" y="T1"/>
                </a:cxn>
                <a:cxn ang="T7">
                  <a:pos x="T2" y="T3"/>
                </a:cxn>
                <a:cxn ang="T8">
                  <a:pos x="T4" y="T5"/>
                </a:cxn>
              </a:cxnLst>
              <a:rect l="T9" t="T10" r="T11" b="T12"/>
              <a:pathLst>
                <a:path w="135" h="72">
                  <a:moveTo>
                    <a:pt x="135" y="72"/>
                  </a:moveTo>
                  <a:lnTo>
                    <a:pt x="67" y="0"/>
                  </a:lnTo>
                  <a:lnTo>
                    <a:pt x="0" y="72"/>
                  </a:lnTo>
                </a:path>
              </a:pathLst>
            </a:custGeom>
            <a:noFill/>
            <a:ln w="17463">
              <a:solidFill>
                <a:srgbClr val="000000"/>
              </a:solidFill>
              <a:prstDash val="solid"/>
              <a:round/>
              <a:headEnd/>
              <a:tailEnd/>
            </a:ln>
          </p:spPr>
          <p:txBody>
            <a:bodyPr/>
            <a:lstStyle/>
            <a:p>
              <a:endParaRPr lang="en-US"/>
            </a:p>
          </p:txBody>
        </p:sp>
        <p:sp>
          <p:nvSpPr>
            <p:cNvPr id="10894355" name="Rectangle 7"/>
            <p:cNvSpPr>
              <a:spLocks noChangeArrowheads="1"/>
            </p:cNvSpPr>
            <p:nvPr/>
          </p:nvSpPr>
          <p:spPr bwMode="auto">
            <a:xfrm>
              <a:off x="3641" y="3323"/>
              <a:ext cx="1215" cy="211"/>
            </a:xfrm>
            <a:prstGeom prst="rect">
              <a:avLst/>
            </a:prstGeom>
            <a:noFill/>
            <a:ln w="9525">
              <a:noFill/>
              <a:miter lim="800000"/>
              <a:headEnd/>
              <a:tailEnd/>
            </a:ln>
          </p:spPr>
          <p:txBody>
            <a:bodyPr wrap="none" lIns="0" tIns="0" rIns="0" bIns="0">
              <a:spAutoFit/>
            </a:bodyPr>
            <a:lstStyle/>
            <a:p>
              <a:r>
                <a:rPr lang="en-US" altLang="zh-CN" sz="2200" b="1">
                  <a:solidFill>
                    <a:srgbClr val="000000"/>
                  </a:solidFill>
                  <a:latin typeface="Arial" charset="0"/>
                  <a:ea typeface="SimSun" pitchFamily="2" charset="-122"/>
                </a:rPr>
                <a:t>Time (months)</a:t>
              </a:r>
              <a:endParaRPr lang="en-US" altLang="zh-CN" sz="2400" b="1">
                <a:latin typeface="Verdana" pitchFamily="34" charset="0"/>
                <a:ea typeface="SimSun" pitchFamily="2" charset="-122"/>
              </a:endParaRPr>
            </a:p>
          </p:txBody>
        </p:sp>
        <p:sp>
          <p:nvSpPr>
            <p:cNvPr id="10894356" name="Rectangle 8"/>
            <p:cNvSpPr>
              <a:spLocks noChangeArrowheads="1"/>
            </p:cNvSpPr>
            <p:nvPr/>
          </p:nvSpPr>
          <p:spPr bwMode="auto">
            <a:xfrm rot="-5400000">
              <a:off x="559" y="1448"/>
              <a:ext cx="121"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R</a:t>
              </a:r>
              <a:endParaRPr lang="en-US" altLang="zh-CN" sz="2400" b="1">
                <a:latin typeface="Verdana" pitchFamily="34" charset="0"/>
                <a:ea typeface="SimSun" pitchFamily="2" charset="-122"/>
              </a:endParaRPr>
            </a:p>
          </p:txBody>
        </p:sp>
        <p:sp>
          <p:nvSpPr>
            <p:cNvPr id="10894357" name="Rectangle 9"/>
            <p:cNvSpPr>
              <a:spLocks noChangeArrowheads="1"/>
            </p:cNvSpPr>
            <p:nvPr/>
          </p:nvSpPr>
          <p:spPr bwMode="auto">
            <a:xfrm rot="-5400000">
              <a:off x="573" y="1345"/>
              <a:ext cx="93"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e</a:t>
              </a:r>
              <a:endParaRPr lang="en-US" altLang="zh-CN" sz="2400" b="1">
                <a:latin typeface="Verdana" pitchFamily="34" charset="0"/>
                <a:ea typeface="SimSun" pitchFamily="2" charset="-122"/>
              </a:endParaRPr>
            </a:p>
          </p:txBody>
        </p:sp>
        <p:sp>
          <p:nvSpPr>
            <p:cNvPr id="10894358" name="Rectangle 10"/>
            <p:cNvSpPr>
              <a:spLocks noChangeArrowheads="1"/>
            </p:cNvSpPr>
            <p:nvPr/>
          </p:nvSpPr>
          <p:spPr bwMode="auto">
            <a:xfrm rot="-5400000">
              <a:off x="573" y="1255"/>
              <a:ext cx="93"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v</a:t>
              </a:r>
              <a:endParaRPr lang="en-US" altLang="zh-CN" sz="2400" b="1">
                <a:latin typeface="Verdana" pitchFamily="34" charset="0"/>
                <a:ea typeface="SimSun" pitchFamily="2" charset="-122"/>
              </a:endParaRPr>
            </a:p>
          </p:txBody>
        </p:sp>
        <p:sp>
          <p:nvSpPr>
            <p:cNvPr id="10894359" name="Rectangle 11"/>
            <p:cNvSpPr>
              <a:spLocks noChangeArrowheads="1"/>
            </p:cNvSpPr>
            <p:nvPr/>
          </p:nvSpPr>
          <p:spPr bwMode="auto">
            <a:xfrm rot="-5400000">
              <a:off x="573" y="1166"/>
              <a:ext cx="93"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e</a:t>
              </a:r>
              <a:endParaRPr lang="en-US" altLang="zh-CN" sz="2400" b="1">
                <a:latin typeface="Verdana" pitchFamily="34" charset="0"/>
                <a:ea typeface="SimSun" pitchFamily="2" charset="-122"/>
              </a:endParaRPr>
            </a:p>
          </p:txBody>
        </p:sp>
        <p:sp>
          <p:nvSpPr>
            <p:cNvPr id="10894360" name="Rectangle 12"/>
            <p:cNvSpPr>
              <a:spLocks noChangeArrowheads="1"/>
            </p:cNvSpPr>
            <p:nvPr/>
          </p:nvSpPr>
          <p:spPr bwMode="auto">
            <a:xfrm rot="-5400000">
              <a:off x="568" y="1069"/>
              <a:ext cx="103"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n</a:t>
              </a:r>
              <a:endParaRPr lang="en-US" altLang="zh-CN" sz="2400" b="1">
                <a:latin typeface="Verdana" pitchFamily="34" charset="0"/>
                <a:ea typeface="SimSun" pitchFamily="2" charset="-122"/>
              </a:endParaRPr>
            </a:p>
          </p:txBody>
        </p:sp>
        <p:sp>
          <p:nvSpPr>
            <p:cNvPr id="10894361" name="Rectangle 13"/>
            <p:cNvSpPr>
              <a:spLocks noChangeArrowheads="1"/>
            </p:cNvSpPr>
            <p:nvPr/>
          </p:nvSpPr>
          <p:spPr bwMode="auto">
            <a:xfrm rot="-5400000">
              <a:off x="568" y="970"/>
              <a:ext cx="103"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u</a:t>
              </a:r>
              <a:endParaRPr lang="en-US" altLang="zh-CN" sz="2400" b="1">
                <a:latin typeface="Verdana" pitchFamily="34" charset="0"/>
                <a:ea typeface="SimSun" pitchFamily="2" charset="-122"/>
              </a:endParaRPr>
            </a:p>
          </p:txBody>
        </p:sp>
        <p:sp>
          <p:nvSpPr>
            <p:cNvPr id="10894362" name="Rectangle 14"/>
            <p:cNvSpPr>
              <a:spLocks noChangeArrowheads="1"/>
            </p:cNvSpPr>
            <p:nvPr/>
          </p:nvSpPr>
          <p:spPr bwMode="auto">
            <a:xfrm rot="-5400000">
              <a:off x="573" y="877"/>
              <a:ext cx="93"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e</a:t>
              </a:r>
              <a:endParaRPr lang="en-US" altLang="zh-CN" sz="2400" b="1">
                <a:latin typeface="Verdana" pitchFamily="34" charset="0"/>
                <a:ea typeface="SimSun" pitchFamily="2" charset="-122"/>
              </a:endParaRPr>
            </a:p>
          </p:txBody>
        </p:sp>
        <p:sp>
          <p:nvSpPr>
            <p:cNvPr id="10894363" name="Rectangle 15"/>
            <p:cNvSpPr>
              <a:spLocks noChangeArrowheads="1"/>
            </p:cNvSpPr>
            <p:nvPr/>
          </p:nvSpPr>
          <p:spPr bwMode="auto">
            <a:xfrm rot="-5400000">
              <a:off x="596" y="811"/>
              <a:ext cx="47" cy="202"/>
            </a:xfrm>
            <a:prstGeom prst="rect">
              <a:avLst/>
            </a:prstGeom>
            <a:noFill/>
            <a:ln w="9525">
              <a:noFill/>
              <a:miter lim="800000"/>
              <a:headEnd/>
              <a:tailEnd/>
            </a:ln>
          </p:spPr>
          <p:txBody>
            <a:bodyPr wrap="none" lIns="0" tIns="0" rIns="0" bIns="0">
              <a:spAutoFit/>
            </a:bodyPr>
            <a:lstStyle/>
            <a:p>
              <a:r>
                <a:rPr lang="zh-CN" altLang="en-US" sz="2100" b="1">
                  <a:solidFill>
                    <a:srgbClr val="000000"/>
                  </a:solidFill>
                  <a:latin typeface="Arial" charset="0"/>
                  <a:ea typeface="SimSun" pitchFamily="2" charset="-122"/>
                </a:rPr>
                <a:t> </a:t>
              </a:r>
              <a:endParaRPr lang="zh-CN" altLang="en-US" sz="2400" b="1">
                <a:latin typeface="Verdana" pitchFamily="34" charset="0"/>
                <a:ea typeface="SimSun" pitchFamily="2" charset="-122"/>
              </a:endParaRPr>
            </a:p>
          </p:txBody>
        </p:sp>
        <p:sp>
          <p:nvSpPr>
            <p:cNvPr id="10894364" name="Rectangle 16"/>
            <p:cNvSpPr>
              <a:spLocks noChangeArrowheads="1"/>
            </p:cNvSpPr>
            <p:nvPr/>
          </p:nvSpPr>
          <p:spPr bwMode="auto">
            <a:xfrm rot="-5400000">
              <a:off x="592" y="759"/>
              <a:ext cx="56"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a:t>
              </a:r>
              <a:endParaRPr lang="en-US" altLang="zh-CN" sz="2400" b="1">
                <a:latin typeface="Verdana" pitchFamily="34" charset="0"/>
                <a:ea typeface="SimSun" pitchFamily="2" charset="-122"/>
              </a:endParaRPr>
            </a:p>
          </p:txBody>
        </p:sp>
        <p:sp>
          <p:nvSpPr>
            <p:cNvPr id="10894365" name="Rectangle 17"/>
            <p:cNvSpPr>
              <a:spLocks noChangeArrowheads="1"/>
            </p:cNvSpPr>
            <p:nvPr/>
          </p:nvSpPr>
          <p:spPr bwMode="auto">
            <a:xfrm rot="-5400000">
              <a:off x="573" y="689"/>
              <a:ext cx="93"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a:t>
              </a:r>
              <a:endParaRPr lang="en-US" altLang="zh-CN" sz="2400" b="1">
                <a:latin typeface="Verdana" pitchFamily="34" charset="0"/>
                <a:ea typeface="SimSun" pitchFamily="2" charset="-122"/>
              </a:endParaRPr>
            </a:p>
          </p:txBody>
        </p:sp>
        <p:sp>
          <p:nvSpPr>
            <p:cNvPr id="10894366" name="Rectangle 18"/>
            <p:cNvSpPr>
              <a:spLocks noChangeArrowheads="1"/>
            </p:cNvSpPr>
            <p:nvPr/>
          </p:nvSpPr>
          <p:spPr bwMode="auto">
            <a:xfrm rot="-5400000">
              <a:off x="592" y="615"/>
              <a:ext cx="56" cy="202"/>
            </a:xfrm>
            <a:prstGeom prst="rect">
              <a:avLst/>
            </a:prstGeom>
            <a:noFill/>
            <a:ln w="9525">
              <a:noFill/>
              <a:miter lim="800000"/>
              <a:headEnd/>
              <a:tailEnd/>
            </a:ln>
          </p:spPr>
          <p:txBody>
            <a:bodyPr wrap="none" lIns="0" tIns="0" rIns="0" bIns="0">
              <a:spAutoFit/>
            </a:bodyPr>
            <a:lstStyle/>
            <a:p>
              <a:r>
                <a:rPr lang="en-US" altLang="zh-CN" sz="2100" b="1">
                  <a:solidFill>
                    <a:srgbClr val="000000"/>
                  </a:solidFill>
                  <a:latin typeface="Arial" charset="0"/>
                  <a:ea typeface="SimSun" pitchFamily="2" charset="-122"/>
                </a:rPr>
                <a:t>)</a:t>
              </a:r>
              <a:endParaRPr lang="en-US" altLang="zh-CN" sz="2400" b="1">
                <a:latin typeface="Verdana" pitchFamily="34" charset="0"/>
                <a:ea typeface="SimSun" pitchFamily="2" charset="-122"/>
              </a:endParaRPr>
            </a:p>
          </p:txBody>
        </p:sp>
        <p:sp>
          <p:nvSpPr>
            <p:cNvPr id="10894367" name="Freeform 19"/>
            <p:cNvSpPr>
              <a:spLocks/>
            </p:cNvSpPr>
            <p:nvPr/>
          </p:nvSpPr>
          <p:spPr bwMode="auto">
            <a:xfrm>
              <a:off x="1414" y="1680"/>
              <a:ext cx="2530" cy="1570"/>
            </a:xfrm>
            <a:custGeom>
              <a:avLst/>
              <a:gdLst>
                <a:gd name="T0" fmla="*/ 0 w 5893"/>
                <a:gd name="T1" fmla="*/ 0 h 3384"/>
                <a:gd name="T2" fmla="*/ 0 w 5893"/>
                <a:gd name="T3" fmla="*/ 0 h 3384"/>
                <a:gd name="T4" fmla="*/ 0 w 5893"/>
                <a:gd name="T5" fmla="*/ 0 h 3384"/>
                <a:gd name="T6" fmla="*/ 0 w 5893"/>
                <a:gd name="T7" fmla="*/ 0 h 3384"/>
                <a:gd name="T8" fmla="*/ 0 60000 65536"/>
                <a:gd name="T9" fmla="*/ 0 60000 65536"/>
                <a:gd name="T10" fmla="*/ 0 60000 65536"/>
                <a:gd name="T11" fmla="*/ 0 60000 65536"/>
                <a:gd name="T12" fmla="*/ 0 w 5893"/>
                <a:gd name="T13" fmla="*/ 0 h 3384"/>
                <a:gd name="T14" fmla="*/ 5893 w 5893"/>
                <a:gd name="T15" fmla="*/ 3384 h 3384"/>
              </a:gdLst>
              <a:ahLst/>
              <a:cxnLst>
                <a:cxn ang="T8">
                  <a:pos x="T0" y="T1"/>
                </a:cxn>
                <a:cxn ang="T9">
                  <a:pos x="T2" y="T3"/>
                </a:cxn>
                <a:cxn ang="T10">
                  <a:pos x="T4" y="T5"/>
                </a:cxn>
                <a:cxn ang="T11">
                  <a:pos x="T6" y="T7"/>
                </a:cxn>
              </a:cxnLst>
              <a:rect l="T12" t="T13" r="T14" b="T15"/>
              <a:pathLst>
                <a:path w="5893" h="3384">
                  <a:moveTo>
                    <a:pt x="0" y="3384"/>
                  </a:moveTo>
                  <a:lnTo>
                    <a:pt x="3173" y="0"/>
                  </a:lnTo>
                  <a:lnTo>
                    <a:pt x="5893" y="3384"/>
                  </a:lnTo>
                  <a:lnTo>
                    <a:pt x="0" y="3384"/>
                  </a:lnTo>
                  <a:close/>
                </a:path>
              </a:pathLst>
            </a:custGeom>
            <a:solidFill>
              <a:srgbClr val="CCFFFF"/>
            </a:solidFill>
            <a:ln w="9525">
              <a:noFill/>
              <a:round/>
              <a:headEnd/>
              <a:tailEnd/>
            </a:ln>
          </p:spPr>
          <p:txBody>
            <a:bodyPr/>
            <a:lstStyle/>
            <a:p>
              <a:endParaRPr lang="en-US"/>
            </a:p>
          </p:txBody>
        </p:sp>
        <p:sp>
          <p:nvSpPr>
            <p:cNvPr id="10894368" name="Freeform 20"/>
            <p:cNvSpPr>
              <a:spLocks/>
            </p:cNvSpPr>
            <p:nvPr/>
          </p:nvSpPr>
          <p:spPr bwMode="auto">
            <a:xfrm>
              <a:off x="1414" y="1680"/>
              <a:ext cx="2530" cy="1570"/>
            </a:xfrm>
            <a:custGeom>
              <a:avLst/>
              <a:gdLst>
                <a:gd name="T0" fmla="*/ 0 w 5893"/>
                <a:gd name="T1" fmla="*/ 0 h 3384"/>
                <a:gd name="T2" fmla="*/ 0 w 5893"/>
                <a:gd name="T3" fmla="*/ 0 h 3384"/>
                <a:gd name="T4" fmla="*/ 0 w 5893"/>
                <a:gd name="T5" fmla="*/ 0 h 3384"/>
                <a:gd name="T6" fmla="*/ 0 w 5893"/>
                <a:gd name="T7" fmla="*/ 0 h 3384"/>
                <a:gd name="T8" fmla="*/ 0 60000 65536"/>
                <a:gd name="T9" fmla="*/ 0 60000 65536"/>
                <a:gd name="T10" fmla="*/ 0 60000 65536"/>
                <a:gd name="T11" fmla="*/ 0 60000 65536"/>
                <a:gd name="T12" fmla="*/ 0 w 5893"/>
                <a:gd name="T13" fmla="*/ 0 h 3384"/>
                <a:gd name="T14" fmla="*/ 5893 w 5893"/>
                <a:gd name="T15" fmla="*/ 3384 h 3384"/>
              </a:gdLst>
              <a:ahLst/>
              <a:cxnLst>
                <a:cxn ang="T8">
                  <a:pos x="T0" y="T1"/>
                </a:cxn>
                <a:cxn ang="T9">
                  <a:pos x="T2" y="T3"/>
                </a:cxn>
                <a:cxn ang="T10">
                  <a:pos x="T4" y="T5"/>
                </a:cxn>
                <a:cxn ang="T11">
                  <a:pos x="T6" y="T7"/>
                </a:cxn>
              </a:cxnLst>
              <a:rect l="T12" t="T13" r="T14" b="T15"/>
              <a:pathLst>
                <a:path w="5893" h="3384">
                  <a:moveTo>
                    <a:pt x="0" y="3384"/>
                  </a:moveTo>
                  <a:lnTo>
                    <a:pt x="3173" y="0"/>
                  </a:lnTo>
                  <a:lnTo>
                    <a:pt x="5893" y="3384"/>
                  </a:lnTo>
                  <a:lnTo>
                    <a:pt x="0" y="3384"/>
                  </a:lnTo>
                  <a:close/>
                </a:path>
              </a:pathLst>
            </a:custGeom>
            <a:noFill/>
            <a:ln w="9525">
              <a:solidFill>
                <a:srgbClr val="000000"/>
              </a:solidFill>
              <a:prstDash val="solid"/>
              <a:round/>
              <a:headEnd/>
              <a:tailEnd/>
            </a:ln>
          </p:spPr>
          <p:txBody>
            <a:bodyPr/>
            <a:lstStyle/>
            <a:p>
              <a:endParaRPr lang="en-US"/>
            </a:p>
          </p:txBody>
        </p:sp>
        <p:sp>
          <p:nvSpPr>
            <p:cNvPr id="10894369" name="Rectangle 21"/>
            <p:cNvSpPr>
              <a:spLocks noChangeArrowheads="1"/>
            </p:cNvSpPr>
            <p:nvPr/>
          </p:nvSpPr>
          <p:spPr bwMode="auto">
            <a:xfrm>
              <a:off x="2548" y="1207"/>
              <a:ext cx="2399" cy="180"/>
            </a:xfrm>
            <a:prstGeom prst="rect">
              <a:avLst/>
            </a:prstGeom>
            <a:solidFill>
              <a:srgbClr val="CCFFFF"/>
            </a:solidFill>
            <a:ln w="9525">
              <a:noFill/>
              <a:miter lim="800000"/>
              <a:headEnd/>
              <a:tailEnd/>
            </a:ln>
          </p:spPr>
          <p:txBody>
            <a:bodyPr/>
            <a:lstStyle/>
            <a:p>
              <a:pPr eaLnBrk="0" hangingPunct="0"/>
              <a:endParaRPr lang="en-US" sz="1800">
                <a:latin typeface="Arial" charset="0"/>
              </a:endParaRPr>
            </a:p>
          </p:txBody>
        </p:sp>
        <p:sp>
          <p:nvSpPr>
            <p:cNvPr id="10894370" name="Rectangle 22"/>
            <p:cNvSpPr>
              <a:spLocks noChangeArrowheads="1"/>
            </p:cNvSpPr>
            <p:nvPr/>
          </p:nvSpPr>
          <p:spPr bwMode="auto">
            <a:xfrm>
              <a:off x="2647" y="1206"/>
              <a:ext cx="2208" cy="211"/>
            </a:xfrm>
            <a:prstGeom prst="rect">
              <a:avLst/>
            </a:prstGeom>
            <a:noFill/>
            <a:ln w="9525">
              <a:noFill/>
              <a:miter lim="800000"/>
              <a:headEnd/>
              <a:tailEnd/>
            </a:ln>
          </p:spPr>
          <p:txBody>
            <a:bodyPr wrap="none" lIns="0" tIns="0" rIns="0" bIns="0">
              <a:spAutoFit/>
            </a:bodyPr>
            <a:lstStyle/>
            <a:p>
              <a:r>
                <a:rPr lang="en-US" altLang="zh-CN" sz="2200" b="1">
                  <a:solidFill>
                    <a:srgbClr val="000000"/>
                  </a:solidFill>
                  <a:latin typeface="Garamond" pitchFamily="18" charset="0"/>
                  <a:ea typeface="SimSun" pitchFamily="2" charset="-122"/>
                </a:rPr>
                <a:t>$99M Max Available Revenue</a:t>
              </a:r>
              <a:endParaRPr lang="en-US" altLang="zh-CN" sz="2400" b="1">
                <a:latin typeface="Verdana" pitchFamily="34" charset="0"/>
                <a:ea typeface="SimSun" pitchFamily="2" charset="-122"/>
              </a:endParaRPr>
            </a:p>
          </p:txBody>
        </p:sp>
        <p:sp>
          <p:nvSpPr>
            <p:cNvPr id="10894371" name="Line 23"/>
            <p:cNvSpPr>
              <a:spLocks noChangeShapeType="1"/>
            </p:cNvSpPr>
            <p:nvPr/>
          </p:nvSpPr>
          <p:spPr bwMode="auto">
            <a:xfrm flipH="1">
              <a:off x="2858" y="1387"/>
              <a:ext cx="700" cy="461"/>
            </a:xfrm>
            <a:prstGeom prst="line">
              <a:avLst/>
            </a:prstGeom>
            <a:noFill/>
            <a:ln w="17463">
              <a:solidFill>
                <a:srgbClr val="000000"/>
              </a:solidFill>
              <a:round/>
              <a:headEnd/>
              <a:tailEnd/>
            </a:ln>
          </p:spPr>
          <p:txBody>
            <a:bodyPr/>
            <a:lstStyle/>
            <a:p>
              <a:endParaRPr lang="en-US"/>
            </a:p>
          </p:txBody>
        </p:sp>
        <p:sp>
          <p:nvSpPr>
            <p:cNvPr id="10894372" name="Freeform 24"/>
            <p:cNvSpPr>
              <a:spLocks/>
            </p:cNvSpPr>
            <p:nvPr/>
          </p:nvSpPr>
          <p:spPr bwMode="auto">
            <a:xfrm>
              <a:off x="2820" y="1811"/>
              <a:ext cx="64" cy="62"/>
            </a:xfrm>
            <a:custGeom>
              <a:avLst/>
              <a:gdLst>
                <a:gd name="T0" fmla="*/ 0 w 151"/>
                <a:gd name="T1" fmla="*/ 0 h 134"/>
                <a:gd name="T2" fmla="*/ 0 w 151"/>
                <a:gd name="T3" fmla="*/ 0 h 134"/>
                <a:gd name="T4" fmla="*/ 0 w 151"/>
                <a:gd name="T5" fmla="*/ 0 h 134"/>
                <a:gd name="T6" fmla="*/ 0 w 151"/>
                <a:gd name="T7" fmla="*/ 0 h 134"/>
                <a:gd name="T8" fmla="*/ 0 w 151"/>
                <a:gd name="T9" fmla="*/ 0 h 134"/>
                <a:gd name="T10" fmla="*/ 0 w 151"/>
                <a:gd name="T11" fmla="*/ 0 h 134"/>
                <a:gd name="T12" fmla="*/ 0 w 151"/>
                <a:gd name="T13" fmla="*/ 0 h 134"/>
                <a:gd name="T14" fmla="*/ 0 w 151"/>
                <a:gd name="T15" fmla="*/ 0 h 134"/>
                <a:gd name="T16" fmla="*/ 0 w 151"/>
                <a:gd name="T17" fmla="*/ 0 h 134"/>
                <a:gd name="T18" fmla="*/ 0 w 151"/>
                <a:gd name="T19" fmla="*/ 0 h 134"/>
                <a:gd name="T20" fmla="*/ 0 w 151"/>
                <a:gd name="T21" fmla="*/ 0 h 134"/>
                <a:gd name="T22" fmla="*/ 0 w 151"/>
                <a:gd name="T23" fmla="*/ 0 h 134"/>
                <a:gd name="T24" fmla="*/ 0 w 151"/>
                <a:gd name="T25" fmla="*/ 0 h 134"/>
                <a:gd name="T26" fmla="*/ 0 w 151"/>
                <a:gd name="T27" fmla="*/ 0 h 134"/>
                <a:gd name="T28" fmla="*/ 0 w 151"/>
                <a:gd name="T29" fmla="*/ 0 h 134"/>
                <a:gd name="T30" fmla="*/ 0 w 151"/>
                <a:gd name="T31" fmla="*/ 0 h 134"/>
                <a:gd name="T32" fmla="*/ 0 w 151"/>
                <a:gd name="T33" fmla="*/ 0 h 134"/>
                <a:gd name="T34" fmla="*/ 0 w 151"/>
                <a:gd name="T35" fmla="*/ 0 h 134"/>
                <a:gd name="T36" fmla="*/ 0 w 151"/>
                <a:gd name="T37" fmla="*/ 0 h 134"/>
                <a:gd name="T38" fmla="*/ 0 w 151"/>
                <a:gd name="T39" fmla="*/ 0 h 134"/>
                <a:gd name="T40" fmla="*/ 0 w 151"/>
                <a:gd name="T41" fmla="*/ 0 h 134"/>
                <a:gd name="T42" fmla="*/ 0 w 151"/>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51"/>
                <a:gd name="T67" fmla="*/ 0 h 134"/>
                <a:gd name="T68" fmla="*/ 151 w 151"/>
                <a:gd name="T69" fmla="*/ 134 h 1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51" h="134">
                  <a:moveTo>
                    <a:pt x="0" y="134"/>
                  </a:moveTo>
                  <a:lnTo>
                    <a:pt x="84" y="0"/>
                  </a:lnTo>
                  <a:lnTo>
                    <a:pt x="85" y="9"/>
                  </a:lnTo>
                  <a:lnTo>
                    <a:pt x="86" y="19"/>
                  </a:lnTo>
                  <a:lnTo>
                    <a:pt x="87" y="28"/>
                  </a:lnTo>
                  <a:lnTo>
                    <a:pt x="90" y="37"/>
                  </a:lnTo>
                  <a:lnTo>
                    <a:pt x="93" y="46"/>
                  </a:lnTo>
                  <a:lnTo>
                    <a:pt x="95" y="54"/>
                  </a:lnTo>
                  <a:lnTo>
                    <a:pt x="99" y="63"/>
                  </a:lnTo>
                  <a:lnTo>
                    <a:pt x="103" y="71"/>
                  </a:lnTo>
                  <a:lnTo>
                    <a:pt x="108" y="79"/>
                  </a:lnTo>
                  <a:lnTo>
                    <a:pt x="113" y="86"/>
                  </a:lnTo>
                  <a:lnTo>
                    <a:pt x="118" y="94"/>
                  </a:lnTo>
                  <a:lnTo>
                    <a:pt x="124" y="101"/>
                  </a:lnTo>
                  <a:lnTo>
                    <a:pt x="130" y="107"/>
                  </a:lnTo>
                  <a:lnTo>
                    <a:pt x="136" y="113"/>
                  </a:lnTo>
                  <a:lnTo>
                    <a:pt x="144" y="120"/>
                  </a:lnTo>
                  <a:lnTo>
                    <a:pt x="151" y="125"/>
                  </a:lnTo>
                  <a:lnTo>
                    <a:pt x="0" y="134"/>
                  </a:lnTo>
                  <a:close/>
                </a:path>
              </a:pathLst>
            </a:custGeom>
            <a:solidFill>
              <a:srgbClr val="000000"/>
            </a:solidFill>
            <a:ln w="9525">
              <a:noFill/>
              <a:round/>
              <a:headEnd/>
              <a:tailEnd/>
            </a:ln>
          </p:spPr>
          <p:txBody>
            <a:bodyPr/>
            <a:lstStyle/>
            <a:p>
              <a:endParaRPr lang="en-US"/>
            </a:p>
          </p:txBody>
        </p:sp>
        <p:sp>
          <p:nvSpPr>
            <p:cNvPr id="10894373" name="Rectangle 25"/>
            <p:cNvSpPr>
              <a:spLocks noChangeArrowheads="1"/>
            </p:cNvSpPr>
            <p:nvPr/>
          </p:nvSpPr>
          <p:spPr bwMode="auto">
            <a:xfrm>
              <a:off x="492" y="3404"/>
              <a:ext cx="987" cy="173"/>
            </a:xfrm>
            <a:prstGeom prst="rect">
              <a:avLst/>
            </a:prstGeom>
            <a:noFill/>
            <a:ln w="9525">
              <a:noFill/>
              <a:miter lim="800000"/>
              <a:headEnd/>
              <a:tailEnd/>
            </a:ln>
          </p:spPr>
          <p:txBody>
            <a:bodyPr wrap="none" lIns="0" tIns="0" rIns="0" bIns="0">
              <a:spAutoFit/>
            </a:bodyPr>
            <a:lstStyle/>
            <a:p>
              <a:r>
                <a:rPr lang="en-US" altLang="zh-CN" sz="1800" b="1">
                  <a:solidFill>
                    <a:srgbClr val="000000"/>
                  </a:solidFill>
                  <a:latin typeface="Garamond" pitchFamily="18" charset="0"/>
                  <a:ea typeface="SimSun" pitchFamily="2" charset="-122"/>
                </a:rPr>
                <a:t>Time-to-Market</a:t>
              </a:r>
              <a:endParaRPr lang="en-US" altLang="zh-CN" sz="1800" b="1">
                <a:latin typeface="Verdana" pitchFamily="34" charset="0"/>
                <a:ea typeface="SimSun" pitchFamily="2" charset="-122"/>
              </a:endParaRPr>
            </a:p>
          </p:txBody>
        </p:sp>
        <p:sp>
          <p:nvSpPr>
            <p:cNvPr id="10894374" name="Line 26"/>
            <p:cNvSpPr>
              <a:spLocks noChangeShapeType="1"/>
            </p:cNvSpPr>
            <p:nvPr/>
          </p:nvSpPr>
          <p:spPr bwMode="auto">
            <a:xfrm>
              <a:off x="739" y="3360"/>
              <a:ext cx="660" cy="0"/>
            </a:xfrm>
            <a:prstGeom prst="line">
              <a:avLst/>
            </a:prstGeom>
            <a:noFill/>
            <a:ln w="25400">
              <a:solidFill>
                <a:schemeClr val="tx1"/>
              </a:solidFill>
              <a:round/>
              <a:headEnd type="triangle" w="med" len="med"/>
              <a:tailEnd type="triangle" w="med" len="med"/>
            </a:ln>
          </p:spPr>
          <p:txBody>
            <a:bodyPr/>
            <a:lstStyle/>
            <a:p>
              <a:endParaRPr lang="en-US"/>
            </a:p>
          </p:txBody>
        </p:sp>
        <p:sp>
          <p:nvSpPr>
            <p:cNvPr id="10894375" name="Line 27"/>
            <p:cNvSpPr>
              <a:spLocks noChangeShapeType="1"/>
            </p:cNvSpPr>
            <p:nvPr/>
          </p:nvSpPr>
          <p:spPr bwMode="auto">
            <a:xfrm>
              <a:off x="1399" y="3271"/>
              <a:ext cx="0" cy="178"/>
            </a:xfrm>
            <a:prstGeom prst="line">
              <a:avLst/>
            </a:prstGeom>
            <a:noFill/>
            <a:ln w="9525">
              <a:solidFill>
                <a:schemeClr val="tx1"/>
              </a:solidFill>
              <a:round/>
              <a:headEnd/>
              <a:tailEnd/>
            </a:ln>
          </p:spPr>
          <p:txBody>
            <a:bodyPr/>
            <a:lstStyle/>
            <a:p>
              <a:endParaRPr lang="en-US"/>
            </a:p>
          </p:txBody>
        </p:sp>
        <p:sp>
          <p:nvSpPr>
            <p:cNvPr id="10894376" name="Line 28"/>
            <p:cNvSpPr>
              <a:spLocks noChangeShapeType="1"/>
            </p:cNvSpPr>
            <p:nvPr/>
          </p:nvSpPr>
          <p:spPr bwMode="auto">
            <a:xfrm>
              <a:off x="1409" y="3656"/>
              <a:ext cx="2556" cy="0"/>
            </a:xfrm>
            <a:prstGeom prst="line">
              <a:avLst/>
            </a:prstGeom>
            <a:noFill/>
            <a:ln w="76200">
              <a:solidFill>
                <a:schemeClr val="tx1"/>
              </a:solidFill>
              <a:round/>
              <a:headEnd type="triangle" w="med" len="med"/>
              <a:tailEnd type="triangle" w="med" len="med"/>
            </a:ln>
          </p:spPr>
          <p:txBody>
            <a:bodyPr/>
            <a:lstStyle/>
            <a:p>
              <a:endParaRPr lang="en-US"/>
            </a:p>
          </p:txBody>
        </p:sp>
        <p:sp>
          <p:nvSpPr>
            <p:cNvPr id="10894377" name="Rectangle 29"/>
            <p:cNvSpPr>
              <a:spLocks noChangeArrowheads="1"/>
            </p:cNvSpPr>
            <p:nvPr/>
          </p:nvSpPr>
          <p:spPr bwMode="auto">
            <a:xfrm>
              <a:off x="1945" y="3700"/>
              <a:ext cx="1806" cy="173"/>
            </a:xfrm>
            <a:prstGeom prst="rect">
              <a:avLst/>
            </a:prstGeom>
            <a:noFill/>
            <a:ln w="9525">
              <a:noFill/>
              <a:miter lim="800000"/>
              <a:headEnd/>
              <a:tailEnd/>
            </a:ln>
          </p:spPr>
          <p:txBody>
            <a:bodyPr wrap="none" lIns="0" tIns="0" rIns="0" bIns="0">
              <a:spAutoFit/>
            </a:bodyPr>
            <a:lstStyle/>
            <a:p>
              <a:r>
                <a:rPr lang="en-US" altLang="zh-CN" sz="1800" b="1">
                  <a:solidFill>
                    <a:srgbClr val="000000"/>
                  </a:solidFill>
                  <a:latin typeface="Garamond" pitchFamily="18" charset="0"/>
                  <a:ea typeface="SimSun" pitchFamily="2" charset="-122"/>
                </a:rPr>
                <a:t>PRODUCT LIFETIME – 1yr</a:t>
              </a:r>
              <a:endParaRPr lang="en-US" altLang="zh-CN" sz="1800" b="1">
                <a:latin typeface="Verdana" pitchFamily="34" charset="0"/>
                <a:ea typeface="SimSun" pitchFamily="2" charset="-122"/>
              </a:endParaRPr>
            </a:p>
          </p:txBody>
        </p:sp>
      </p:grpSp>
      <p:sp>
        <p:nvSpPr>
          <p:cNvPr id="10894339" name="Rectangle 30"/>
          <p:cNvSpPr>
            <a:spLocks noGrp="1" noChangeArrowheads="1"/>
          </p:cNvSpPr>
          <p:nvPr>
            <p:ph type="title" idx="4294967295"/>
          </p:nvPr>
        </p:nvSpPr>
        <p:spPr>
          <a:xfrm>
            <a:off x="685800" y="228600"/>
            <a:ext cx="7239000" cy="1143000"/>
          </a:xfrm>
        </p:spPr>
        <p:txBody>
          <a:bodyPr/>
          <a:lstStyle/>
          <a:p>
            <a:r>
              <a:rPr lang="en-US" altLang="zh-CN" smtClean="0">
                <a:ea typeface="SimSun" pitchFamily="2" charset="-122"/>
              </a:rPr>
              <a:t>Time-to-Market Economics</a:t>
            </a:r>
          </a:p>
        </p:txBody>
      </p:sp>
      <p:grpSp>
        <p:nvGrpSpPr>
          <p:cNvPr id="3" name="Group 31"/>
          <p:cNvGrpSpPr>
            <a:grpSpLocks/>
          </p:cNvGrpSpPr>
          <p:nvPr/>
        </p:nvGrpSpPr>
        <p:grpSpPr bwMode="auto">
          <a:xfrm>
            <a:off x="1347788" y="2460625"/>
            <a:ext cx="4908550" cy="3219450"/>
            <a:chOff x="849" y="1550"/>
            <a:chExt cx="3092" cy="2028"/>
          </a:xfrm>
        </p:grpSpPr>
        <p:sp>
          <p:nvSpPr>
            <p:cNvPr id="10894341" name="Freeform 32"/>
            <p:cNvSpPr>
              <a:spLocks/>
            </p:cNvSpPr>
            <p:nvPr/>
          </p:nvSpPr>
          <p:spPr bwMode="auto">
            <a:xfrm>
              <a:off x="1995" y="2354"/>
              <a:ext cx="1946" cy="897"/>
            </a:xfrm>
            <a:custGeom>
              <a:avLst/>
              <a:gdLst>
                <a:gd name="T0" fmla="*/ 0 w 4533"/>
                <a:gd name="T1" fmla="*/ 0 h 1933"/>
                <a:gd name="T2" fmla="*/ 0 w 4533"/>
                <a:gd name="T3" fmla="*/ 0 h 1933"/>
                <a:gd name="T4" fmla="*/ 0 w 4533"/>
                <a:gd name="T5" fmla="*/ 0 h 1933"/>
                <a:gd name="T6" fmla="*/ 0 w 4533"/>
                <a:gd name="T7" fmla="*/ 0 h 1933"/>
                <a:gd name="T8" fmla="*/ 0 60000 65536"/>
                <a:gd name="T9" fmla="*/ 0 60000 65536"/>
                <a:gd name="T10" fmla="*/ 0 60000 65536"/>
                <a:gd name="T11" fmla="*/ 0 60000 65536"/>
                <a:gd name="T12" fmla="*/ 0 w 4533"/>
                <a:gd name="T13" fmla="*/ 0 h 1933"/>
                <a:gd name="T14" fmla="*/ 4533 w 4533"/>
                <a:gd name="T15" fmla="*/ 1933 h 1933"/>
              </a:gdLst>
              <a:ahLst/>
              <a:cxnLst>
                <a:cxn ang="T8">
                  <a:pos x="T0" y="T1"/>
                </a:cxn>
                <a:cxn ang="T9">
                  <a:pos x="T2" y="T3"/>
                </a:cxn>
                <a:cxn ang="T10">
                  <a:pos x="T4" y="T5"/>
                </a:cxn>
                <a:cxn ang="T11">
                  <a:pos x="T6" y="T7"/>
                </a:cxn>
              </a:cxnLst>
              <a:rect l="T12" t="T13" r="T14" b="T15"/>
              <a:pathLst>
                <a:path w="4533" h="1933">
                  <a:moveTo>
                    <a:pt x="0" y="1933"/>
                  </a:moveTo>
                  <a:lnTo>
                    <a:pt x="1813" y="0"/>
                  </a:lnTo>
                  <a:lnTo>
                    <a:pt x="4533" y="1933"/>
                  </a:lnTo>
                  <a:lnTo>
                    <a:pt x="0" y="1933"/>
                  </a:lnTo>
                  <a:close/>
                </a:path>
              </a:pathLst>
            </a:custGeom>
            <a:solidFill>
              <a:srgbClr val="FFFF00"/>
            </a:solidFill>
            <a:ln w="9525">
              <a:noFill/>
              <a:round/>
              <a:headEnd/>
              <a:tailEnd/>
            </a:ln>
          </p:spPr>
          <p:txBody>
            <a:bodyPr/>
            <a:lstStyle/>
            <a:p>
              <a:endParaRPr lang="en-US"/>
            </a:p>
          </p:txBody>
        </p:sp>
        <p:sp>
          <p:nvSpPr>
            <p:cNvPr id="10894342" name="Freeform 33"/>
            <p:cNvSpPr>
              <a:spLocks/>
            </p:cNvSpPr>
            <p:nvPr/>
          </p:nvSpPr>
          <p:spPr bwMode="auto">
            <a:xfrm>
              <a:off x="1995" y="2354"/>
              <a:ext cx="1946" cy="897"/>
            </a:xfrm>
            <a:custGeom>
              <a:avLst/>
              <a:gdLst>
                <a:gd name="T0" fmla="*/ 0 w 4533"/>
                <a:gd name="T1" fmla="*/ 0 h 1933"/>
                <a:gd name="T2" fmla="*/ 0 w 4533"/>
                <a:gd name="T3" fmla="*/ 0 h 1933"/>
                <a:gd name="T4" fmla="*/ 0 w 4533"/>
                <a:gd name="T5" fmla="*/ 0 h 1933"/>
                <a:gd name="T6" fmla="*/ 0 w 4533"/>
                <a:gd name="T7" fmla="*/ 0 h 1933"/>
                <a:gd name="T8" fmla="*/ 0 60000 65536"/>
                <a:gd name="T9" fmla="*/ 0 60000 65536"/>
                <a:gd name="T10" fmla="*/ 0 60000 65536"/>
                <a:gd name="T11" fmla="*/ 0 60000 65536"/>
                <a:gd name="T12" fmla="*/ 0 w 4533"/>
                <a:gd name="T13" fmla="*/ 0 h 1933"/>
                <a:gd name="T14" fmla="*/ 4533 w 4533"/>
                <a:gd name="T15" fmla="*/ 1933 h 1933"/>
              </a:gdLst>
              <a:ahLst/>
              <a:cxnLst>
                <a:cxn ang="T8">
                  <a:pos x="T0" y="T1"/>
                </a:cxn>
                <a:cxn ang="T9">
                  <a:pos x="T2" y="T3"/>
                </a:cxn>
                <a:cxn ang="T10">
                  <a:pos x="T4" y="T5"/>
                </a:cxn>
                <a:cxn ang="T11">
                  <a:pos x="T6" y="T7"/>
                </a:cxn>
              </a:cxnLst>
              <a:rect l="T12" t="T13" r="T14" b="T15"/>
              <a:pathLst>
                <a:path w="4533" h="1933">
                  <a:moveTo>
                    <a:pt x="0" y="1933"/>
                  </a:moveTo>
                  <a:lnTo>
                    <a:pt x="1813" y="0"/>
                  </a:lnTo>
                  <a:lnTo>
                    <a:pt x="4533" y="1933"/>
                  </a:lnTo>
                  <a:lnTo>
                    <a:pt x="0" y="1933"/>
                  </a:lnTo>
                  <a:close/>
                </a:path>
              </a:pathLst>
            </a:custGeom>
            <a:noFill/>
            <a:ln w="9525">
              <a:solidFill>
                <a:srgbClr val="000000"/>
              </a:solidFill>
              <a:prstDash val="solid"/>
              <a:round/>
              <a:headEnd/>
              <a:tailEnd/>
            </a:ln>
          </p:spPr>
          <p:txBody>
            <a:bodyPr/>
            <a:lstStyle/>
            <a:p>
              <a:endParaRPr lang="en-US"/>
            </a:p>
          </p:txBody>
        </p:sp>
        <p:sp>
          <p:nvSpPr>
            <p:cNvPr id="10894343" name="Rectangle 34"/>
            <p:cNvSpPr>
              <a:spLocks noChangeArrowheads="1"/>
            </p:cNvSpPr>
            <p:nvPr/>
          </p:nvSpPr>
          <p:spPr bwMode="auto">
            <a:xfrm>
              <a:off x="849" y="1550"/>
              <a:ext cx="1671" cy="526"/>
            </a:xfrm>
            <a:prstGeom prst="rect">
              <a:avLst/>
            </a:prstGeom>
            <a:solidFill>
              <a:srgbClr val="FFFF00"/>
            </a:solidFill>
            <a:ln w="9525">
              <a:noFill/>
              <a:miter lim="800000"/>
              <a:headEnd/>
              <a:tailEnd/>
            </a:ln>
          </p:spPr>
          <p:txBody>
            <a:bodyPr/>
            <a:lstStyle/>
            <a:p>
              <a:pPr eaLnBrk="0" hangingPunct="0"/>
              <a:endParaRPr lang="en-US" sz="1800">
                <a:latin typeface="Arial" charset="0"/>
              </a:endParaRPr>
            </a:p>
          </p:txBody>
        </p:sp>
        <p:sp>
          <p:nvSpPr>
            <p:cNvPr id="10894344" name="Rectangle 35"/>
            <p:cNvSpPr>
              <a:spLocks noChangeArrowheads="1"/>
            </p:cNvSpPr>
            <p:nvPr/>
          </p:nvSpPr>
          <p:spPr bwMode="auto">
            <a:xfrm>
              <a:off x="966" y="1624"/>
              <a:ext cx="1478" cy="211"/>
            </a:xfrm>
            <a:prstGeom prst="rect">
              <a:avLst/>
            </a:prstGeom>
            <a:noFill/>
            <a:ln w="9525">
              <a:noFill/>
              <a:miter lim="800000"/>
              <a:headEnd/>
              <a:tailEnd/>
            </a:ln>
          </p:spPr>
          <p:txBody>
            <a:bodyPr wrap="none" lIns="0" tIns="0" rIns="0" bIns="0">
              <a:spAutoFit/>
            </a:bodyPr>
            <a:lstStyle/>
            <a:p>
              <a:r>
                <a:rPr lang="en-US" altLang="zh-CN" sz="2200" b="1">
                  <a:solidFill>
                    <a:srgbClr val="000000"/>
                  </a:solidFill>
                  <a:latin typeface="Garamond" pitchFamily="18" charset="0"/>
                  <a:ea typeface="SimSun" pitchFamily="2" charset="-122"/>
                </a:rPr>
                <a:t>$62M Max Revenue</a:t>
              </a:r>
              <a:endParaRPr lang="en-US" altLang="zh-CN" sz="2400" b="1">
                <a:latin typeface="Verdana" pitchFamily="34" charset="0"/>
                <a:ea typeface="SimSun" pitchFamily="2" charset="-122"/>
              </a:endParaRPr>
            </a:p>
          </p:txBody>
        </p:sp>
        <p:sp>
          <p:nvSpPr>
            <p:cNvPr id="10894345" name="Rectangle 36"/>
            <p:cNvSpPr>
              <a:spLocks noChangeArrowheads="1"/>
            </p:cNvSpPr>
            <p:nvPr/>
          </p:nvSpPr>
          <p:spPr bwMode="auto">
            <a:xfrm>
              <a:off x="963" y="1819"/>
              <a:ext cx="1459" cy="211"/>
            </a:xfrm>
            <a:prstGeom prst="rect">
              <a:avLst/>
            </a:prstGeom>
            <a:noFill/>
            <a:ln w="9525">
              <a:noFill/>
              <a:miter lim="800000"/>
              <a:headEnd/>
              <a:tailEnd/>
            </a:ln>
          </p:spPr>
          <p:txBody>
            <a:bodyPr wrap="none" lIns="0" tIns="0" rIns="0" bIns="0">
              <a:spAutoFit/>
            </a:bodyPr>
            <a:lstStyle/>
            <a:p>
              <a:r>
                <a:rPr lang="en-US" altLang="zh-CN" sz="2200" b="1">
                  <a:solidFill>
                    <a:srgbClr val="000000"/>
                  </a:solidFill>
                  <a:latin typeface="Garamond" pitchFamily="18" charset="0"/>
                  <a:ea typeface="SimSun" pitchFamily="2" charset="-122"/>
                </a:rPr>
                <a:t>after Delayed Entry</a:t>
              </a:r>
              <a:endParaRPr lang="en-US" altLang="zh-CN" sz="2400" b="1">
                <a:latin typeface="Verdana" pitchFamily="34" charset="0"/>
                <a:ea typeface="SimSun" pitchFamily="2" charset="-122"/>
              </a:endParaRPr>
            </a:p>
          </p:txBody>
        </p:sp>
        <p:sp>
          <p:nvSpPr>
            <p:cNvPr id="10894346" name="Line 37"/>
            <p:cNvSpPr>
              <a:spLocks noChangeShapeType="1"/>
            </p:cNvSpPr>
            <p:nvPr/>
          </p:nvSpPr>
          <p:spPr bwMode="auto">
            <a:xfrm>
              <a:off x="1727" y="2076"/>
              <a:ext cx="876" cy="582"/>
            </a:xfrm>
            <a:prstGeom prst="line">
              <a:avLst/>
            </a:prstGeom>
            <a:noFill/>
            <a:ln w="17463">
              <a:solidFill>
                <a:srgbClr val="000000"/>
              </a:solidFill>
              <a:round/>
              <a:headEnd/>
              <a:tailEnd/>
            </a:ln>
          </p:spPr>
          <p:txBody>
            <a:bodyPr/>
            <a:lstStyle/>
            <a:p>
              <a:endParaRPr lang="en-US"/>
            </a:p>
          </p:txBody>
        </p:sp>
        <p:sp>
          <p:nvSpPr>
            <p:cNvPr id="10894347" name="Freeform 38"/>
            <p:cNvSpPr>
              <a:spLocks/>
            </p:cNvSpPr>
            <p:nvPr/>
          </p:nvSpPr>
          <p:spPr bwMode="auto">
            <a:xfrm>
              <a:off x="2577" y="2621"/>
              <a:ext cx="64" cy="63"/>
            </a:xfrm>
            <a:custGeom>
              <a:avLst/>
              <a:gdLst>
                <a:gd name="T0" fmla="*/ 0 w 151"/>
                <a:gd name="T1" fmla="*/ 0 h 135"/>
                <a:gd name="T2" fmla="*/ 0 w 151"/>
                <a:gd name="T3" fmla="*/ 0 h 135"/>
                <a:gd name="T4" fmla="*/ 0 w 151"/>
                <a:gd name="T5" fmla="*/ 0 h 135"/>
                <a:gd name="T6" fmla="*/ 0 w 151"/>
                <a:gd name="T7" fmla="*/ 0 h 135"/>
                <a:gd name="T8" fmla="*/ 0 w 151"/>
                <a:gd name="T9" fmla="*/ 0 h 135"/>
                <a:gd name="T10" fmla="*/ 0 w 151"/>
                <a:gd name="T11" fmla="*/ 0 h 135"/>
                <a:gd name="T12" fmla="*/ 0 w 151"/>
                <a:gd name="T13" fmla="*/ 0 h 135"/>
                <a:gd name="T14" fmla="*/ 0 w 151"/>
                <a:gd name="T15" fmla="*/ 0 h 135"/>
                <a:gd name="T16" fmla="*/ 0 w 151"/>
                <a:gd name="T17" fmla="*/ 0 h 135"/>
                <a:gd name="T18" fmla="*/ 0 w 151"/>
                <a:gd name="T19" fmla="*/ 0 h 135"/>
                <a:gd name="T20" fmla="*/ 0 w 151"/>
                <a:gd name="T21" fmla="*/ 0 h 135"/>
                <a:gd name="T22" fmla="*/ 0 w 151"/>
                <a:gd name="T23" fmla="*/ 0 h 135"/>
                <a:gd name="T24" fmla="*/ 0 w 151"/>
                <a:gd name="T25" fmla="*/ 0 h 135"/>
                <a:gd name="T26" fmla="*/ 0 w 151"/>
                <a:gd name="T27" fmla="*/ 0 h 135"/>
                <a:gd name="T28" fmla="*/ 0 w 151"/>
                <a:gd name="T29" fmla="*/ 0 h 135"/>
                <a:gd name="T30" fmla="*/ 0 w 151"/>
                <a:gd name="T31" fmla="*/ 0 h 135"/>
                <a:gd name="T32" fmla="*/ 0 w 151"/>
                <a:gd name="T33" fmla="*/ 0 h 135"/>
                <a:gd name="T34" fmla="*/ 0 w 151"/>
                <a:gd name="T35" fmla="*/ 0 h 135"/>
                <a:gd name="T36" fmla="*/ 0 w 151"/>
                <a:gd name="T37" fmla="*/ 0 h 135"/>
                <a:gd name="T38" fmla="*/ 0 w 151"/>
                <a:gd name="T39" fmla="*/ 0 h 135"/>
                <a:gd name="T40" fmla="*/ 0 w 151"/>
                <a:gd name="T41" fmla="*/ 0 h 1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1"/>
                <a:gd name="T64" fmla="*/ 0 h 135"/>
                <a:gd name="T65" fmla="*/ 151 w 151"/>
                <a:gd name="T66" fmla="*/ 135 h 1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1" h="135">
                  <a:moveTo>
                    <a:pt x="151" y="135"/>
                  </a:moveTo>
                  <a:lnTo>
                    <a:pt x="0" y="125"/>
                  </a:lnTo>
                  <a:lnTo>
                    <a:pt x="8" y="120"/>
                  </a:lnTo>
                  <a:lnTo>
                    <a:pt x="14" y="113"/>
                  </a:lnTo>
                  <a:lnTo>
                    <a:pt x="21" y="108"/>
                  </a:lnTo>
                  <a:lnTo>
                    <a:pt x="27" y="100"/>
                  </a:lnTo>
                  <a:lnTo>
                    <a:pt x="34" y="94"/>
                  </a:lnTo>
                  <a:lnTo>
                    <a:pt x="39" y="86"/>
                  </a:lnTo>
                  <a:lnTo>
                    <a:pt x="44" y="80"/>
                  </a:lnTo>
                  <a:lnTo>
                    <a:pt x="48" y="71"/>
                  </a:lnTo>
                  <a:lnTo>
                    <a:pt x="52" y="63"/>
                  </a:lnTo>
                  <a:lnTo>
                    <a:pt x="56" y="55"/>
                  </a:lnTo>
                  <a:lnTo>
                    <a:pt x="59" y="46"/>
                  </a:lnTo>
                  <a:lnTo>
                    <a:pt x="62" y="37"/>
                  </a:lnTo>
                  <a:lnTo>
                    <a:pt x="65" y="28"/>
                  </a:lnTo>
                  <a:lnTo>
                    <a:pt x="66" y="19"/>
                  </a:lnTo>
                  <a:lnTo>
                    <a:pt x="67" y="10"/>
                  </a:lnTo>
                  <a:lnTo>
                    <a:pt x="69" y="0"/>
                  </a:lnTo>
                  <a:lnTo>
                    <a:pt x="151" y="135"/>
                  </a:lnTo>
                  <a:close/>
                </a:path>
              </a:pathLst>
            </a:custGeom>
            <a:solidFill>
              <a:srgbClr val="000000"/>
            </a:solidFill>
            <a:ln w="9525">
              <a:noFill/>
              <a:round/>
              <a:headEnd/>
              <a:tailEnd/>
            </a:ln>
          </p:spPr>
          <p:txBody>
            <a:bodyPr/>
            <a:lstStyle/>
            <a:p>
              <a:endParaRPr lang="en-US"/>
            </a:p>
          </p:txBody>
        </p:sp>
        <p:sp>
          <p:nvSpPr>
            <p:cNvPr id="10894348" name="Line 39"/>
            <p:cNvSpPr>
              <a:spLocks noChangeShapeType="1"/>
            </p:cNvSpPr>
            <p:nvPr/>
          </p:nvSpPr>
          <p:spPr bwMode="auto">
            <a:xfrm>
              <a:off x="1410" y="3368"/>
              <a:ext cx="577" cy="0"/>
            </a:xfrm>
            <a:prstGeom prst="line">
              <a:avLst/>
            </a:prstGeom>
            <a:noFill/>
            <a:ln w="25400">
              <a:solidFill>
                <a:schemeClr val="tx1"/>
              </a:solidFill>
              <a:round/>
              <a:headEnd type="triangle" w="med" len="med"/>
              <a:tailEnd type="triangle" w="med" len="med"/>
            </a:ln>
          </p:spPr>
          <p:txBody>
            <a:bodyPr/>
            <a:lstStyle/>
            <a:p>
              <a:endParaRPr lang="en-US"/>
            </a:p>
          </p:txBody>
        </p:sp>
        <p:sp>
          <p:nvSpPr>
            <p:cNvPr id="10894349" name="Line 40"/>
            <p:cNvSpPr>
              <a:spLocks noChangeShapeType="1"/>
            </p:cNvSpPr>
            <p:nvPr/>
          </p:nvSpPr>
          <p:spPr bwMode="auto">
            <a:xfrm>
              <a:off x="1994" y="3264"/>
              <a:ext cx="0" cy="178"/>
            </a:xfrm>
            <a:prstGeom prst="line">
              <a:avLst/>
            </a:prstGeom>
            <a:noFill/>
            <a:ln w="9525">
              <a:solidFill>
                <a:schemeClr val="tx1"/>
              </a:solidFill>
              <a:round/>
              <a:headEnd/>
              <a:tailEnd/>
            </a:ln>
          </p:spPr>
          <p:txBody>
            <a:bodyPr/>
            <a:lstStyle/>
            <a:p>
              <a:endParaRPr lang="en-US"/>
            </a:p>
          </p:txBody>
        </p:sp>
        <p:sp>
          <p:nvSpPr>
            <p:cNvPr id="10894350" name="Rectangle 41"/>
            <p:cNvSpPr>
              <a:spLocks noChangeArrowheads="1"/>
            </p:cNvSpPr>
            <p:nvPr/>
          </p:nvSpPr>
          <p:spPr bwMode="auto">
            <a:xfrm>
              <a:off x="1478" y="3405"/>
              <a:ext cx="795" cy="173"/>
            </a:xfrm>
            <a:prstGeom prst="rect">
              <a:avLst/>
            </a:prstGeom>
            <a:noFill/>
            <a:ln w="9525">
              <a:noFill/>
              <a:miter lim="800000"/>
              <a:headEnd/>
              <a:tailEnd/>
            </a:ln>
          </p:spPr>
          <p:txBody>
            <a:bodyPr wrap="none" lIns="0" tIns="0" rIns="0" bIns="0">
              <a:spAutoFit/>
            </a:bodyPr>
            <a:lstStyle/>
            <a:p>
              <a:r>
                <a:rPr lang="en-US" altLang="zh-CN" sz="1800" b="1">
                  <a:solidFill>
                    <a:srgbClr val="000000"/>
                  </a:solidFill>
                  <a:latin typeface="Garamond" pitchFamily="18" charset="0"/>
                  <a:ea typeface="SimSun" pitchFamily="2" charset="-122"/>
                </a:rPr>
                <a:t>Delay (3mo.)</a:t>
              </a:r>
              <a:endParaRPr lang="en-US" altLang="zh-CN" sz="1800" b="1">
                <a:latin typeface="Verdana" pitchFamily="34" charset="0"/>
                <a:ea typeface="SimSun"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0896385" name="Rectangle 2"/>
          <p:cNvSpPr>
            <a:spLocks noGrp="1" noChangeArrowheads="1"/>
          </p:cNvSpPr>
          <p:nvPr>
            <p:ph type="title" idx="4294967295"/>
          </p:nvPr>
        </p:nvSpPr>
        <p:spPr/>
        <p:txBody>
          <a:bodyPr/>
          <a:lstStyle/>
          <a:p>
            <a:r>
              <a:rPr lang="en-US" smtClean="0"/>
              <a:t>So, what are we going to do about this?</a:t>
            </a:r>
          </a:p>
        </p:txBody>
      </p:sp>
      <p:sp>
        <p:nvSpPr>
          <p:cNvPr id="10896386" name="Rectangle 3"/>
          <p:cNvSpPr>
            <a:spLocks noGrp="1" noChangeArrowheads="1"/>
          </p:cNvSpPr>
          <p:nvPr>
            <p:ph type="body" idx="4294967295"/>
          </p:nvPr>
        </p:nvSpPr>
        <p:spPr/>
        <p:txBody>
          <a:bodyPr/>
          <a:lstStyle/>
          <a:p>
            <a:r>
              <a:rPr lang="en-US" sz="3000" smtClean="0"/>
              <a:t>In this course we will use FPGAs (Field Programmable Gate Arrays) which are chips that are very useful in industry and the real world, and, fortunately, also for education</a:t>
            </a:r>
          </a:p>
          <a:p>
            <a:r>
              <a:rPr lang="en-US" sz="3000" smtClean="0"/>
              <a:t>We will explore both the hardware and software aspects, using an FPGA board</a:t>
            </a:r>
          </a:p>
          <a:p>
            <a:r>
              <a:rPr lang="en-US" sz="3000" smtClean="0"/>
              <a:t>Before we continue, we must learn what FPGAs are!</a:t>
            </a:r>
          </a:p>
          <a:p>
            <a:r>
              <a:rPr lang="en-US" sz="3000" smtClean="0"/>
              <a:t>So let’s do that.</a:t>
            </a:r>
          </a:p>
          <a:p>
            <a:endParaRPr lang="en-US" sz="3000" smtClean="0"/>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97409"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16DDDA5F-8BB5-4009-B7D5-D81130776D79}" type="slidenum">
              <a:rPr lang="en-US" sz="800">
                <a:latin typeface="Arial" charset="0"/>
              </a:rPr>
              <a:pPr eaLnBrk="0" hangingPunct="0"/>
              <a:t>127</a:t>
            </a:fld>
            <a:endParaRPr lang="en-US" sz="800">
              <a:latin typeface="Arial" charset="0"/>
            </a:endParaRPr>
          </a:p>
        </p:txBody>
      </p:sp>
      <p:sp>
        <p:nvSpPr>
          <p:cNvPr id="10897410" name="Rectangle 2"/>
          <p:cNvSpPr>
            <a:spLocks noGrp="1" noChangeArrowheads="1"/>
          </p:cNvSpPr>
          <p:nvPr>
            <p:ph type="title" idx="4294967295"/>
          </p:nvPr>
        </p:nvSpPr>
        <p:spPr/>
        <p:txBody>
          <a:bodyPr/>
          <a:lstStyle/>
          <a:p>
            <a:r>
              <a:rPr lang="en-US" smtClean="0"/>
              <a:t>Can I still use a Processor in an FPGA?</a:t>
            </a:r>
          </a:p>
        </p:txBody>
      </p:sp>
      <p:sp>
        <p:nvSpPr>
          <p:cNvPr id="10897411" name="Rectangle 3"/>
          <p:cNvSpPr>
            <a:spLocks noGrp="1" noChangeArrowheads="1"/>
          </p:cNvSpPr>
          <p:nvPr>
            <p:ph type="body" idx="4294967295"/>
          </p:nvPr>
        </p:nvSpPr>
        <p:spPr>
          <a:xfrm>
            <a:off x="350838" y="1187450"/>
            <a:ext cx="8455025" cy="3613150"/>
          </a:xfrm>
        </p:spPr>
        <p:txBody>
          <a:bodyPr/>
          <a:lstStyle/>
          <a:p>
            <a:pPr>
              <a:lnSpc>
                <a:spcPct val="110000"/>
              </a:lnSpc>
              <a:tabLst>
                <a:tab pos="2235200" algn="l"/>
              </a:tabLst>
            </a:pPr>
            <a:r>
              <a:rPr lang="en-US" sz="2400" smtClean="0"/>
              <a:t>YES!</a:t>
            </a:r>
          </a:p>
          <a:p>
            <a:pPr>
              <a:lnSpc>
                <a:spcPct val="110000"/>
              </a:lnSpc>
              <a:tabLst>
                <a:tab pos="2235200" algn="l"/>
              </a:tabLst>
            </a:pPr>
            <a:r>
              <a:rPr lang="en-US" sz="2400" smtClean="0"/>
              <a:t>Three Altera Soft Processor Choices:</a:t>
            </a:r>
          </a:p>
          <a:p>
            <a:pPr lvl="1">
              <a:lnSpc>
                <a:spcPct val="80000"/>
              </a:lnSpc>
              <a:tabLst>
                <a:tab pos="2235200" algn="l"/>
              </a:tabLst>
            </a:pPr>
            <a:r>
              <a:rPr lang="en-US" sz="1600" smtClean="0"/>
              <a:t>Nios </a:t>
            </a:r>
            <a:r>
              <a:rPr lang="en-US" sz="1600" smtClean="0">
                <a:latin typeface="Times New Roman" pitchFamily="18" charset="0"/>
              </a:rPr>
              <a:t>II</a:t>
            </a:r>
            <a:r>
              <a:rPr lang="en-US" sz="1600" smtClean="0"/>
              <a:t>/f	Fast: Optimized for Performance</a:t>
            </a:r>
            <a:endParaRPr lang="en-US" sz="1800" smtClean="0"/>
          </a:p>
          <a:p>
            <a:pPr lvl="1">
              <a:lnSpc>
                <a:spcPct val="80000"/>
              </a:lnSpc>
              <a:tabLst>
                <a:tab pos="2235200" algn="l"/>
              </a:tabLst>
            </a:pPr>
            <a:r>
              <a:rPr lang="en-US" sz="1600" smtClean="0"/>
              <a:t>Nios </a:t>
            </a:r>
            <a:r>
              <a:rPr lang="en-US" sz="1600" smtClean="0">
                <a:latin typeface="Times New Roman" pitchFamily="18" charset="0"/>
              </a:rPr>
              <a:t>II</a:t>
            </a:r>
            <a:r>
              <a:rPr lang="en-US" sz="1600" smtClean="0"/>
              <a:t>/s	Standard: Faster and Smaller than Nios</a:t>
            </a:r>
          </a:p>
          <a:p>
            <a:pPr lvl="1">
              <a:lnSpc>
                <a:spcPct val="80000"/>
              </a:lnSpc>
              <a:tabLst>
                <a:tab pos="2235200" algn="l"/>
              </a:tabLst>
            </a:pPr>
            <a:r>
              <a:rPr lang="en-US" sz="1600" smtClean="0"/>
              <a:t>Nios </a:t>
            </a:r>
            <a:r>
              <a:rPr lang="en-US" sz="1600" smtClean="0">
                <a:latin typeface="Times New Roman" pitchFamily="18" charset="0"/>
              </a:rPr>
              <a:t>II</a:t>
            </a:r>
            <a:r>
              <a:rPr lang="en-US" sz="1600" smtClean="0"/>
              <a:t>/e	Economy: Smallest FPGA Footprint </a:t>
            </a:r>
          </a:p>
          <a:p>
            <a:pPr>
              <a:lnSpc>
                <a:spcPct val="110000"/>
              </a:lnSpc>
              <a:tabLst>
                <a:tab pos="2235200" algn="l"/>
              </a:tabLst>
            </a:pPr>
            <a:r>
              <a:rPr lang="en-US" sz="2000" smtClean="0"/>
              <a:t>We are not limited to Altera’s processor, we will use in this course the Pacoblaze, which is a Picoblaze clone (Picoblaze is a Xilinx processor)</a:t>
            </a:r>
          </a:p>
          <a:p>
            <a:pPr>
              <a:lnSpc>
                <a:spcPct val="110000"/>
              </a:lnSpc>
              <a:tabLst>
                <a:tab pos="2235200" algn="l"/>
              </a:tabLst>
            </a:pPr>
            <a:r>
              <a:rPr lang="en-US" sz="2000" smtClean="0"/>
              <a:t>Choose peripherals you want</a:t>
            </a:r>
          </a:p>
          <a:p>
            <a:pPr>
              <a:lnSpc>
                <a:spcPct val="110000"/>
              </a:lnSpc>
              <a:tabLst>
                <a:tab pos="2235200" algn="l"/>
              </a:tabLst>
            </a:pPr>
            <a:r>
              <a:rPr lang="en-US" sz="2000" smtClean="0"/>
              <a:t>Qsys software builds interfaces, arbitration etc.</a:t>
            </a:r>
          </a:p>
        </p:txBody>
      </p:sp>
      <p:sp>
        <p:nvSpPr>
          <p:cNvPr id="10897412" name="AutoShape 4"/>
          <p:cNvSpPr>
            <a:spLocks noChangeArrowheads="1"/>
          </p:cNvSpPr>
          <p:nvPr/>
        </p:nvSpPr>
        <p:spPr bwMode="auto">
          <a:xfrm>
            <a:off x="600075" y="4552950"/>
            <a:ext cx="7391400" cy="1524000"/>
          </a:xfrm>
          <a:prstGeom prst="leftRightArrow">
            <a:avLst>
              <a:gd name="adj1" fmla="val 63750"/>
              <a:gd name="adj2" fmla="val 42864"/>
            </a:avLst>
          </a:prstGeom>
          <a:gradFill rotWithShape="0">
            <a:gsLst>
              <a:gs pos="0">
                <a:schemeClr val="bg1"/>
              </a:gs>
              <a:gs pos="100000">
                <a:srgbClr val="000099"/>
              </a:gs>
            </a:gsLst>
            <a:lin ang="0" scaled="1"/>
          </a:gradFill>
          <a:ln w="9525">
            <a:solidFill>
              <a:schemeClr val="tx1"/>
            </a:solidFill>
            <a:miter lim="800000"/>
            <a:headEnd/>
            <a:tailEnd/>
          </a:ln>
        </p:spPr>
        <p:txBody>
          <a:bodyPr wrap="none" anchor="ctr"/>
          <a:lstStyle/>
          <a:p>
            <a:pPr algn="ctr" eaLnBrk="0" hangingPunct="0"/>
            <a:endParaRPr lang="en-US" sz="2000">
              <a:latin typeface="Arial" charset="0"/>
            </a:endParaRPr>
          </a:p>
        </p:txBody>
      </p:sp>
      <p:sp>
        <p:nvSpPr>
          <p:cNvPr id="10897413" name="AutoShape 5"/>
          <p:cNvSpPr>
            <a:spLocks noChangeArrowheads="1"/>
          </p:cNvSpPr>
          <p:nvPr/>
        </p:nvSpPr>
        <p:spPr bwMode="auto">
          <a:xfrm>
            <a:off x="2276475" y="4981575"/>
            <a:ext cx="941388" cy="665163"/>
          </a:xfrm>
          <a:prstGeom prst="flowChartAlternateProcess">
            <a:avLst/>
          </a:prstGeom>
          <a:solidFill>
            <a:schemeClr val="tx1"/>
          </a:solidFill>
          <a:ln w="9525">
            <a:solidFill>
              <a:schemeClr val="tx1"/>
            </a:solidFill>
            <a:miter lim="800000"/>
            <a:headEnd/>
            <a:tailEnd/>
          </a:ln>
        </p:spPr>
        <p:txBody>
          <a:bodyPr wrap="none" anchor="ctr"/>
          <a:lstStyle/>
          <a:p>
            <a:pPr algn="ctr" eaLnBrk="0" hangingPunct="0"/>
            <a:r>
              <a:rPr lang="en-US" sz="1600" b="1">
                <a:solidFill>
                  <a:schemeClr val="bg1"/>
                </a:solidFill>
                <a:latin typeface="Arial" charset="0"/>
              </a:rPr>
              <a:t>Nios II/e</a:t>
            </a:r>
          </a:p>
        </p:txBody>
      </p:sp>
      <p:sp>
        <p:nvSpPr>
          <p:cNvPr id="10897414" name="AutoShape 6"/>
          <p:cNvSpPr>
            <a:spLocks noChangeArrowheads="1"/>
          </p:cNvSpPr>
          <p:nvPr/>
        </p:nvSpPr>
        <p:spPr bwMode="auto">
          <a:xfrm>
            <a:off x="3976688" y="4981575"/>
            <a:ext cx="941387" cy="665163"/>
          </a:xfrm>
          <a:prstGeom prst="flowChartAlternateProcess">
            <a:avLst/>
          </a:prstGeom>
          <a:solidFill>
            <a:schemeClr val="tx1"/>
          </a:solidFill>
          <a:ln w="9525">
            <a:solidFill>
              <a:schemeClr val="tx1"/>
            </a:solidFill>
            <a:miter lim="800000"/>
            <a:headEnd/>
            <a:tailEnd/>
          </a:ln>
        </p:spPr>
        <p:txBody>
          <a:bodyPr wrap="none" anchor="ctr"/>
          <a:lstStyle/>
          <a:p>
            <a:pPr algn="ctr" eaLnBrk="0" hangingPunct="0"/>
            <a:r>
              <a:rPr lang="en-US" sz="1600" b="1">
                <a:solidFill>
                  <a:schemeClr val="bg1"/>
                </a:solidFill>
                <a:latin typeface="Arial" charset="0"/>
              </a:rPr>
              <a:t>Nios II/s</a:t>
            </a:r>
          </a:p>
        </p:txBody>
      </p:sp>
      <p:sp>
        <p:nvSpPr>
          <p:cNvPr id="10897415" name="AutoShape 7"/>
          <p:cNvSpPr>
            <a:spLocks noChangeArrowheads="1"/>
          </p:cNvSpPr>
          <p:nvPr/>
        </p:nvSpPr>
        <p:spPr bwMode="auto">
          <a:xfrm>
            <a:off x="5602288" y="4981575"/>
            <a:ext cx="941387" cy="665163"/>
          </a:xfrm>
          <a:prstGeom prst="flowChartAlternateProcess">
            <a:avLst/>
          </a:prstGeom>
          <a:solidFill>
            <a:schemeClr val="tx1"/>
          </a:solidFill>
          <a:ln w="9525">
            <a:solidFill>
              <a:schemeClr val="tx1"/>
            </a:solidFill>
            <a:miter lim="800000"/>
            <a:headEnd/>
            <a:tailEnd/>
          </a:ln>
        </p:spPr>
        <p:txBody>
          <a:bodyPr wrap="none" anchor="ctr"/>
          <a:lstStyle/>
          <a:p>
            <a:pPr algn="ctr" eaLnBrk="0" hangingPunct="0"/>
            <a:r>
              <a:rPr lang="en-US" sz="1600" b="1">
                <a:solidFill>
                  <a:schemeClr val="bg1"/>
                </a:solidFill>
                <a:latin typeface="Arial" charset="0"/>
              </a:rPr>
              <a:t>Nios II/f</a:t>
            </a:r>
          </a:p>
        </p:txBody>
      </p:sp>
      <p:sp>
        <p:nvSpPr>
          <p:cNvPr id="10897416" name="Text Box 8"/>
          <p:cNvSpPr txBox="1">
            <a:spLocks noChangeArrowheads="1"/>
          </p:cNvSpPr>
          <p:nvPr/>
        </p:nvSpPr>
        <p:spPr bwMode="auto">
          <a:xfrm>
            <a:off x="676275" y="5130800"/>
            <a:ext cx="1447800" cy="366713"/>
          </a:xfrm>
          <a:prstGeom prst="rect">
            <a:avLst/>
          </a:prstGeom>
          <a:noFill/>
          <a:ln w="9525">
            <a:noFill/>
            <a:miter lim="800000"/>
            <a:headEnd/>
            <a:tailEnd/>
          </a:ln>
        </p:spPr>
        <p:txBody>
          <a:bodyPr>
            <a:spAutoFit/>
          </a:bodyPr>
          <a:lstStyle/>
          <a:p>
            <a:pPr eaLnBrk="0" hangingPunct="0">
              <a:spcBef>
                <a:spcPct val="50000"/>
              </a:spcBef>
            </a:pPr>
            <a:r>
              <a:rPr lang="en-US" sz="1800" b="1">
                <a:latin typeface="Arial" charset="0"/>
              </a:rPr>
              <a:t>Smaller</a:t>
            </a:r>
          </a:p>
        </p:txBody>
      </p:sp>
      <p:sp>
        <p:nvSpPr>
          <p:cNvPr id="10897417" name="Text Box 9"/>
          <p:cNvSpPr txBox="1">
            <a:spLocks noChangeArrowheads="1"/>
          </p:cNvSpPr>
          <p:nvPr/>
        </p:nvSpPr>
        <p:spPr bwMode="auto">
          <a:xfrm>
            <a:off x="6772275" y="5086350"/>
            <a:ext cx="1447800" cy="457200"/>
          </a:xfrm>
          <a:prstGeom prst="rect">
            <a:avLst/>
          </a:prstGeom>
          <a:noFill/>
          <a:ln w="9525">
            <a:noFill/>
            <a:miter lim="800000"/>
            <a:headEnd/>
            <a:tailEnd/>
          </a:ln>
        </p:spPr>
        <p:txBody>
          <a:bodyPr>
            <a:spAutoFit/>
          </a:bodyPr>
          <a:lstStyle/>
          <a:p>
            <a:pPr eaLnBrk="0" hangingPunct="0">
              <a:spcBef>
                <a:spcPct val="50000"/>
              </a:spcBef>
            </a:pPr>
            <a:r>
              <a:rPr lang="en-US" sz="2400" b="1" i="1">
                <a:solidFill>
                  <a:schemeClr val="bg1"/>
                </a:solidFill>
                <a:latin typeface="Arial" charset="0"/>
              </a:rPr>
              <a:t>Faster</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99457" name="Slide Number Placeholder 2"/>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EE720582-1234-42BB-BF3F-CFC4F72A0494}" type="slidenum">
              <a:rPr lang="en-US" sz="800">
                <a:latin typeface="Arial" charset="0"/>
              </a:rPr>
              <a:pPr eaLnBrk="0" hangingPunct="0"/>
              <a:t>128</a:t>
            </a:fld>
            <a:endParaRPr lang="en-US" sz="800">
              <a:latin typeface="Arial" charset="0"/>
            </a:endParaRPr>
          </a:p>
        </p:txBody>
      </p:sp>
      <p:sp>
        <p:nvSpPr>
          <p:cNvPr id="10899458" name="AutoShape 2"/>
          <p:cNvSpPr>
            <a:spLocks noChangeArrowheads="1"/>
          </p:cNvSpPr>
          <p:nvPr/>
        </p:nvSpPr>
        <p:spPr bwMode="auto">
          <a:xfrm rot="10800000" flipV="1">
            <a:off x="4038600" y="1878013"/>
            <a:ext cx="4114800" cy="3781425"/>
          </a:xfrm>
          <a:prstGeom prst="bevel">
            <a:avLst>
              <a:gd name="adj" fmla="val 2394"/>
            </a:avLst>
          </a:prstGeom>
          <a:gradFill rotWithShape="1">
            <a:gsLst>
              <a:gs pos="0">
                <a:srgbClr val="969696"/>
              </a:gs>
              <a:gs pos="50000">
                <a:srgbClr val="C0C0C0"/>
              </a:gs>
              <a:gs pos="100000">
                <a:srgbClr val="969696"/>
              </a:gs>
            </a:gsLst>
            <a:lin ang="18900000" scaled="1"/>
          </a:gradFill>
          <a:ln w="9525">
            <a:noFill/>
            <a:miter lim="800000"/>
            <a:headEnd/>
            <a:tailEnd/>
          </a:ln>
        </p:spPr>
        <p:txBody>
          <a:bodyPr wrap="none" anchor="ctr"/>
          <a:lstStyle/>
          <a:p>
            <a:pPr algn="ctr"/>
            <a:endParaRPr lang="en-US" sz="1800" b="1">
              <a:solidFill>
                <a:schemeClr val="bg1"/>
              </a:solidFill>
              <a:latin typeface="Arial" charset="0"/>
            </a:endParaRPr>
          </a:p>
        </p:txBody>
      </p:sp>
      <p:sp>
        <p:nvSpPr>
          <p:cNvPr id="10899459" name="Rectangle 3"/>
          <p:cNvSpPr>
            <a:spLocks noGrp="1" noChangeArrowheads="1"/>
          </p:cNvSpPr>
          <p:nvPr>
            <p:ph type="title" idx="4294967295"/>
          </p:nvPr>
        </p:nvSpPr>
        <p:spPr/>
        <p:txBody>
          <a:bodyPr/>
          <a:lstStyle/>
          <a:p>
            <a:r>
              <a:rPr lang="en-US" altLang="ja-JP" smtClean="0">
                <a:ea typeface="MS Mincho" pitchFamily="49" charset="-128"/>
              </a:rPr>
              <a:t>Processor uses Small % of FPGA</a:t>
            </a:r>
          </a:p>
        </p:txBody>
      </p:sp>
      <p:sp>
        <p:nvSpPr>
          <p:cNvPr id="10899460" name="Rectangle 4"/>
          <p:cNvSpPr>
            <a:spLocks noChangeArrowheads="1"/>
          </p:cNvSpPr>
          <p:nvPr/>
        </p:nvSpPr>
        <p:spPr bwMode="auto">
          <a:xfrm>
            <a:off x="5468938" y="1295400"/>
            <a:ext cx="1223962" cy="354013"/>
          </a:xfrm>
          <a:prstGeom prst="rect">
            <a:avLst/>
          </a:prstGeom>
          <a:noFill/>
          <a:ln w="9525">
            <a:noFill/>
            <a:miter lim="800000"/>
            <a:headEnd/>
            <a:tailEnd/>
          </a:ln>
        </p:spPr>
        <p:txBody>
          <a:bodyPr wrap="none">
            <a:spAutoFit/>
          </a:bodyPr>
          <a:lstStyle/>
          <a:p>
            <a:pPr algn="ctr" eaLnBrk="0" hangingPunct="0">
              <a:lnSpc>
                <a:spcPct val="85000"/>
              </a:lnSpc>
            </a:pPr>
            <a:r>
              <a:rPr lang="en-US" altLang="ja-JP" sz="2000" b="1">
                <a:solidFill>
                  <a:srgbClr val="00AC00"/>
                </a:solidFill>
                <a:latin typeface="Arial" charset="0"/>
                <a:ea typeface="MS Mincho" pitchFamily="49" charset="-128"/>
              </a:rPr>
              <a:t>Stratix V</a:t>
            </a:r>
          </a:p>
        </p:txBody>
      </p:sp>
      <p:sp>
        <p:nvSpPr>
          <p:cNvPr id="10899461" name="Rectangle 5"/>
          <p:cNvSpPr>
            <a:spLocks noChangeArrowheads="1"/>
          </p:cNvSpPr>
          <p:nvPr/>
        </p:nvSpPr>
        <p:spPr bwMode="auto">
          <a:xfrm>
            <a:off x="1317625" y="1295400"/>
            <a:ext cx="1735138" cy="350838"/>
          </a:xfrm>
          <a:prstGeom prst="rect">
            <a:avLst/>
          </a:prstGeom>
          <a:noFill/>
          <a:ln w="9525">
            <a:noFill/>
            <a:miter lim="800000"/>
            <a:headEnd/>
            <a:tailEnd/>
          </a:ln>
        </p:spPr>
        <p:txBody>
          <a:bodyPr wrap="none">
            <a:spAutoFit/>
          </a:bodyPr>
          <a:lstStyle/>
          <a:p>
            <a:pPr algn="ctr" eaLnBrk="0" hangingPunct="0">
              <a:lnSpc>
                <a:spcPct val="85000"/>
              </a:lnSpc>
            </a:pPr>
            <a:r>
              <a:rPr lang="en-US" altLang="ja-JP" sz="2000" b="1">
                <a:solidFill>
                  <a:srgbClr val="00AC00"/>
                </a:solidFill>
                <a:latin typeface="Arial" charset="0"/>
                <a:ea typeface="MS Mincho" pitchFamily="49" charset="-128"/>
              </a:rPr>
              <a:t>Cyclone II 20</a:t>
            </a:r>
            <a:endParaRPr lang="en-US" altLang="ja-JP" b="1">
              <a:solidFill>
                <a:srgbClr val="00AC00"/>
              </a:solidFill>
              <a:latin typeface="Arial" charset="0"/>
              <a:ea typeface="MS Mincho" pitchFamily="49" charset="-128"/>
            </a:endParaRPr>
          </a:p>
        </p:txBody>
      </p:sp>
      <p:sp>
        <p:nvSpPr>
          <p:cNvPr id="10899462" name="AutoShape 6"/>
          <p:cNvSpPr>
            <a:spLocks noChangeArrowheads="1"/>
          </p:cNvSpPr>
          <p:nvPr/>
        </p:nvSpPr>
        <p:spPr bwMode="auto">
          <a:xfrm rot="10800000" flipV="1">
            <a:off x="1600200" y="1925638"/>
            <a:ext cx="1143000" cy="1089025"/>
          </a:xfrm>
          <a:prstGeom prst="bevel">
            <a:avLst>
              <a:gd name="adj" fmla="val 5690"/>
            </a:avLst>
          </a:prstGeom>
          <a:gradFill rotWithShape="1">
            <a:gsLst>
              <a:gs pos="0">
                <a:srgbClr val="969696"/>
              </a:gs>
              <a:gs pos="50000">
                <a:srgbClr val="C0C0C0"/>
              </a:gs>
              <a:gs pos="100000">
                <a:srgbClr val="969696"/>
              </a:gs>
            </a:gsLst>
            <a:lin ang="18900000" scaled="1"/>
          </a:gradFill>
          <a:ln w="9525">
            <a:noFill/>
            <a:miter lim="800000"/>
            <a:headEnd/>
            <a:tailEnd/>
          </a:ln>
        </p:spPr>
        <p:txBody>
          <a:bodyPr wrap="none" anchor="ctr"/>
          <a:lstStyle/>
          <a:p>
            <a:pPr algn="ctr"/>
            <a:endParaRPr lang="en-US" sz="1800" b="1">
              <a:solidFill>
                <a:schemeClr val="bg1"/>
              </a:solidFill>
              <a:latin typeface="Arial" charset="0"/>
            </a:endParaRPr>
          </a:p>
        </p:txBody>
      </p:sp>
      <p:sp>
        <p:nvSpPr>
          <p:cNvPr id="10899463" name="Rectangle 7"/>
          <p:cNvSpPr>
            <a:spLocks noChangeArrowheads="1"/>
          </p:cNvSpPr>
          <p:nvPr/>
        </p:nvSpPr>
        <p:spPr bwMode="auto">
          <a:xfrm>
            <a:off x="1670050" y="2511425"/>
            <a:ext cx="1004888" cy="247650"/>
          </a:xfrm>
          <a:prstGeom prst="rect">
            <a:avLst/>
          </a:prstGeom>
          <a:noFill/>
          <a:ln w="9525">
            <a:noFill/>
            <a:miter lim="800000"/>
            <a:headEnd/>
            <a:tailEnd/>
          </a:ln>
        </p:spPr>
        <p:txBody>
          <a:bodyPr wrap="none">
            <a:spAutoFit/>
          </a:bodyPr>
          <a:lstStyle/>
          <a:p>
            <a:pPr algn="ctr" eaLnBrk="0" hangingPunct="0">
              <a:lnSpc>
                <a:spcPct val="85000"/>
              </a:lnSpc>
            </a:pPr>
            <a:r>
              <a:rPr lang="en-US" altLang="ja-JP" sz="1200" b="1">
                <a:latin typeface="Arial" charset="0"/>
                <a:ea typeface="MS Mincho" pitchFamily="49" charset="-128"/>
              </a:rPr>
              <a:t>18,752 LEs</a:t>
            </a:r>
            <a:r>
              <a:rPr lang="en-US" altLang="ja-JP" sz="1000" b="1">
                <a:latin typeface="Arial" charset="0"/>
                <a:ea typeface="MS Mincho" pitchFamily="49" charset="-128"/>
              </a:rPr>
              <a:t> </a:t>
            </a:r>
          </a:p>
        </p:txBody>
      </p:sp>
      <p:sp>
        <p:nvSpPr>
          <p:cNvPr id="10899464" name="Rectangle 8"/>
          <p:cNvSpPr>
            <a:spLocks noChangeArrowheads="1"/>
          </p:cNvSpPr>
          <p:nvPr/>
        </p:nvSpPr>
        <p:spPr bwMode="auto">
          <a:xfrm>
            <a:off x="4991100" y="3678238"/>
            <a:ext cx="2438400" cy="406400"/>
          </a:xfrm>
          <a:prstGeom prst="rect">
            <a:avLst/>
          </a:prstGeom>
          <a:noFill/>
          <a:ln w="9525">
            <a:noFill/>
            <a:miter lim="800000"/>
            <a:headEnd/>
            <a:tailEnd/>
          </a:ln>
        </p:spPr>
        <p:txBody>
          <a:bodyPr>
            <a:spAutoFit/>
          </a:bodyPr>
          <a:lstStyle/>
          <a:p>
            <a:pPr algn="ctr" eaLnBrk="0" hangingPunct="0">
              <a:lnSpc>
                <a:spcPct val="85000"/>
              </a:lnSpc>
            </a:pPr>
            <a:r>
              <a:rPr lang="en-US" altLang="ja-JP" sz="2400" b="1">
                <a:latin typeface="Arial" charset="0"/>
                <a:ea typeface="MS Mincho" pitchFamily="49" charset="-128"/>
              </a:rPr>
              <a:t>~950,000 LEs</a:t>
            </a:r>
          </a:p>
        </p:txBody>
      </p:sp>
      <p:grpSp>
        <p:nvGrpSpPr>
          <p:cNvPr id="10899465" name="Group 9"/>
          <p:cNvGrpSpPr>
            <a:grpSpLocks/>
          </p:cNvGrpSpPr>
          <p:nvPr/>
        </p:nvGrpSpPr>
        <p:grpSpPr bwMode="auto">
          <a:xfrm>
            <a:off x="4191000" y="2052638"/>
            <a:ext cx="381000" cy="317500"/>
            <a:chOff x="432" y="2880"/>
            <a:chExt cx="384" cy="320"/>
          </a:xfrm>
        </p:grpSpPr>
        <p:sp>
          <p:nvSpPr>
            <p:cNvPr id="495626" name="AutoShape 10"/>
            <p:cNvSpPr>
              <a:spLocks noChangeArrowheads="1"/>
            </p:cNvSpPr>
            <p:nvPr/>
          </p:nvSpPr>
          <p:spPr bwMode="auto">
            <a:xfrm rot="10800000" flipV="1">
              <a:off x="432" y="2880"/>
              <a:ext cx="384" cy="320"/>
            </a:xfrm>
            <a:prstGeom prst="bevel">
              <a:avLst>
                <a:gd name="adj" fmla="val 7495"/>
              </a:avLst>
            </a:prstGeom>
            <a:solidFill>
              <a:schemeClr val="accent1"/>
            </a:solidFill>
            <a:ln w="9525">
              <a:noFill/>
              <a:miter lim="800000"/>
              <a:headEnd/>
              <a:tailEnd/>
            </a:ln>
            <a:effectLst>
              <a:outerShdw dist="53882" dir="2700000" algn="ctr" rotWithShape="0">
                <a:schemeClr val="tx1">
                  <a:alpha val="50000"/>
                </a:schemeClr>
              </a:outerShdw>
            </a:effectLst>
          </p:spPr>
          <p:txBody>
            <a:bodyPr wrap="none" anchor="ctr"/>
            <a:lstStyle/>
            <a:p>
              <a:pPr algn="ctr">
                <a:defRPr/>
              </a:pPr>
              <a:endParaRPr lang="en-US" sz="1800" b="1">
                <a:solidFill>
                  <a:schemeClr val="bg1"/>
                </a:solidFill>
                <a:latin typeface="Arial" charset="0"/>
              </a:endParaRPr>
            </a:p>
          </p:txBody>
        </p:sp>
        <p:pic>
          <p:nvPicPr>
            <p:cNvPr id="495627" name="Picture 11" descr="Niosrbw"/>
            <p:cNvPicPr>
              <a:picLocks noChangeAspect="1" noChangeArrowheads="1"/>
            </p:cNvPicPr>
            <p:nvPr/>
          </p:nvPicPr>
          <p:blipFill>
            <a:blip r:embed="rId3">
              <a:clrChange>
                <a:clrFrom>
                  <a:srgbClr val="000000"/>
                </a:clrFrom>
                <a:clrTo>
                  <a:srgbClr val="000000">
                    <a:alpha val="0"/>
                  </a:srgbClr>
                </a:clrTo>
              </a:clrChange>
            </a:blip>
            <a:srcRect l="15796" t="32504" r="20816" b="31259"/>
            <a:stretch>
              <a:fillRect/>
            </a:stretch>
          </p:blipFill>
          <p:spPr bwMode="auto">
            <a:xfrm>
              <a:off x="480" y="2976"/>
              <a:ext cx="293" cy="134"/>
            </a:xfrm>
            <a:prstGeom prst="rect">
              <a:avLst/>
            </a:prstGeom>
            <a:noFill/>
            <a:effectLst>
              <a:outerShdw dist="17961" dir="2700000" algn="ctr" rotWithShape="0">
                <a:schemeClr val="bg2"/>
              </a:outerShdw>
            </a:effectLst>
          </p:spPr>
        </p:pic>
      </p:grpSp>
      <p:grpSp>
        <p:nvGrpSpPr>
          <p:cNvPr id="10899466" name="Group 12"/>
          <p:cNvGrpSpPr>
            <a:grpSpLocks/>
          </p:cNvGrpSpPr>
          <p:nvPr/>
        </p:nvGrpSpPr>
        <p:grpSpPr bwMode="auto">
          <a:xfrm>
            <a:off x="5638800" y="2052638"/>
            <a:ext cx="381000" cy="317500"/>
            <a:chOff x="432" y="2880"/>
            <a:chExt cx="384" cy="320"/>
          </a:xfrm>
        </p:grpSpPr>
        <p:sp>
          <p:nvSpPr>
            <p:cNvPr id="495629" name="AutoShape 13"/>
            <p:cNvSpPr>
              <a:spLocks noChangeArrowheads="1"/>
            </p:cNvSpPr>
            <p:nvPr/>
          </p:nvSpPr>
          <p:spPr bwMode="auto">
            <a:xfrm rot="10800000" flipV="1">
              <a:off x="432" y="2880"/>
              <a:ext cx="384" cy="320"/>
            </a:xfrm>
            <a:prstGeom prst="bevel">
              <a:avLst>
                <a:gd name="adj" fmla="val 7495"/>
              </a:avLst>
            </a:prstGeom>
            <a:solidFill>
              <a:schemeClr val="accent1"/>
            </a:solidFill>
            <a:ln w="9525">
              <a:noFill/>
              <a:miter lim="800000"/>
              <a:headEnd/>
              <a:tailEnd/>
            </a:ln>
            <a:effectLst>
              <a:outerShdw dist="53882" dir="2700000" algn="ctr" rotWithShape="0">
                <a:schemeClr val="tx1">
                  <a:alpha val="50000"/>
                </a:schemeClr>
              </a:outerShdw>
            </a:effectLst>
          </p:spPr>
          <p:txBody>
            <a:bodyPr wrap="none" anchor="ctr"/>
            <a:lstStyle/>
            <a:p>
              <a:pPr algn="ctr">
                <a:defRPr/>
              </a:pPr>
              <a:endParaRPr lang="en-US" sz="1800" b="1">
                <a:solidFill>
                  <a:schemeClr val="bg1"/>
                </a:solidFill>
                <a:latin typeface="Arial" charset="0"/>
              </a:endParaRPr>
            </a:p>
          </p:txBody>
        </p:sp>
        <p:pic>
          <p:nvPicPr>
            <p:cNvPr id="495630" name="Picture 14" descr="Niosrbw"/>
            <p:cNvPicPr>
              <a:picLocks noChangeAspect="1" noChangeArrowheads="1"/>
            </p:cNvPicPr>
            <p:nvPr/>
          </p:nvPicPr>
          <p:blipFill>
            <a:blip r:embed="rId3">
              <a:clrChange>
                <a:clrFrom>
                  <a:srgbClr val="000000"/>
                </a:clrFrom>
                <a:clrTo>
                  <a:srgbClr val="000000">
                    <a:alpha val="0"/>
                  </a:srgbClr>
                </a:clrTo>
              </a:clrChange>
            </a:blip>
            <a:srcRect l="15796" t="32504" r="20816" b="31259"/>
            <a:stretch>
              <a:fillRect/>
            </a:stretch>
          </p:blipFill>
          <p:spPr bwMode="auto">
            <a:xfrm>
              <a:off x="480" y="2976"/>
              <a:ext cx="293" cy="134"/>
            </a:xfrm>
            <a:prstGeom prst="rect">
              <a:avLst/>
            </a:prstGeom>
            <a:noFill/>
            <a:effectLst>
              <a:outerShdw dist="17961" dir="2700000" algn="ctr" rotWithShape="0">
                <a:schemeClr val="bg2"/>
              </a:outerShdw>
            </a:effectLst>
          </p:spPr>
        </p:pic>
      </p:grpSp>
      <p:grpSp>
        <p:nvGrpSpPr>
          <p:cNvPr id="10899467" name="Group 15"/>
          <p:cNvGrpSpPr>
            <a:grpSpLocks/>
          </p:cNvGrpSpPr>
          <p:nvPr/>
        </p:nvGrpSpPr>
        <p:grpSpPr bwMode="auto">
          <a:xfrm>
            <a:off x="6934200" y="2052638"/>
            <a:ext cx="381000" cy="317500"/>
            <a:chOff x="432" y="2880"/>
            <a:chExt cx="384" cy="320"/>
          </a:xfrm>
        </p:grpSpPr>
        <p:sp>
          <p:nvSpPr>
            <p:cNvPr id="495632" name="AutoShape 16"/>
            <p:cNvSpPr>
              <a:spLocks noChangeArrowheads="1"/>
            </p:cNvSpPr>
            <p:nvPr/>
          </p:nvSpPr>
          <p:spPr bwMode="auto">
            <a:xfrm rot="10800000" flipV="1">
              <a:off x="432" y="2880"/>
              <a:ext cx="384" cy="320"/>
            </a:xfrm>
            <a:prstGeom prst="bevel">
              <a:avLst>
                <a:gd name="adj" fmla="val 7495"/>
              </a:avLst>
            </a:prstGeom>
            <a:solidFill>
              <a:schemeClr val="accent1"/>
            </a:solidFill>
            <a:ln w="9525">
              <a:noFill/>
              <a:miter lim="800000"/>
              <a:headEnd/>
              <a:tailEnd/>
            </a:ln>
            <a:effectLst>
              <a:outerShdw dist="53882" dir="2700000" algn="ctr" rotWithShape="0">
                <a:schemeClr val="tx1">
                  <a:alpha val="50000"/>
                </a:schemeClr>
              </a:outerShdw>
            </a:effectLst>
          </p:spPr>
          <p:txBody>
            <a:bodyPr wrap="none" anchor="ctr"/>
            <a:lstStyle/>
            <a:p>
              <a:pPr algn="ctr">
                <a:defRPr/>
              </a:pPr>
              <a:endParaRPr lang="en-US" sz="1800" b="1">
                <a:solidFill>
                  <a:schemeClr val="bg1"/>
                </a:solidFill>
                <a:latin typeface="Arial" charset="0"/>
              </a:endParaRPr>
            </a:p>
          </p:txBody>
        </p:sp>
        <p:pic>
          <p:nvPicPr>
            <p:cNvPr id="495633" name="Picture 17" descr="Niosrbw"/>
            <p:cNvPicPr>
              <a:picLocks noChangeAspect="1" noChangeArrowheads="1"/>
            </p:cNvPicPr>
            <p:nvPr/>
          </p:nvPicPr>
          <p:blipFill>
            <a:blip r:embed="rId3">
              <a:clrChange>
                <a:clrFrom>
                  <a:srgbClr val="000000"/>
                </a:clrFrom>
                <a:clrTo>
                  <a:srgbClr val="000000">
                    <a:alpha val="0"/>
                  </a:srgbClr>
                </a:clrTo>
              </a:clrChange>
            </a:blip>
            <a:srcRect l="15796" t="32504" r="20816" b="31259"/>
            <a:stretch>
              <a:fillRect/>
            </a:stretch>
          </p:blipFill>
          <p:spPr bwMode="auto">
            <a:xfrm>
              <a:off x="480" y="2976"/>
              <a:ext cx="293" cy="134"/>
            </a:xfrm>
            <a:prstGeom prst="rect">
              <a:avLst/>
            </a:prstGeom>
            <a:noFill/>
            <a:effectLst>
              <a:outerShdw dist="17961" dir="2700000" algn="ctr" rotWithShape="0">
                <a:schemeClr val="bg2"/>
              </a:outerShdw>
            </a:effectLst>
          </p:spPr>
        </p:pic>
      </p:grpSp>
      <p:grpSp>
        <p:nvGrpSpPr>
          <p:cNvPr id="10899468" name="Group 18"/>
          <p:cNvGrpSpPr>
            <a:grpSpLocks/>
          </p:cNvGrpSpPr>
          <p:nvPr/>
        </p:nvGrpSpPr>
        <p:grpSpPr bwMode="auto">
          <a:xfrm>
            <a:off x="6934200" y="4795838"/>
            <a:ext cx="381000" cy="317500"/>
            <a:chOff x="432" y="2880"/>
            <a:chExt cx="384" cy="320"/>
          </a:xfrm>
        </p:grpSpPr>
        <p:sp>
          <p:nvSpPr>
            <p:cNvPr id="495635" name="AutoShape 19"/>
            <p:cNvSpPr>
              <a:spLocks noChangeArrowheads="1"/>
            </p:cNvSpPr>
            <p:nvPr/>
          </p:nvSpPr>
          <p:spPr bwMode="auto">
            <a:xfrm rot="10800000" flipV="1">
              <a:off x="432" y="2880"/>
              <a:ext cx="384" cy="320"/>
            </a:xfrm>
            <a:prstGeom prst="bevel">
              <a:avLst>
                <a:gd name="adj" fmla="val 7495"/>
              </a:avLst>
            </a:prstGeom>
            <a:solidFill>
              <a:schemeClr val="accent1"/>
            </a:solidFill>
            <a:ln w="9525">
              <a:noFill/>
              <a:miter lim="800000"/>
              <a:headEnd/>
              <a:tailEnd/>
            </a:ln>
            <a:effectLst>
              <a:outerShdw dist="53882" dir="2700000" algn="ctr" rotWithShape="0">
                <a:schemeClr val="tx1">
                  <a:alpha val="50000"/>
                </a:schemeClr>
              </a:outerShdw>
            </a:effectLst>
          </p:spPr>
          <p:txBody>
            <a:bodyPr wrap="none" anchor="ctr"/>
            <a:lstStyle/>
            <a:p>
              <a:pPr algn="ctr">
                <a:defRPr/>
              </a:pPr>
              <a:endParaRPr lang="en-US" sz="1800" b="1">
                <a:solidFill>
                  <a:schemeClr val="bg1"/>
                </a:solidFill>
                <a:latin typeface="Arial" charset="0"/>
              </a:endParaRPr>
            </a:p>
          </p:txBody>
        </p:sp>
        <p:pic>
          <p:nvPicPr>
            <p:cNvPr id="495636" name="Picture 20" descr="Niosrbw"/>
            <p:cNvPicPr>
              <a:picLocks noChangeAspect="1" noChangeArrowheads="1"/>
            </p:cNvPicPr>
            <p:nvPr/>
          </p:nvPicPr>
          <p:blipFill>
            <a:blip r:embed="rId3">
              <a:clrChange>
                <a:clrFrom>
                  <a:srgbClr val="000000"/>
                </a:clrFrom>
                <a:clrTo>
                  <a:srgbClr val="000000">
                    <a:alpha val="0"/>
                  </a:srgbClr>
                </a:clrTo>
              </a:clrChange>
            </a:blip>
            <a:srcRect l="15796" t="32504" r="20816" b="31259"/>
            <a:stretch>
              <a:fillRect/>
            </a:stretch>
          </p:blipFill>
          <p:spPr bwMode="auto">
            <a:xfrm>
              <a:off x="480" y="2976"/>
              <a:ext cx="293" cy="134"/>
            </a:xfrm>
            <a:prstGeom prst="rect">
              <a:avLst/>
            </a:prstGeom>
            <a:noFill/>
            <a:effectLst>
              <a:outerShdw dist="17961" dir="2700000" algn="ctr" rotWithShape="0">
                <a:schemeClr val="bg2"/>
              </a:outerShdw>
            </a:effectLst>
          </p:spPr>
        </p:pic>
      </p:grpSp>
      <p:grpSp>
        <p:nvGrpSpPr>
          <p:cNvPr id="10899469" name="Group 21"/>
          <p:cNvGrpSpPr>
            <a:grpSpLocks/>
          </p:cNvGrpSpPr>
          <p:nvPr/>
        </p:nvGrpSpPr>
        <p:grpSpPr bwMode="auto">
          <a:xfrm>
            <a:off x="4191000" y="4795838"/>
            <a:ext cx="381000" cy="317500"/>
            <a:chOff x="432" y="2880"/>
            <a:chExt cx="384" cy="320"/>
          </a:xfrm>
        </p:grpSpPr>
        <p:sp>
          <p:nvSpPr>
            <p:cNvPr id="495638" name="AutoShape 22"/>
            <p:cNvSpPr>
              <a:spLocks noChangeArrowheads="1"/>
            </p:cNvSpPr>
            <p:nvPr/>
          </p:nvSpPr>
          <p:spPr bwMode="auto">
            <a:xfrm rot="10800000" flipV="1">
              <a:off x="432" y="2880"/>
              <a:ext cx="384" cy="320"/>
            </a:xfrm>
            <a:prstGeom prst="bevel">
              <a:avLst>
                <a:gd name="adj" fmla="val 7495"/>
              </a:avLst>
            </a:prstGeom>
            <a:solidFill>
              <a:schemeClr val="accent1"/>
            </a:solidFill>
            <a:ln w="9525">
              <a:noFill/>
              <a:miter lim="800000"/>
              <a:headEnd/>
              <a:tailEnd/>
            </a:ln>
            <a:effectLst>
              <a:outerShdw dist="53882" dir="2700000" algn="ctr" rotWithShape="0">
                <a:schemeClr val="tx1">
                  <a:alpha val="50000"/>
                </a:schemeClr>
              </a:outerShdw>
            </a:effectLst>
          </p:spPr>
          <p:txBody>
            <a:bodyPr wrap="none" anchor="ctr"/>
            <a:lstStyle/>
            <a:p>
              <a:pPr algn="ctr">
                <a:defRPr/>
              </a:pPr>
              <a:endParaRPr lang="en-US" sz="1800" b="1">
                <a:solidFill>
                  <a:schemeClr val="bg1"/>
                </a:solidFill>
                <a:latin typeface="Arial" charset="0"/>
              </a:endParaRPr>
            </a:p>
          </p:txBody>
        </p:sp>
        <p:pic>
          <p:nvPicPr>
            <p:cNvPr id="495639" name="Picture 23" descr="Niosrbw"/>
            <p:cNvPicPr>
              <a:picLocks noChangeAspect="1" noChangeArrowheads="1"/>
            </p:cNvPicPr>
            <p:nvPr/>
          </p:nvPicPr>
          <p:blipFill>
            <a:blip r:embed="rId3">
              <a:clrChange>
                <a:clrFrom>
                  <a:srgbClr val="000000"/>
                </a:clrFrom>
                <a:clrTo>
                  <a:srgbClr val="000000">
                    <a:alpha val="0"/>
                  </a:srgbClr>
                </a:clrTo>
              </a:clrChange>
            </a:blip>
            <a:srcRect l="15796" t="32504" r="20816" b="31259"/>
            <a:stretch>
              <a:fillRect/>
            </a:stretch>
          </p:blipFill>
          <p:spPr bwMode="auto">
            <a:xfrm>
              <a:off x="480" y="2976"/>
              <a:ext cx="293" cy="134"/>
            </a:xfrm>
            <a:prstGeom prst="rect">
              <a:avLst/>
            </a:prstGeom>
            <a:noFill/>
            <a:effectLst>
              <a:outerShdw dist="17961" dir="2700000" algn="ctr" rotWithShape="0">
                <a:schemeClr val="bg2"/>
              </a:outerShdw>
            </a:effectLst>
          </p:spPr>
        </p:pic>
      </p:grpSp>
      <p:grpSp>
        <p:nvGrpSpPr>
          <p:cNvPr id="10899470" name="Group 24"/>
          <p:cNvGrpSpPr>
            <a:grpSpLocks/>
          </p:cNvGrpSpPr>
          <p:nvPr/>
        </p:nvGrpSpPr>
        <p:grpSpPr bwMode="auto">
          <a:xfrm>
            <a:off x="4191000" y="4084638"/>
            <a:ext cx="381000" cy="317500"/>
            <a:chOff x="432" y="2880"/>
            <a:chExt cx="384" cy="320"/>
          </a:xfrm>
        </p:grpSpPr>
        <p:sp>
          <p:nvSpPr>
            <p:cNvPr id="495641" name="AutoShape 25"/>
            <p:cNvSpPr>
              <a:spLocks noChangeArrowheads="1"/>
            </p:cNvSpPr>
            <p:nvPr/>
          </p:nvSpPr>
          <p:spPr bwMode="auto">
            <a:xfrm rot="10800000" flipV="1">
              <a:off x="432" y="2880"/>
              <a:ext cx="384" cy="320"/>
            </a:xfrm>
            <a:prstGeom prst="bevel">
              <a:avLst>
                <a:gd name="adj" fmla="val 7495"/>
              </a:avLst>
            </a:prstGeom>
            <a:solidFill>
              <a:schemeClr val="accent1"/>
            </a:solidFill>
            <a:ln w="9525">
              <a:noFill/>
              <a:miter lim="800000"/>
              <a:headEnd/>
              <a:tailEnd/>
            </a:ln>
            <a:effectLst>
              <a:outerShdw dist="53882" dir="2700000" algn="ctr" rotWithShape="0">
                <a:schemeClr val="tx1">
                  <a:alpha val="50000"/>
                </a:schemeClr>
              </a:outerShdw>
            </a:effectLst>
          </p:spPr>
          <p:txBody>
            <a:bodyPr wrap="none" anchor="ctr"/>
            <a:lstStyle/>
            <a:p>
              <a:pPr algn="ctr">
                <a:defRPr/>
              </a:pPr>
              <a:endParaRPr lang="en-US" sz="1800" b="1">
                <a:solidFill>
                  <a:schemeClr val="bg1"/>
                </a:solidFill>
                <a:latin typeface="Arial" charset="0"/>
              </a:endParaRPr>
            </a:p>
          </p:txBody>
        </p:sp>
        <p:pic>
          <p:nvPicPr>
            <p:cNvPr id="495642" name="Picture 26" descr="Niosrbw"/>
            <p:cNvPicPr>
              <a:picLocks noChangeAspect="1" noChangeArrowheads="1"/>
            </p:cNvPicPr>
            <p:nvPr/>
          </p:nvPicPr>
          <p:blipFill>
            <a:blip r:embed="rId3">
              <a:clrChange>
                <a:clrFrom>
                  <a:srgbClr val="000000"/>
                </a:clrFrom>
                <a:clrTo>
                  <a:srgbClr val="000000">
                    <a:alpha val="0"/>
                  </a:srgbClr>
                </a:clrTo>
              </a:clrChange>
            </a:blip>
            <a:srcRect l="15796" t="32504" r="20816" b="31259"/>
            <a:stretch>
              <a:fillRect/>
            </a:stretch>
          </p:blipFill>
          <p:spPr bwMode="auto">
            <a:xfrm>
              <a:off x="480" y="2976"/>
              <a:ext cx="293" cy="134"/>
            </a:xfrm>
            <a:prstGeom prst="rect">
              <a:avLst/>
            </a:prstGeom>
            <a:noFill/>
            <a:effectLst>
              <a:outerShdw dist="17961" dir="2700000" algn="ctr" rotWithShape="0">
                <a:schemeClr val="bg2"/>
              </a:outerShdw>
            </a:effectLst>
          </p:spPr>
        </p:pic>
      </p:grpSp>
      <p:grpSp>
        <p:nvGrpSpPr>
          <p:cNvPr id="10899471" name="Group 27"/>
          <p:cNvGrpSpPr>
            <a:grpSpLocks/>
          </p:cNvGrpSpPr>
          <p:nvPr/>
        </p:nvGrpSpPr>
        <p:grpSpPr bwMode="auto">
          <a:xfrm>
            <a:off x="1724025" y="2052638"/>
            <a:ext cx="381000" cy="317500"/>
            <a:chOff x="432" y="2880"/>
            <a:chExt cx="384" cy="320"/>
          </a:xfrm>
        </p:grpSpPr>
        <p:sp>
          <p:nvSpPr>
            <p:cNvPr id="495644" name="AutoShape 28"/>
            <p:cNvSpPr>
              <a:spLocks noChangeArrowheads="1"/>
            </p:cNvSpPr>
            <p:nvPr/>
          </p:nvSpPr>
          <p:spPr bwMode="auto">
            <a:xfrm rot="10800000" flipV="1">
              <a:off x="432" y="2880"/>
              <a:ext cx="384" cy="320"/>
            </a:xfrm>
            <a:prstGeom prst="bevel">
              <a:avLst>
                <a:gd name="adj" fmla="val 7495"/>
              </a:avLst>
            </a:prstGeom>
            <a:solidFill>
              <a:schemeClr val="accent1"/>
            </a:solidFill>
            <a:ln w="9525">
              <a:noFill/>
              <a:miter lim="800000"/>
              <a:headEnd/>
              <a:tailEnd/>
            </a:ln>
            <a:effectLst>
              <a:outerShdw dist="53882" dir="2700000" algn="ctr" rotWithShape="0">
                <a:schemeClr val="tx1">
                  <a:alpha val="50000"/>
                </a:schemeClr>
              </a:outerShdw>
            </a:effectLst>
          </p:spPr>
          <p:txBody>
            <a:bodyPr wrap="none" anchor="ctr"/>
            <a:lstStyle/>
            <a:p>
              <a:pPr algn="ctr">
                <a:defRPr/>
              </a:pPr>
              <a:endParaRPr lang="en-US" sz="1800" b="1">
                <a:solidFill>
                  <a:schemeClr val="bg1"/>
                </a:solidFill>
                <a:latin typeface="Arial" charset="0"/>
              </a:endParaRPr>
            </a:p>
          </p:txBody>
        </p:sp>
        <p:pic>
          <p:nvPicPr>
            <p:cNvPr id="495645" name="Picture 29" descr="Niosrbw"/>
            <p:cNvPicPr>
              <a:picLocks noChangeAspect="1" noChangeArrowheads="1"/>
            </p:cNvPicPr>
            <p:nvPr/>
          </p:nvPicPr>
          <p:blipFill>
            <a:blip r:embed="rId3">
              <a:clrChange>
                <a:clrFrom>
                  <a:srgbClr val="000000"/>
                </a:clrFrom>
                <a:clrTo>
                  <a:srgbClr val="000000">
                    <a:alpha val="0"/>
                  </a:srgbClr>
                </a:clrTo>
              </a:clrChange>
            </a:blip>
            <a:srcRect l="15796" t="32504" r="20816" b="31259"/>
            <a:stretch>
              <a:fillRect/>
            </a:stretch>
          </p:blipFill>
          <p:spPr bwMode="auto">
            <a:xfrm>
              <a:off x="480" y="2976"/>
              <a:ext cx="293" cy="134"/>
            </a:xfrm>
            <a:prstGeom prst="rect">
              <a:avLst/>
            </a:prstGeom>
            <a:noFill/>
            <a:effectLst>
              <a:outerShdw dist="17961" dir="2700000" algn="ctr" rotWithShape="0">
                <a:schemeClr val="bg2"/>
              </a:outerShdw>
            </a:effectLst>
          </p:spPr>
        </p:pic>
      </p:gr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01505"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7FDE73A1-C31F-443B-9F78-CE22997B362B}" type="slidenum">
              <a:rPr lang="en-US" sz="800">
                <a:latin typeface="Arial" charset="0"/>
              </a:rPr>
              <a:pPr eaLnBrk="0" hangingPunct="0"/>
              <a:t>129</a:t>
            </a:fld>
            <a:endParaRPr lang="en-US" sz="800">
              <a:latin typeface="Arial" charset="0"/>
            </a:endParaRPr>
          </a:p>
        </p:txBody>
      </p:sp>
      <p:sp>
        <p:nvSpPr>
          <p:cNvPr id="10901506" name="Rectangle 2"/>
          <p:cNvSpPr>
            <a:spLocks noGrp="1" noChangeArrowheads="1"/>
          </p:cNvSpPr>
          <p:nvPr>
            <p:ph type="title" idx="4294967295"/>
          </p:nvPr>
        </p:nvSpPr>
        <p:spPr/>
        <p:txBody>
          <a:bodyPr/>
          <a:lstStyle/>
          <a:p>
            <a:r>
              <a:rPr lang="en-US" smtClean="0"/>
              <a:t>How will we use the FPGA?</a:t>
            </a:r>
          </a:p>
        </p:txBody>
      </p:sp>
      <p:sp>
        <p:nvSpPr>
          <p:cNvPr id="10901507" name="Rectangle 3"/>
          <p:cNvSpPr>
            <a:spLocks noGrp="1" noChangeArrowheads="1"/>
          </p:cNvSpPr>
          <p:nvPr>
            <p:ph type="body" idx="4294967295"/>
          </p:nvPr>
        </p:nvSpPr>
        <p:spPr/>
        <p:txBody>
          <a:bodyPr/>
          <a:lstStyle/>
          <a:p>
            <a:pPr>
              <a:lnSpc>
                <a:spcPct val="90000"/>
              </a:lnSpc>
            </a:pPr>
            <a:r>
              <a:rPr lang="en-US" smtClean="0"/>
              <a:t>Create design</a:t>
            </a:r>
          </a:p>
          <a:p>
            <a:pPr lvl="1">
              <a:lnSpc>
                <a:spcPct val="90000"/>
              </a:lnSpc>
            </a:pPr>
            <a:r>
              <a:rPr lang="en-US" smtClean="0"/>
              <a:t>Using a Hardware Description Language (SystemVerilog HDL, VHDL)	</a:t>
            </a:r>
          </a:p>
          <a:p>
            <a:pPr>
              <a:lnSpc>
                <a:spcPct val="90000"/>
              </a:lnSpc>
            </a:pPr>
            <a:r>
              <a:rPr lang="en-US" smtClean="0"/>
              <a:t>Compile with FPGA CAD tools (Quartus)</a:t>
            </a:r>
          </a:p>
          <a:p>
            <a:pPr>
              <a:lnSpc>
                <a:spcPct val="90000"/>
              </a:lnSpc>
            </a:pPr>
            <a:r>
              <a:rPr lang="en-US" smtClean="0"/>
              <a:t>Simulate, debug (Quartus)</a:t>
            </a:r>
          </a:p>
          <a:p>
            <a:pPr>
              <a:lnSpc>
                <a:spcPct val="90000"/>
              </a:lnSpc>
            </a:pPr>
            <a:r>
              <a:rPr lang="en-US" smtClean="0"/>
              <a:t>Program into an FPGA lab board (DE2, DE1-SoC)</a:t>
            </a:r>
          </a:p>
          <a:p>
            <a:pPr>
              <a:lnSpc>
                <a:spcPct val="90000"/>
              </a:lnSpc>
            </a:pPr>
            <a:r>
              <a:rPr lang="en-US" smtClean="0"/>
              <a:t>If an embedded processor is included, write application code (In Lab 3)</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22305" name="Rectangle 2"/>
          <p:cNvSpPr>
            <a:spLocks noGrp="1" noChangeArrowheads="1"/>
          </p:cNvSpPr>
          <p:nvPr>
            <p:ph type="title" idx="4294967295"/>
          </p:nvPr>
        </p:nvSpPr>
        <p:spPr/>
        <p:txBody>
          <a:bodyPr/>
          <a:lstStyle/>
          <a:p>
            <a:pPr eaLnBrk="1" hangingPunct="1"/>
            <a:endParaRPr lang="en-US" smtClean="0"/>
          </a:p>
        </p:txBody>
      </p:sp>
      <p:sp>
        <p:nvSpPr>
          <p:cNvPr id="10722306" name="Rectangle 3"/>
          <p:cNvSpPr>
            <a:spLocks noGrp="1" noChangeArrowheads="1"/>
          </p:cNvSpPr>
          <p:nvPr>
            <p:ph type="body" idx="4294967295"/>
          </p:nvPr>
        </p:nvSpPr>
        <p:spPr/>
        <p:txBody>
          <a:bodyPr/>
          <a:lstStyle/>
          <a:p>
            <a:pPr eaLnBrk="1" hangingPunct="1"/>
            <a:r>
              <a:rPr lang="en-US" smtClean="0"/>
              <a:t> </a:t>
            </a:r>
          </a:p>
        </p:txBody>
      </p:sp>
      <p:pic>
        <p:nvPicPr>
          <p:cNvPr id="10722307" name="Picture 4"/>
          <p:cNvPicPr>
            <a:picLocks noChangeAspect="1" noChangeArrowheads="1"/>
          </p:cNvPicPr>
          <p:nvPr/>
        </p:nvPicPr>
        <p:blipFill>
          <a:blip r:embed="rId3"/>
          <a:srcRect/>
          <a:stretch>
            <a:fillRect/>
          </a:stretch>
        </p:blipFill>
        <p:spPr bwMode="auto">
          <a:xfrm>
            <a:off x="0" y="-152400"/>
            <a:ext cx="6826250" cy="7010400"/>
          </a:xfrm>
          <a:prstGeom prst="rect">
            <a:avLst/>
          </a:prstGeom>
          <a:noFill/>
          <a:ln w="9525">
            <a:noFill/>
            <a:miter lim="800000"/>
            <a:headEnd/>
            <a:tailEnd/>
          </a:ln>
        </p:spPr>
      </p:pic>
      <p:sp>
        <p:nvSpPr>
          <p:cNvPr id="10722308" name="Text Box 5"/>
          <p:cNvSpPr txBox="1">
            <a:spLocks noChangeArrowheads="1"/>
          </p:cNvSpPr>
          <p:nvPr/>
        </p:nvSpPr>
        <p:spPr bwMode="auto">
          <a:xfrm>
            <a:off x="6858000" y="152400"/>
            <a:ext cx="2286000" cy="5980113"/>
          </a:xfrm>
          <a:prstGeom prst="rect">
            <a:avLst/>
          </a:prstGeom>
          <a:noFill/>
          <a:ln w="9525">
            <a:noFill/>
            <a:miter lim="800000"/>
            <a:headEnd/>
            <a:tailEnd/>
          </a:ln>
        </p:spPr>
        <p:txBody>
          <a:bodyPr>
            <a:spAutoFit/>
          </a:bodyPr>
          <a:lstStyle/>
          <a:p>
            <a:pPr eaLnBrk="0" hangingPunct="0">
              <a:spcBef>
                <a:spcPct val="50000"/>
              </a:spcBef>
            </a:pPr>
            <a:r>
              <a:rPr lang="en-US" sz="1800">
                <a:latin typeface="Arial" charset="0"/>
                <a:ea typeface="MS PGothic" pitchFamily="34" charset="-128"/>
              </a:rPr>
              <a:t>7-Series BMW:</a:t>
            </a:r>
          </a:p>
          <a:p>
            <a:pPr eaLnBrk="0" hangingPunct="0">
              <a:lnSpc>
                <a:spcPct val="70000"/>
              </a:lnSpc>
              <a:spcBef>
                <a:spcPct val="50000"/>
              </a:spcBef>
            </a:pPr>
            <a:r>
              <a:rPr lang="en-US" sz="1800">
                <a:latin typeface="Arial" charset="0"/>
                <a:ea typeface="MS PGothic" pitchFamily="34" charset="-128"/>
              </a:rPr>
              <a:t>     63 Embedded</a:t>
            </a:r>
          </a:p>
          <a:p>
            <a:pPr eaLnBrk="0" hangingPunct="0">
              <a:lnSpc>
                <a:spcPct val="50000"/>
              </a:lnSpc>
              <a:spcBef>
                <a:spcPct val="50000"/>
              </a:spcBef>
            </a:pPr>
            <a:r>
              <a:rPr lang="en-US" sz="1800">
                <a:latin typeface="Arial" charset="0"/>
                <a:ea typeface="MS PGothic" pitchFamily="34" charset="-128"/>
              </a:rPr>
              <a:t>          Processors</a:t>
            </a:r>
          </a:p>
          <a:p>
            <a:pPr eaLnBrk="0" hangingPunct="0">
              <a:lnSpc>
                <a:spcPct val="50000"/>
              </a:lnSpc>
              <a:spcBef>
                <a:spcPct val="50000"/>
              </a:spcBef>
            </a:pPr>
            <a:endParaRPr lang="en-US" sz="1800">
              <a:latin typeface="Arial" charset="0"/>
              <a:ea typeface="MS PGothic" pitchFamily="34" charset="-128"/>
            </a:endParaRPr>
          </a:p>
          <a:p>
            <a:pPr eaLnBrk="0" hangingPunct="0">
              <a:spcBef>
                <a:spcPct val="50000"/>
              </a:spcBef>
            </a:pPr>
            <a:r>
              <a:rPr lang="en-US" sz="1800">
                <a:latin typeface="Arial" charset="0"/>
                <a:ea typeface="MS PGothic" pitchFamily="34" charset="-128"/>
              </a:rPr>
              <a:t>Mercedes S-Class</a:t>
            </a:r>
          </a:p>
          <a:p>
            <a:pPr eaLnBrk="0" hangingPunct="0">
              <a:lnSpc>
                <a:spcPct val="70000"/>
              </a:lnSpc>
              <a:spcBef>
                <a:spcPct val="50000"/>
              </a:spcBef>
            </a:pPr>
            <a:r>
              <a:rPr lang="en-US" sz="1800">
                <a:latin typeface="Arial" charset="0"/>
                <a:ea typeface="MS PGothic" pitchFamily="34" charset="-128"/>
              </a:rPr>
              <a:t>    65 Embedded</a:t>
            </a:r>
          </a:p>
          <a:p>
            <a:pPr eaLnBrk="0" hangingPunct="0">
              <a:lnSpc>
                <a:spcPct val="50000"/>
              </a:lnSpc>
              <a:spcBef>
                <a:spcPct val="50000"/>
              </a:spcBef>
            </a:pPr>
            <a:r>
              <a:rPr lang="en-US" sz="1800">
                <a:latin typeface="Arial" charset="0"/>
                <a:ea typeface="MS PGothic" pitchFamily="34" charset="-128"/>
              </a:rPr>
              <a:t>         Processors</a:t>
            </a:r>
          </a:p>
          <a:p>
            <a:pPr eaLnBrk="0" hangingPunct="0">
              <a:lnSpc>
                <a:spcPct val="50000"/>
              </a:lnSpc>
              <a:spcBef>
                <a:spcPct val="50000"/>
              </a:spcBef>
            </a:pPr>
            <a:endParaRPr lang="en-US" sz="1800">
              <a:latin typeface="Arial" charset="0"/>
              <a:ea typeface="MS PGothic" pitchFamily="34" charset="-128"/>
            </a:endParaRPr>
          </a:p>
          <a:p>
            <a:pPr eaLnBrk="0" hangingPunct="0">
              <a:spcBef>
                <a:spcPct val="50000"/>
              </a:spcBef>
            </a:pPr>
            <a:r>
              <a:rPr lang="en-US" sz="1800">
                <a:latin typeface="Arial" charset="0"/>
                <a:ea typeface="MS PGothic" pitchFamily="34" charset="-128"/>
              </a:rPr>
              <a:t>More than 80% of the innovation in autos is from innovations in electronics               -  Daimler-Chrysler</a:t>
            </a:r>
          </a:p>
          <a:p>
            <a:pPr eaLnBrk="0" hangingPunct="0">
              <a:spcBef>
                <a:spcPct val="50000"/>
              </a:spcBef>
            </a:pPr>
            <a:endParaRPr lang="en-US" sz="1800">
              <a:latin typeface="Arial" charset="0"/>
              <a:ea typeface="MS PGothic" pitchFamily="34" charset="-128"/>
            </a:endParaRPr>
          </a:p>
          <a:p>
            <a:pPr eaLnBrk="0" hangingPunct="0">
              <a:spcBef>
                <a:spcPct val="50000"/>
              </a:spcBef>
            </a:pPr>
            <a:r>
              <a:rPr lang="en-US" sz="1800">
                <a:latin typeface="Arial" charset="0"/>
                <a:ea typeface="MS PGothic" pitchFamily="34" charset="-128"/>
              </a:rPr>
              <a:t>Automotive Semiconductor Market: US$13.1 billion / year</a:t>
            </a:r>
          </a:p>
        </p:txBody>
      </p:sp>
      <p:sp>
        <p:nvSpPr>
          <p:cNvPr id="10722309" name="Line 6"/>
          <p:cNvSpPr>
            <a:spLocks noChangeShapeType="1"/>
          </p:cNvSpPr>
          <p:nvPr/>
        </p:nvSpPr>
        <p:spPr bwMode="auto">
          <a:xfrm>
            <a:off x="6781800" y="0"/>
            <a:ext cx="0" cy="6629400"/>
          </a:xfrm>
          <a:prstGeom prst="line">
            <a:avLst/>
          </a:pr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0903553" name="Title 1"/>
          <p:cNvSpPr>
            <a:spLocks noGrp="1"/>
          </p:cNvSpPr>
          <p:nvPr>
            <p:ph type="title" idx="4294967295"/>
          </p:nvPr>
        </p:nvSpPr>
        <p:spPr/>
        <p:txBody>
          <a:bodyPr/>
          <a:lstStyle/>
          <a:p>
            <a:r>
              <a:rPr lang="en-US" smtClean="0"/>
              <a:t>Software vs. Hardware</a:t>
            </a:r>
          </a:p>
        </p:txBody>
      </p:sp>
      <p:sp>
        <p:nvSpPr>
          <p:cNvPr id="10903554" name="Content Placeholder 2"/>
          <p:cNvSpPr>
            <a:spLocks noGrp="1"/>
          </p:cNvSpPr>
          <p:nvPr>
            <p:ph idx="4294967295"/>
          </p:nvPr>
        </p:nvSpPr>
        <p:spPr/>
        <p:txBody>
          <a:bodyPr/>
          <a:lstStyle/>
          <a:p>
            <a:r>
              <a:rPr lang="en-US" smtClean="0"/>
              <a:t>In general, two ways to implement algorithms:</a:t>
            </a:r>
          </a:p>
        </p:txBody>
      </p:sp>
      <p:pic>
        <p:nvPicPr>
          <p:cNvPr id="10903555" name="Picture 4"/>
          <p:cNvPicPr>
            <a:picLocks noChangeAspect="1"/>
          </p:cNvPicPr>
          <p:nvPr/>
        </p:nvPicPr>
        <p:blipFill>
          <a:blip r:embed="rId2"/>
          <a:srcRect/>
          <a:stretch>
            <a:fillRect/>
          </a:stretch>
        </p:blipFill>
        <p:spPr bwMode="auto">
          <a:xfrm>
            <a:off x="1147763" y="1308100"/>
            <a:ext cx="6775450" cy="2746375"/>
          </a:xfrm>
          <a:prstGeom prst="rect">
            <a:avLst/>
          </a:prstGeom>
          <a:noFill/>
          <a:ln w="9525">
            <a:noFill/>
            <a:miter lim="800000"/>
            <a:headEnd/>
            <a:tailEnd/>
          </a:ln>
        </p:spPr>
      </p:pic>
      <p:sp>
        <p:nvSpPr>
          <p:cNvPr id="10903556" name="TextBox 5"/>
          <p:cNvSpPr txBox="1">
            <a:spLocks noChangeArrowheads="1"/>
          </p:cNvSpPr>
          <p:nvPr/>
        </p:nvSpPr>
        <p:spPr bwMode="auto">
          <a:xfrm>
            <a:off x="400050" y="2554288"/>
            <a:ext cx="1477963" cy="1200150"/>
          </a:xfrm>
          <a:prstGeom prst="rect">
            <a:avLst/>
          </a:prstGeom>
          <a:noFill/>
          <a:ln w="9525">
            <a:noFill/>
            <a:miter lim="800000"/>
            <a:headEnd/>
            <a:tailEnd/>
          </a:ln>
        </p:spPr>
        <p:txBody>
          <a:bodyPr>
            <a:spAutoFit/>
          </a:bodyPr>
          <a:lstStyle/>
          <a:p>
            <a:r>
              <a:rPr lang="en-US" sz="1800">
                <a:latin typeface="Arial" charset="0"/>
              </a:rPr>
              <a:t>Generic</a:t>
            </a:r>
          </a:p>
          <a:p>
            <a:r>
              <a:rPr lang="en-US" sz="1800">
                <a:latin typeface="Arial" charset="0"/>
              </a:rPr>
              <a:t>Processor</a:t>
            </a:r>
          </a:p>
          <a:p>
            <a:r>
              <a:rPr lang="en-US" sz="1800">
                <a:latin typeface="Arial" charset="0"/>
              </a:rPr>
              <a:t>(eg. ARM, x86)</a:t>
            </a:r>
          </a:p>
        </p:txBody>
      </p:sp>
      <p:sp>
        <p:nvSpPr>
          <p:cNvPr id="10903557" name="TextBox 6"/>
          <p:cNvSpPr txBox="1">
            <a:spLocks noChangeArrowheads="1"/>
          </p:cNvSpPr>
          <p:nvPr/>
        </p:nvSpPr>
        <p:spPr bwMode="auto">
          <a:xfrm>
            <a:off x="7667625" y="3065463"/>
            <a:ext cx="1476375" cy="923925"/>
          </a:xfrm>
          <a:prstGeom prst="rect">
            <a:avLst/>
          </a:prstGeom>
          <a:noFill/>
          <a:ln w="9525">
            <a:noFill/>
            <a:miter lim="800000"/>
            <a:headEnd/>
            <a:tailEnd/>
          </a:ln>
        </p:spPr>
        <p:txBody>
          <a:bodyPr>
            <a:spAutoFit/>
          </a:bodyPr>
          <a:lstStyle/>
          <a:p>
            <a:r>
              <a:rPr lang="en-US" sz="1800">
                <a:latin typeface="Arial" charset="0"/>
              </a:rPr>
              <a:t>Custom </a:t>
            </a:r>
          </a:p>
          <a:p>
            <a:r>
              <a:rPr lang="en-US" sz="1800">
                <a:latin typeface="Arial" charset="0"/>
              </a:rPr>
              <a:t>Hardware</a:t>
            </a:r>
          </a:p>
          <a:p>
            <a:r>
              <a:rPr lang="en-US" sz="1800">
                <a:latin typeface="Arial" charset="0"/>
              </a:rPr>
              <a:t>Circuit</a:t>
            </a:r>
          </a:p>
        </p:txBody>
      </p:sp>
      <p:sp>
        <p:nvSpPr>
          <p:cNvPr id="10903558" name="TextBox 7"/>
          <p:cNvSpPr txBox="1">
            <a:spLocks noChangeArrowheads="1"/>
          </p:cNvSpPr>
          <p:nvPr/>
        </p:nvSpPr>
        <p:spPr bwMode="auto">
          <a:xfrm>
            <a:off x="1463675" y="1671638"/>
            <a:ext cx="1477963" cy="368300"/>
          </a:xfrm>
          <a:prstGeom prst="rect">
            <a:avLst/>
          </a:prstGeom>
          <a:noFill/>
          <a:ln w="9525">
            <a:noFill/>
            <a:miter lim="800000"/>
            <a:headEnd/>
            <a:tailEnd/>
          </a:ln>
        </p:spPr>
        <p:txBody>
          <a:bodyPr>
            <a:spAutoFit/>
          </a:bodyPr>
          <a:lstStyle/>
          <a:p>
            <a:r>
              <a:rPr lang="en-US" sz="1800">
                <a:latin typeface="Arial" charset="0"/>
              </a:rPr>
              <a:t>Software</a:t>
            </a:r>
          </a:p>
        </p:txBody>
      </p:sp>
      <p:cxnSp>
        <p:nvCxnSpPr>
          <p:cNvPr id="10903559" name="Straight Connector 9"/>
          <p:cNvCxnSpPr>
            <a:cxnSpLocks noChangeShapeType="1"/>
          </p:cNvCxnSpPr>
          <p:nvPr/>
        </p:nvCxnSpPr>
        <p:spPr bwMode="auto">
          <a:xfrm flipH="1">
            <a:off x="4459288" y="1711325"/>
            <a:ext cx="82550" cy="4391025"/>
          </a:xfrm>
          <a:prstGeom prst="line">
            <a:avLst/>
          </a:prstGeom>
          <a:noFill/>
          <a:ln w="9525">
            <a:solidFill>
              <a:schemeClr val="tx1"/>
            </a:solidFill>
            <a:round/>
            <a:headEnd/>
            <a:tailEnd/>
          </a:ln>
        </p:spPr>
      </p:cxnSp>
      <p:sp>
        <p:nvSpPr>
          <p:cNvPr id="10903560" name="TextBox 10"/>
          <p:cNvSpPr txBox="1">
            <a:spLocks noChangeArrowheads="1"/>
          </p:cNvSpPr>
          <p:nvPr/>
        </p:nvSpPr>
        <p:spPr bwMode="auto">
          <a:xfrm>
            <a:off x="773113" y="4500563"/>
            <a:ext cx="3424237" cy="2000250"/>
          </a:xfrm>
          <a:prstGeom prst="rect">
            <a:avLst/>
          </a:prstGeom>
          <a:noFill/>
          <a:ln w="9525">
            <a:noFill/>
            <a:miter lim="800000"/>
            <a:headEnd/>
            <a:tailEnd/>
          </a:ln>
        </p:spPr>
        <p:txBody>
          <a:bodyPr>
            <a:spAutoFit/>
          </a:bodyPr>
          <a:lstStyle/>
          <a:p>
            <a:r>
              <a:rPr lang="en-US" sz="1800">
                <a:latin typeface="Arial" charset="0"/>
              </a:rPr>
              <a:t>Software runs on generic processor (available from ARM, Intel, etc).  </a:t>
            </a:r>
          </a:p>
          <a:p>
            <a:endParaRPr lang="en-US" sz="800">
              <a:latin typeface="Arial" charset="0"/>
            </a:endParaRPr>
          </a:p>
          <a:p>
            <a:r>
              <a:rPr lang="en-US" sz="1800">
                <a:latin typeface="Arial" charset="0"/>
              </a:rPr>
              <a:t>Software can be any language</a:t>
            </a:r>
          </a:p>
          <a:p>
            <a:endParaRPr lang="en-US" sz="800">
              <a:latin typeface="Arial" charset="0"/>
            </a:endParaRPr>
          </a:p>
          <a:p>
            <a:r>
              <a:rPr lang="en-US" sz="1800">
                <a:latin typeface="Arial" charset="0"/>
              </a:rPr>
              <a:t>Custom processor implemented using logic gates / registers</a:t>
            </a:r>
          </a:p>
        </p:txBody>
      </p:sp>
      <p:sp>
        <p:nvSpPr>
          <p:cNvPr id="10903561" name="TextBox 11"/>
          <p:cNvSpPr txBox="1">
            <a:spLocks noChangeArrowheads="1"/>
          </p:cNvSpPr>
          <p:nvPr/>
        </p:nvSpPr>
        <p:spPr bwMode="auto">
          <a:xfrm>
            <a:off x="5273675" y="4376738"/>
            <a:ext cx="3424238" cy="1477962"/>
          </a:xfrm>
          <a:prstGeom prst="rect">
            <a:avLst/>
          </a:prstGeom>
          <a:noFill/>
          <a:ln w="9525">
            <a:noFill/>
            <a:miter lim="800000"/>
            <a:headEnd/>
            <a:tailEnd/>
          </a:ln>
        </p:spPr>
        <p:txBody>
          <a:bodyPr>
            <a:spAutoFit/>
          </a:bodyPr>
          <a:lstStyle/>
          <a:p>
            <a:r>
              <a:rPr lang="en-US" sz="1800">
                <a:latin typeface="Arial" charset="0"/>
              </a:rPr>
              <a:t>Create custom hardware circuit that does just what you want.</a:t>
            </a:r>
          </a:p>
          <a:p>
            <a:endParaRPr lang="en-US" sz="1800">
              <a:latin typeface="Arial" charset="0"/>
            </a:endParaRPr>
          </a:p>
          <a:p>
            <a:r>
              <a:rPr lang="en-US" sz="1800">
                <a:latin typeface="Arial" charset="0"/>
              </a:rPr>
              <a:t>Implement using breadboard, custom chip (ASIC), FPGA…</a:t>
            </a:r>
          </a:p>
        </p:txBody>
      </p:sp>
      <p:sp>
        <p:nvSpPr>
          <p:cNvPr id="10903562"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18185E0D-381B-4588-8840-B1F87F282561}" type="slidenum">
              <a:rPr lang="en-CA" sz="1400">
                <a:latin typeface="Arial" charset="0"/>
              </a:rPr>
              <a:pPr algn="r"/>
              <a:t>130</a:t>
            </a:fld>
            <a:endParaRPr lang="en-CA" sz="1400">
              <a:latin typeface="Arial" charset="0"/>
            </a:endParaRPr>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04577" name="Text Box 2"/>
          <p:cNvSpPr txBox="1">
            <a:spLocks noChangeArrowheads="1"/>
          </p:cNvSpPr>
          <p:nvPr/>
        </p:nvSpPr>
        <p:spPr bwMode="auto">
          <a:xfrm>
            <a:off x="7696200" y="5867400"/>
            <a:ext cx="1212850" cy="244475"/>
          </a:xfrm>
          <a:prstGeom prst="rect">
            <a:avLst/>
          </a:prstGeom>
          <a:noFill/>
          <a:ln w="9525">
            <a:noFill/>
            <a:miter lim="800000"/>
            <a:headEnd/>
            <a:tailEnd/>
          </a:ln>
        </p:spPr>
        <p:txBody>
          <a:bodyPr wrap="none">
            <a:spAutoFit/>
          </a:bodyPr>
          <a:lstStyle/>
          <a:p>
            <a:r>
              <a:rPr lang="en-US" sz="1000" b="1">
                <a:solidFill>
                  <a:srgbClr val="FF0000"/>
                </a:solidFill>
              </a:rPr>
              <a:t>Source: [Brown99]</a:t>
            </a:r>
          </a:p>
        </p:txBody>
      </p:sp>
      <p:sp>
        <p:nvSpPr>
          <p:cNvPr id="10904578" name="Rectangle 3"/>
          <p:cNvSpPr>
            <a:spLocks noGrp="1" noChangeArrowheads="1"/>
          </p:cNvSpPr>
          <p:nvPr>
            <p:ph type="title" idx="4294967295"/>
          </p:nvPr>
        </p:nvSpPr>
        <p:spPr>
          <a:xfrm>
            <a:off x="684213" y="-171450"/>
            <a:ext cx="7772400" cy="1143000"/>
          </a:xfrm>
        </p:spPr>
        <p:txBody>
          <a:bodyPr/>
          <a:lstStyle/>
          <a:p>
            <a:pPr eaLnBrk="1" hangingPunct="1"/>
            <a:r>
              <a:rPr lang="en-US" sz="3200" b="0" smtClean="0"/>
              <a:t>What is an FPGA?</a:t>
            </a:r>
          </a:p>
        </p:txBody>
      </p:sp>
      <p:sp>
        <p:nvSpPr>
          <p:cNvPr id="10904579" name="Rectangle 4"/>
          <p:cNvSpPr>
            <a:spLocks noGrp="1" noChangeArrowheads="1"/>
          </p:cNvSpPr>
          <p:nvPr>
            <p:ph type="body" sz="half" idx="4294967295"/>
          </p:nvPr>
        </p:nvSpPr>
        <p:spPr>
          <a:xfrm>
            <a:off x="304800" y="1066800"/>
            <a:ext cx="3810000" cy="4211638"/>
          </a:xfrm>
        </p:spPr>
        <p:txBody>
          <a:bodyPr/>
          <a:lstStyle/>
          <a:p>
            <a:pPr eaLnBrk="1" hangingPunct="1"/>
            <a:r>
              <a:rPr lang="en-US" sz="2400" u="sng" smtClean="0"/>
              <a:t>F</a:t>
            </a:r>
            <a:r>
              <a:rPr lang="en-US" sz="2400" smtClean="0"/>
              <a:t>ield </a:t>
            </a:r>
            <a:r>
              <a:rPr lang="en-US" sz="2400" u="sng" smtClean="0"/>
              <a:t>P</a:t>
            </a:r>
            <a:r>
              <a:rPr lang="en-US" sz="2400" smtClean="0"/>
              <a:t>rogrammable </a:t>
            </a:r>
            <a:r>
              <a:rPr lang="en-US" sz="2400" u="sng" smtClean="0"/>
              <a:t>G</a:t>
            </a:r>
            <a:r>
              <a:rPr lang="en-US" sz="2400" smtClean="0"/>
              <a:t>ate </a:t>
            </a:r>
            <a:r>
              <a:rPr lang="en-US" sz="2400" u="sng" smtClean="0"/>
              <a:t>A</a:t>
            </a:r>
            <a:r>
              <a:rPr lang="en-US" sz="2400" smtClean="0"/>
              <a:t>rray</a:t>
            </a:r>
          </a:p>
          <a:p>
            <a:pPr eaLnBrk="1" hangingPunct="1"/>
            <a:r>
              <a:rPr lang="en-US" sz="2400" smtClean="0"/>
              <a:t>FPGAs are chips that can be configured by the user to implement different digital hardware</a:t>
            </a:r>
          </a:p>
          <a:p>
            <a:pPr eaLnBrk="1" hangingPunct="1"/>
            <a:r>
              <a:rPr lang="en-US" sz="2400" smtClean="0"/>
              <a:t>Configurable Logic Blocks (CLBs) and Programmable Switch Matrices (PSMs)</a:t>
            </a:r>
          </a:p>
          <a:p>
            <a:pPr eaLnBrk="1" hangingPunct="1"/>
            <a:r>
              <a:rPr lang="en-US" sz="2400" smtClean="0"/>
              <a:t>Bit</a:t>
            </a:r>
            <a:r>
              <a:rPr lang="pl-PL" sz="2400" smtClean="0"/>
              <a:t>s</a:t>
            </a:r>
            <a:r>
              <a:rPr lang="en-US" sz="2400" smtClean="0"/>
              <a:t>tream to configure: function of each block &amp; </a:t>
            </a:r>
            <a:r>
              <a:rPr lang="pl-PL" sz="2400" smtClean="0"/>
              <a:t>t</a:t>
            </a:r>
            <a:r>
              <a:rPr lang="en-US" sz="2400" smtClean="0"/>
              <a:t>he interconnection between logic blocks</a:t>
            </a:r>
          </a:p>
          <a:p>
            <a:pPr eaLnBrk="1" hangingPunct="1">
              <a:buFont typeface="Wingdings" pitchFamily="2" charset="2"/>
              <a:buNone/>
            </a:pPr>
            <a:endParaRPr lang="en-US" sz="2400" smtClean="0"/>
          </a:p>
        </p:txBody>
      </p:sp>
      <p:grpSp>
        <p:nvGrpSpPr>
          <p:cNvPr id="10904580" name="Group 5"/>
          <p:cNvGrpSpPr>
            <a:grpSpLocks/>
          </p:cNvGrpSpPr>
          <p:nvPr/>
        </p:nvGrpSpPr>
        <p:grpSpPr bwMode="auto">
          <a:xfrm>
            <a:off x="4140200" y="1268413"/>
            <a:ext cx="4827588" cy="4876800"/>
            <a:chOff x="2520" y="874"/>
            <a:chExt cx="3041" cy="3072"/>
          </a:xfrm>
        </p:grpSpPr>
        <p:pic>
          <p:nvPicPr>
            <p:cNvPr id="10904583" name="Picture 6" descr="Resize of untitled"/>
            <p:cNvPicPr>
              <a:picLocks noChangeAspect="1" noChangeArrowheads="1"/>
            </p:cNvPicPr>
            <p:nvPr/>
          </p:nvPicPr>
          <p:blipFill>
            <a:blip r:embed="rId3"/>
            <a:srcRect t="6911" r="26230"/>
            <a:stretch>
              <a:fillRect/>
            </a:stretch>
          </p:blipFill>
          <p:spPr bwMode="auto">
            <a:xfrm>
              <a:off x="2520" y="874"/>
              <a:ext cx="3041" cy="3072"/>
            </a:xfrm>
            <a:prstGeom prst="rect">
              <a:avLst/>
            </a:prstGeom>
            <a:noFill/>
            <a:ln w="9525">
              <a:noFill/>
              <a:miter lim="800000"/>
              <a:headEnd/>
              <a:tailEnd/>
            </a:ln>
          </p:spPr>
        </p:pic>
        <p:sp>
          <p:nvSpPr>
            <p:cNvPr id="10904584" name="Text Box 7"/>
            <p:cNvSpPr txBox="1">
              <a:spLocks noChangeArrowheads="1"/>
            </p:cNvSpPr>
            <p:nvPr/>
          </p:nvSpPr>
          <p:spPr bwMode="auto">
            <a:xfrm>
              <a:off x="2880" y="912"/>
              <a:ext cx="2352" cy="197"/>
            </a:xfrm>
            <a:prstGeom prst="rect">
              <a:avLst/>
            </a:prstGeom>
            <a:solidFill>
              <a:schemeClr val="bg1"/>
            </a:solidFill>
            <a:ln w="38100">
              <a:solidFill>
                <a:schemeClr val="tx1"/>
              </a:solidFill>
              <a:miter lim="800000"/>
              <a:headEnd/>
              <a:tailEnd/>
            </a:ln>
          </p:spPr>
          <p:txBody>
            <a:bodyPr>
              <a:spAutoFit/>
            </a:bodyPr>
            <a:lstStyle/>
            <a:p>
              <a:pPr algn="ctr"/>
              <a:r>
                <a:rPr lang="en-US" sz="1200" b="1"/>
                <a:t>I/O Block</a:t>
              </a:r>
            </a:p>
          </p:txBody>
        </p:sp>
        <p:sp>
          <p:nvSpPr>
            <p:cNvPr id="10904585" name="Text Box 8"/>
            <p:cNvSpPr txBox="1">
              <a:spLocks noChangeArrowheads="1"/>
            </p:cNvSpPr>
            <p:nvPr/>
          </p:nvSpPr>
          <p:spPr bwMode="auto">
            <a:xfrm>
              <a:off x="2576" y="1236"/>
              <a:ext cx="209" cy="2064"/>
            </a:xfrm>
            <a:prstGeom prst="rect">
              <a:avLst/>
            </a:prstGeom>
            <a:solidFill>
              <a:schemeClr val="bg1"/>
            </a:solidFill>
            <a:ln w="38100">
              <a:solidFill>
                <a:schemeClr val="tx1"/>
              </a:solidFill>
              <a:miter lim="800000"/>
              <a:headEnd/>
              <a:tailEnd/>
            </a:ln>
          </p:spPr>
          <p:txBody>
            <a:bodyPr vert="eaVert" lIns="54864" tIns="0" rIns="54864" bIns="0">
              <a:spAutoFit/>
            </a:bodyPr>
            <a:lstStyle/>
            <a:p>
              <a:pPr algn="ctr"/>
              <a:r>
                <a:rPr lang="en-US" sz="1200" b="1"/>
                <a:t>I/O Block</a:t>
              </a:r>
            </a:p>
          </p:txBody>
        </p:sp>
        <p:sp>
          <p:nvSpPr>
            <p:cNvPr id="10904586" name="Text Box 9"/>
            <p:cNvSpPr txBox="1">
              <a:spLocks noChangeArrowheads="1"/>
            </p:cNvSpPr>
            <p:nvPr/>
          </p:nvSpPr>
          <p:spPr bwMode="auto">
            <a:xfrm>
              <a:off x="2862" y="3384"/>
              <a:ext cx="2352" cy="203"/>
            </a:xfrm>
            <a:prstGeom prst="rect">
              <a:avLst/>
            </a:prstGeom>
            <a:solidFill>
              <a:schemeClr val="bg1"/>
            </a:solidFill>
            <a:ln w="38100">
              <a:solidFill>
                <a:schemeClr val="tx1"/>
              </a:solidFill>
              <a:miter lim="800000"/>
              <a:headEnd/>
              <a:tailEnd/>
            </a:ln>
          </p:spPr>
          <p:txBody>
            <a:bodyPr tIns="54864">
              <a:spAutoFit/>
            </a:bodyPr>
            <a:lstStyle/>
            <a:p>
              <a:pPr algn="ctr"/>
              <a:r>
                <a:rPr lang="en-US" sz="1200" b="1"/>
                <a:t>I/O Block</a:t>
              </a:r>
            </a:p>
          </p:txBody>
        </p:sp>
        <p:sp>
          <p:nvSpPr>
            <p:cNvPr id="10904587" name="Text Box 10"/>
            <p:cNvSpPr txBox="1">
              <a:spLocks noChangeArrowheads="1"/>
            </p:cNvSpPr>
            <p:nvPr/>
          </p:nvSpPr>
          <p:spPr bwMode="auto">
            <a:xfrm>
              <a:off x="5293" y="1242"/>
              <a:ext cx="209" cy="2064"/>
            </a:xfrm>
            <a:prstGeom prst="rect">
              <a:avLst/>
            </a:prstGeom>
            <a:solidFill>
              <a:schemeClr val="bg1"/>
            </a:solidFill>
            <a:ln w="38100">
              <a:solidFill>
                <a:schemeClr val="tx1"/>
              </a:solidFill>
              <a:miter lim="800000"/>
              <a:headEnd/>
              <a:tailEnd/>
            </a:ln>
          </p:spPr>
          <p:txBody>
            <a:bodyPr vert="eaVert" lIns="54864" tIns="0" rIns="54864" bIns="0">
              <a:spAutoFit/>
            </a:bodyPr>
            <a:lstStyle/>
            <a:p>
              <a:pPr algn="ctr"/>
              <a:r>
                <a:rPr lang="en-US" sz="1200" b="1"/>
                <a:t>I/O Block</a:t>
              </a:r>
            </a:p>
          </p:txBody>
        </p:sp>
      </p:grpSp>
      <p:sp>
        <p:nvSpPr>
          <p:cNvPr id="10904581" name="Slide Number Placeholder 10"/>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C6BB36D7-0196-4F8D-9AAC-90F90AD04944}" type="slidenum">
              <a:rPr lang="ar-SA" sz="1000">
                <a:latin typeface="Arial" charset="0"/>
              </a:rPr>
              <a:pPr algn="r" eaLnBrk="0" hangingPunct="0"/>
              <a:t>131</a:t>
            </a:fld>
            <a:endParaRPr lang="en-US" sz="1000">
              <a:latin typeface="Arial" charset="0"/>
            </a:endParaRPr>
          </a:p>
        </p:txBody>
      </p:sp>
      <p:sp>
        <p:nvSpPr>
          <p:cNvPr id="2365452" name="Text Box 12"/>
          <p:cNvSpPr txBox="1">
            <a:spLocks noChangeArrowheads="1"/>
          </p:cNvSpPr>
          <p:nvPr/>
        </p:nvSpPr>
        <p:spPr bwMode="auto">
          <a:xfrm>
            <a:off x="7308850" y="6237288"/>
            <a:ext cx="1604963" cy="3048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400">
                <a:latin typeface="Arial" charset="0"/>
              </a:rPr>
              <a:t>Source: Xilinx Inc.</a:t>
            </a: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06625" name="Rectangle 2"/>
          <p:cNvSpPr>
            <a:spLocks noChangeArrowheads="1"/>
          </p:cNvSpPr>
          <p:nvPr/>
        </p:nvSpPr>
        <p:spPr bwMode="auto">
          <a:xfrm rot="-5400000">
            <a:off x="7696200" y="6097588"/>
            <a:ext cx="903287" cy="312738"/>
          </a:xfrm>
          <a:prstGeom prst="rect">
            <a:avLst/>
          </a:prstGeom>
          <a:solidFill>
            <a:schemeClr val="tx1"/>
          </a:solidFill>
          <a:ln w="38100">
            <a:solidFill>
              <a:schemeClr val="bg2"/>
            </a:solidFill>
            <a:miter lim="800000"/>
            <a:headEnd/>
            <a:tailEnd/>
          </a:ln>
        </p:spPr>
        <p:txBody>
          <a:bodyPr wrap="none" anchor="ctr"/>
          <a:lstStyle/>
          <a:p>
            <a:endParaRPr lang="en-US" sz="1800">
              <a:latin typeface="Arial" charset="0"/>
            </a:endParaRPr>
          </a:p>
        </p:txBody>
      </p:sp>
      <p:sp>
        <p:nvSpPr>
          <p:cNvPr id="10906626" name="Rectangle 3"/>
          <p:cNvSpPr>
            <a:spLocks noChangeArrowheads="1"/>
          </p:cNvSpPr>
          <p:nvPr/>
        </p:nvSpPr>
        <p:spPr bwMode="auto">
          <a:xfrm>
            <a:off x="2955925" y="1296988"/>
            <a:ext cx="5945188" cy="4500562"/>
          </a:xfrm>
          <a:prstGeom prst="rect">
            <a:avLst/>
          </a:prstGeom>
          <a:solidFill>
            <a:schemeClr val="accent1"/>
          </a:solidFill>
          <a:ln w="12700">
            <a:noFill/>
            <a:miter lim="800000"/>
            <a:headEnd/>
            <a:tailEnd/>
          </a:ln>
        </p:spPr>
        <p:txBody>
          <a:bodyPr wrap="none" anchor="ctr"/>
          <a:lstStyle/>
          <a:p>
            <a:pPr algn="ctr">
              <a:lnSpc>
                <a:spcPct val="85000"/>
              </a:lnSpc>
              <a:spcBef>
                <a:spcPct val="50000"/>
              </a:spcBef>
            </a:pPr>
            <a:r>
              <a:rPr lang="en-AU" sz="2600" b="1">
                <a:latin typeface="Arial" charset="0"/>
              </a:rPr>
              <a:t> </a:t>
            </a:r>
          </a:p>
        </p:txBody>
      </p:sp>
      <p:sp>
        <p:nvSpPr>
          <p:cNvPr id="10906627" name="Rectangle 4"/>
          <p:cNvSpPr>
            <a:spLocks noGrp="1" noChangeArrowheads="1"/>
          </p:cNvSpPr>
          <p:nvPr>
            <p:ph type="title" idx="4294967295"/>
          </p:nvPr>
        </p:nvSpPr>
        <p:spPr/>
        <p:txBody>
          <a:bodyPr/>
          <a:lstStyle/>
          <a:p>
            <a:pPr eaLnBrk="1" hangingPunct="1"/>
            <a:r>
              <a:rPr lang="en-AU" sz="3200" smtClean="0"/>
              <a:t>FPGA Architecture</a:t>
            </a:r>
          </a:p>
        </p:txBody>
      </p:sp>
      <p:sp>
        <p:nvSpPr>
          <p:cNvPr id="10906628" name="Rectangle 5"/>
          <p:cNvSpPr>
            <a:spLocks noChangeArrowheads="1"/>
          </p:cNvSpPr>
          <p:nvPr/>
        </p:nvSpPr>
        <p:spPr bwMode="auto">
          <a:xfrm>
            <a:off x="2052638" y="1824038"/>
            <a:ext cx="903287" cy="312737"/>
          </a:xfrm>
          <a:prstGeom prst="rect">
            <a:avLst/>
          </a:prstGeom>
          <a:solidFill>
            <a:schemeClr val="tx1"/>
          </a:solidFill>
          <a:ln w="38100">
            <a:solidFill>
              <a:schemeClr val="bg2"/>
            </a:solidFill>
            <a:miter lim="800000"/>
            <a:headEnd/>
            <a:tailEnd/>
          </a:ln>
        </p:spPr>
        <p:txBody>
          <a:bodyPr wrap="none" anchor="ctr"/>
          <a:lstStyle/>
          <a:p>
            <a:endParaRPr lang="en-US" sz="1800">
              <a:latin typeface="Arial" charset="0"/>
            </a:endParaRPr>
          </a:p>
        </p:txBody>
      </p:sp>
      <p:sp>
        <p:nvSpPr>
          <p:cNvPr id="10906629" name="Rectangle 6"/>
          <p:cNvSpPr>
            <a:spLocks noChangeArrowheads="1"/>
          </p:cNvSpPr>
          <p:nvPr/>
        </p:nvSpPr>
        <p:spPr bwMode="auto">
          <a:xfrm rot="-5400000">
            <a:off x="3378200" y="6092825"/>
            <a:ext cx="903288" cy="312738"/>
          </a:xfrm>
          <a:prstGeom prst="rect">
            <a:avLst/>
          </a:prstGeom>
          <a:solidFill>
            <a:schemeClr val="tx1"/>
          </a:solidFill>
          <a:ln w="38100">
            <a:solidFill>
              <a:schemeClr val="bg2"/>
            </a:solidFill>
            <a:miter lim="800000"/>
            <a:headEnd/>
            <a:tailEnd/>
          </a:ln>
        </p:spPr>
        <p:txBody>
          <a:bodyPr wrap="none" anchor="ctr"/>
          <a:lstStyle/>
          <a:p>
            <a:endParaRPr lang="en-US" sz="1800">
              <a:latin typeface="Arial" charset="0"/>
            </a:endParaRPr>
          </a:p>
        </p:txBody>
      </p:sp>
      <p:sp>
        <p:nvSpPr>
          <p:cNvPr id="10906630" name="Rectangle 7"/>
          <p:cNvSpPr>
            <a:spLocks noChangeArrowheads="1"/>
          </p:cNvSpPr>
          <p:nvPr/>
        </p:nvSpPr>
        <p:spPr bwMode="auto">
          <a:xfrm>
            <a:off x="2052638" y="3262313"/>
            <a:ext cx="903287" cy="312737"/>
          </a:xfrm>
          <a:prstGeom prst="rect">
            <a:avLst/>
          </a:prstGeom>
          <a:solidFill>
            <a:schemeClr val="tx1"/>
          </a:solidFill>
          <a:ln w="38100">
            <a:solidFill>
              <a:schemeClr val="bg2"/>
            </a:solidFill>
            <a:miter lim="800000"/>
            <a:headEnd/>
            <a:tailEnd/>
          </a:ln>
        </p:spPr>
        <p:txBody>
          <a:bodyPr wrap="none" anchor="ctr"/>
          <a:lstStyle/>
          <a:p>
            <a:endParaRPr lang="en-US" sz="1800">
              <a:latin typeface="Arial" charset="0"/>
            </a:endParaRPr>
          </a:p>
        </p:txBody>
      </p:sp>
      <p:sp>
        <p:nvSpPr>
          <p:cNvPr id="10906631" name="Rectangle 8"/>
          <p:cNvSpPr>
            <a:spLocks noChangeArrowheads="1"/>
          </p:cNvSpPr>
          <p:nvPr/>
        </p:nvSpPr>
        <p:spPr bwMode="auto">
          <a:xfrm>
            <a:off x="2052638" y="4745038"/>
            <a:ext cx="903287" cy="312737"/>
          </a:xfrm>
          <a:prstGeom prst="rect">
            <a:avLst/>
          </a:prstGeom>
          <a:solidFill>
            <a:schemeClr val="tx1"/>
          </a:solidFill>
          <a:ln w="38100">
            <a:solidFill>
              <a:schemeClr val="bg2"/>
            </a:solidFill>
            <a:miter lim="800000"/>
            <a:headEnd/>
            <a:tailEnd/>
          </a:ln>
        </p:spPr>
        <p:txBody>
          <a:bodyPr wrap="none" anchor="ctr"/>
          <a:lstStyle/>
          <a:p>
            <a:endParaRPr lang="en-US" sz="1800">
              <a:latin typeface="Arial" charset="0"/>
            </a:endParaRPr>
          </a:p>
        </p:txBody>
      </p:sp>
      <p:sp>
        <p:nvSpPr>
          <p:cNvPr id="10906632" name="Rectangle 9"/>
          <p:cNvSpPr>
            <a:spLocks noChangeArrowheads="1"/>
          </p:cNvSpPr>
          <p:nvPr/>
        </p:nvSpPr>
        <p:spPr bwMode="auto">
          <a:xfrm rot="-5400000">
            <a:off x="4826000" y="6092825"/>
            <a:ext cx="903288" cy="312738"/>
          </a:xfrm>
          <a:prstGeom prst="rect">
            <a:avLst/>
          </a:prstGeom>
          <a:solidFill>
            <a:schemeClr val="tx1"/>
          </a:solidFill>
          <a:ln w="38100">
            <a:solidFill>
              <a:schemeClr val="bg2"/>
            </a:solidFill>
            <a:miter lim="800000"/>
            <a:headEnd/>
            <a:tailEnd/>
          </a:ln>
        </p:spPr>
        <p:txBody>
          <a:bodyPr wrap="none" anchor="ctr"/>
          <a:lstStyle/>
          <a:p>
            <a:endParaRPr lang="en-US" sz="1800">
              <a:latin typeface="Arial" charset="0"/>
            </a:endParaRPr>
          </a:p>
        </p:txBody>
      </p:sp>
      <p:sp>
        <p:nvSpPr>
          <p:cNvPr id="10906633" name="Rectangle 10"/>
          <p:cNvSpPr>
            <a:spLocks noChangeArrowheads="1"/>
          </p:cNvSpPr>
          <p:nvPr/>
        </p:nvSpPr>
        <p:spPr bwMode="auto">
          <a:xfrm rot="-5400000">
            <a:off x="6264275" y="6092825"/>
            <a:ext cx="903288" cy="312738"/>
          </a:xfrm>
          <a:prstGeom prst="rect">
            <a:avLst/>
          </a:prstGeom>
          <a:solidFill>
            <a:schemeClr val="tx1"/>
          </a:solidFill>
          <a:ln w="38100">
            <a:solidFill>
              <a:schemeClr val="bg2"/>
            </a:solidFill>
            <a:miter lim="800000"/>
            <a:headEnd/>
            <a:tailEnd/>
          </a:ln>
        </p:spPr>
        <p:txBody>
          <a:bodyPr wrap="none" anchor="ctr"/>
          <a:lstStyle/>
          <a:p>
            <a:endParaRPr lang="en-US" sz="1800">
              <a:latin typeface="Arial" charset="0"/>
            </a:endParaRPr>
          </a:p>
        </p:txBody>
      </p:sp>
      <p:sp>
        <p:nvSpPr>
          <p:cNvPr id="10906634" name="Freeform 11"/>
          <p:cNvSpPr>
            <a:spLocks/>
          </p:cNvSpPr>
          <p:nvPr/>
        </p:nvSpPr>
        <p:spPr bwMode="auto">
          <a:xfrm>
            <a:off x="2955925" y="1281113"/>
            <a:ext cx="5945188" cy="4514850"/>
          </a:xfrm>
          <a:custGeom>
            <a:avLst/>
            <a:gdLst>
              <a:gd name="T0" fmla="*/ 0 w 3745"/>
              <a:gd name="T1" fmla="*/ 0 h 2844"/>
              <a:gd name="T2" fmla="*/ 0 w 3745"/>
              <a:gd name="T3" fmla="*/ 2147483647 h 2844"/>
              <a:gd name="T4" fmla="*/ 2147483647 w 3745"/>
              <a:gd name="T5" fmla="*/ 2147483647 h 2844"/>
              <a:gd name="T6" fmla="*/ 0 60000 65536"/>
              <a:gd name="T7" fmla="*/ 0 60000 65536"/>
              <a:gd name="T8" fmla="*/ 0 60000 65536"/>
              <a:gd name="T9" fmla="*/ 0 w 3745"/>
              <a:gd name="T10" fmla="*/ 0 h 2844"/>
              <a:gd name="T11" fmla="*/ 3745 w 3745"/>
              <a:gd name="T12" fmla="*/ 2844 h 2844"/>
            </a:gdLst>
            <a:ahLst/>
            <a:cxnLst>
              <a:cxn ang="T6">
                <a:pos x="T0" y="T1"/>
              </a:cxn>
              <a:cxn ang="T7">
                <a:pos x="T2" y="T3"/>
              </a:cxn>
              <a:cxn ang="T8">
                <a:pos x="T4" y="T5"/>
              </a:cxn>
            </a:cxnLst>
            <a:rect l="T9" t="T10" r="T11" b="T12"/>
            <a:pathLst>
              <a:path w="3745" h="2844">
                <a:moveTo>
                  <a:pt x="0" y="0"/>
                </a:moveTo>
                <a:lnTo>
                  <a:pt x="0" y="2844"/>
                </a:lnTo>
                <a:lnTo>
                  <a:pt x="3745" y="2844"/>
                </a:lnTo>
              </a:path>
            </a:pathLst>
          </a:custGeom>
          <a:noFill/>
          <a:ln w="76200" cap="flat" cmpd="sng">
            <a:solidFill>
              <a:schemeClr val="bg2"/>
            </a:solidFill>
            <a:prstDash val="solid"/>
            <a:round/>
            <a:headEnd/>
            <a:tailEnd/>
          </a:ln>
        </p:spPr>
        <p:txBody>
          <a:bodyPr wrap="none" anchor="ctr"/>
          <a:lstStyle/>
          <a:p>
            <a:endParaRPr lang="en-US"/>
          </a:p>
        </p:txBody>
      </p:sp>
      <p:grpSp>
        <p:nvGrpSpPr>
          <p:cNvPr id="2" name="Group 12"/>
          <p:cNvGrpSpPr>
            <a:grpSpLocks/>
          </p:cNvGrpSpPr>
          <p:nvPr/>
        </p:nvGrpSpPr>
        <p:grpSpPr bwMode="auto">
          <a:xfrm>
            <a:off x="404813" y="1511300"/>
            <a:ext cx="8216900" cy="2571750"/>
            <a:chOff x="255" y="952"/>
            <a:chExt cx="5176" cy="1620"/>
          </a:xfrm>
        </p:grpSpPr>
        <p:sp>
          <p:nvSpPr>
            <p:cNvPr id="10906684" name="Rectangle 13"/>
            <p:cNvSpPr>
              <a:spLocks noChangeArrowheads="1"/>
            </p:cNvSpPr>
            <p:nvPr/>
          </p:nvSpPr>
          <p:spPr bwMode="auto">
            <a:xfrm>
              <a:off x="2906" y="952"/>
              <a:ext cx="714" cy="714"/>
            </a:xfrm>
            <a:prstGeom prst="rect">
              <a:avLst/>
            </a:prstGeom>
            <a:solidFill>
              <a:schemeClr val="accent2"/>
            </a:solidFill>
            <a:ln w="12700">
              <a:solidFill>
                <a:schemeClr val="tx1"/>
              </a:solidFill>
              <a:miter lim="800000"/>
              <a:headEnd/>
              <a:tailEnd/>
            </a:ln>
          </p:spPr>
          <p:txBody>
            <a:bodyPr wrap="none" anchor="ctr"/>
            <a:lstStyle/>
            <a:p>
              <a:pPr algn="ctr">
                <a:lnSpc>
                  <a:spcPct val="85000"/>
                </a:lnSpc>
                <a:spcBef>
                  <a:spcPct val="50000"/>
                </a:spcBef>
              </a:pPr>
              <a:r>
                <a:rPr lang="en-AU" sz="2600" b="1">
                  <a:latin typeface="Arial" charset="0"/>
                </a:rPr>
                <a:t>CLB</a:t>
              </a:r>
            </a:p>
          </p:txBody>
        </p:sp>
        <p:sp>
          <p:nvSpPr>
            <p:cNvPr id="10906685" name="Rectangle 14"/>
            <p:cNvSpPr>
              <a:spLocks noChangeArrowheads="1"/>
            </p:cNvSpPr>
            <p:nvPr/>
          </p:nvSpPr>
          <p:spPr bwMode="auto">
            <a:xfrm>
              <a:off x="2906" y="1858"/>
              <a:ext cx="714" cy="714"/>
            </a:xfrm>
            <a:prstGeom prst="rect">
              <a:avLst/>
            </a:prstGeom>
            <a:solidFill>
              <a:schemeClr val="accent2"/>
            </a:solidFill>
            <a:ln w="12700">
              <a:solidFill>
                <a:schemeClr val="tx1"/>
              </a:solidFill>
              <a:miter lim="800000"/>
              <a:headEnd/>
              <a:tailEnd/>
            </a:ln>
          </p:spPr>
          <p:txBody>
            <a:bodyPr wrap="none" anchor="ctr"/>
            <a:lstStyle/>
            <a:p>
              <a:pPr algn="ctr">
                <a:lnSpc>
                  <a:spcPct val="85000"/>
                </a:lnSpc>
                <a:spcBef>
                  <a:spcPct val="50000"/>
                </a:spcBef>
              </a:pPr>
              <a:r>
                <a:rPr lang="en-AU" sz="2600" b="1">
                  <a:latin typeface="Arial" charset="0"/>
                </a:rPr>
                <a:t>CLB</a:t>
              </a:r>
            </a:p>
          </p:txBody>
        </p:sp>
        <p:sp>
          <p:nvSpPr>
            <p:cNvPr id="10906686" name="Rectangle 15"/>
            <p:cNvSpPr>
              <a:spLocks noChangeArrowheads="1"/>
            </p:cNvSpPr>
            <p:nvPr/>
          </p:nvSpPr>
          <p:spPr bwMode="auto">
            <a:xfrm>
              <a:off x="3812" y="1858"/>
              <a:ext cx="714" cy="714"/>
            </a:xfrm>
            <a:prstGeom prst="rect">
              <a:avLst/>
            </a:prstGeom>
            <a:solidFill>
              <a:schemeClr val="accent2"/>
            </a:solidFill>
            <a:ln w="12700">
              <a:solidFill>
                <a:schemeClr val="tx1"/>
              </a:solidFill>
              <a:miter lim="800000"/>
              <a:headEnd/>
              <a:tailEnd/>
            </a:ln>
          </p:spPr>
          <p:txBody>
            <a:bodyPr wrap="none" anchor="ctr"/>
            <a:lstStyle/>
            <a:p>
              <a:pPr algn="ctr">
                <a:lnSpc>
                  <a:spcPct val="85000"/>
                </a:lnSpc>
                <a:spcBef>
                  <a:spcPct val="50000"/>
                </a:spcBef>
              </a:pPr>
              <a:r>
                <a:rPr lang="en-AU" sz="2600" b="1">
                  <a:latin typeface="Arial" charset="0"/>
                </a:rPr>
                <a:t>CLB</a:t>
              </a:r>
            </a:p>
          </p:txBody>
        </p:sp>
        <p:sp>
          <p:nvSpPr>
            <p:cNvPr id="10906687" name="Rectangle 16"/>
            <p:cNvSpPr>
              <a:spLocks noChangeArrowheads="1"/>
            </p:cNvSpPr>
            <p:nvPr/>
          </p:nvSpPr>
          <p:spPr bwMode="auto">
            <a:xfrm>
              <a:off x="3812" y="952"/>
              <a:ext cx="714" cy="714"/>
            </a:xfrm>
            <a:prstGeom prst="rect">
              <a:avLst/>
            </a:prstGeom>
            <a:solidFill>
              <a:schemeClr val="accent2"/>
            </a:solidFill>
            <a:ln w="12700">
              <a:solidFill>
                <a:schemeClr val="tx1"/>
              </a:solidFill>
              <a:miter lim="800000"/>
              <a:headEnd/>
              <a:tailEnd/>
            </a:ln>
          </p:spPr>
          <p:txBody>
            <a:bodyPr wrap="none" anchor="ctr"/>
            <a:lstStyle/>
            <a:p>
              <a:pPr algn="ctr">
                <a:lnSpc>
                  <a:spcPct val="85000"/>
                </a:lnSpc>
                <a:spcBef>
                  <a:spcPct val="50000"/>
                </a:spcBef>
              </a:pPr>
              <a:r>
                <a:rPr lang="en-AU" sz="2600" b="1">
                  <a:latin typeface="Arial" charset="0"/>
                </a:rPr>
                <a:t>CLB</a:t>
              </a:r>
            </a:p>
          </p:txBody>
        </p:sp>
        <p:sp>
          <p:nvSpPr>
            <p:cNvPr id="10906688" name="Rectangle 17"/>
            <p:cNvSpPr>
              <a:spLocks noChangeArrowheads="1"/>
            </p:cNvSpPr>
            <p:nvPr/>
          </p:nvSpPr>
          <p:spPr bwMode="auto">
            <a:xfrm>
              <a:off x="4717" y="952"/>
              <a:ext cx="714" cy="714"/>
            </a:xfrm>
            <a:prstGeom prst="rect">
              <a:avLst/>
            </a:prstGeom>
            <a:solidFill>
              <a:schemeClr val="accent2"/>
            </a:solidFill>
            <a:ln w="12700">
              <a:solidFill>
                <a:schemeClr val="tx1"/>
              </a:solidFill>
              <a:miter lim="800000"/>
              <a:headEnd/>
              <a:tailEnd/>
            </a:ln>
          </p:spPr>
          <p:txBody>
            <a:bodyPr wrap="none" anchor="ctr"/>
            <a:lstStyle/>
            <a:p>
              <a:pPr algn="ctr">
                <a:lnSpc>
                  <a:spcPct val="85000"/>
                </a:lnSpc>
                <a:spcBef>
                  <a:spcPct val="50000"/>
                </a:spcBef>
              </a:pPr>
              <a:r>
                <a:rPr lang="en-AU" sz="2600" b="1">
                  <a:latin typeface="Arial" charset="0"/>
                </a:rPr>
                <a:t>CLB</a:t>
              </a:r>
            </a:p>
          </p:txBody>
        </p:sp>
        <p:sp>
          <p:nvSpPr>
            <p:cNvPr id="10906689" name="Rectangle 18"/>
            <p:cNvSpPr>
              <a:spLocks noChangeArrowheads="1"/>
            </p:cNvSpPr>
            <p:nvPr/>
          </p:nvSpPr>
          <p:spPr bwMode="auto">
            <a:xfrm>
              <a:off x="4717" y="1858"/>
              <a:ext cx="714" cy="714"/>
            </a:xfrm>
            <a:prstGeom prst="rect">
              <a:avLst/>
            </a:prstGeom>
            <a:solidFill>
              <a:schemeClr val="accent2"/>
            </a:solidFill>
            <a:ln w="12700">
              <a:solidFill>
                <a:schemeClr val="tx1"/>
              </a:solidFill>
              <a:miter lim="800000"/>
              <a:headEnd/>
              <a:tailEnd/>
            </a:ln>
          </p:spPr>
          <p:txBody>
            <a:bodyPr wrap="none" anchor="ctr"/>
            <a:lstStyle/>
            <a:p>
              <a:pPr algn="ctr">
                <a:lnSpc>
                  <a:spcPct val="85000"/>
                </a:lnSpc>
                <a:spcBef>
                  <a:spcPct val="50000"/>
                </a:spcBef>
              </a:pPr>
              <a:r>
                <a:rPr lang="en-AU" sz="2600" b="1">
                  <a:latin typeface="Arial" charset="0"/>
                </a:rPr>
                <a:t>CLB</a:t>
              </a:r>
            </a:p>
          </p:txBody>
        </p:sp>
        <p:sp>
          <p:nvSpPr>
            <p:cNvPr id="10906690" name="Text Box 19"/>
            <p:cNvSpPr txBox="1">
              <a:spLocks noChangeArrowheads="1"/>
            </p:cNvSpPr>
            <p:nvPr/>
          </p:nvSpPr>
          <p:spPr bwMode="auto">
            <a:xfrm>
              <a:off x="255" y="1555"/>
              <a:ext cx="1399" cy="697"/>
            </a:xfrm>
            <a:prstGeom prst="rect">
              <a:avLst/>
            </a:prstGeom>
            <a:noFill/>
            <a:ln w="12700">
              <a:noFill/>
              <a:miter lim="800000"/>
              <a:headEnd/>
              <a:tailEnd/>
            </a:ln>
          </p:spPr>
          <p:txBody>
            <a:bodyPr wrap="none" anchor="ctr">
              <a:spAutoFit/>
            </a:bodyPr>
            <a:lstStyle/>
            <a:p>
              <a:pPr>
                <a:lnSpc>
                  <a:spcPct val="85000"/>
                </a:lnSpc>
                <a:spcBef>
                  <a:spcPct val="50000"/>
                </a:spcBef>
              </a:pPr>
              <a:r>
                <a:rPr lang="en-AU" sz="2600" b="1">
                  <a:latin typeface="Arial" charset="0"/>
                </a:rPr>
                <a:t>Configurable</a:t>
              </a:r>
              <a:br>
                <a:rPr lang="en-AU" sz="2600" b="1">
                  <a:latin typeface="Arial" charset="0"/>
                </a:rPr>
              </a:br>
              <a:r>
                <a:rPr lang="en-AU" sz="2600" b="1">
                  <a:latin typeface="Arial" charset="0"/>
                </a:rPr>
                <a:t>Logic</a:t>
              </a:r>
              <a:br>
                <a:rPr lang="en-AU" sz="2600" b="1">
                  <a:latin typeface="Arial" charset="0"/>
                </a:rPr>
              </a:br>
              <a:r>
                <a:rPr lang="en-AU" sz="2600" b="1">
                  <a:latin typeface="Arial" charset="0"/>
                </a:rPr>
                <a:t>Block</a:t>
              </a:r>
            </a:p>
          </p:txBody>
        </p:sp>
        <p:sp>
          <p:nvSpPr>
            <p:cNvPr id="10906691" name="Line 20"/>
            <p:cNvSpPr>
              <a:spLocks noChangeShapeType="1"/>
            </p:cNvSpPr>
            <p:nvPr/>
          </p:nvSpPr>
          <p:spPr bwMode="auto">
            <a:xfrm flipV="1">
              <a:off x="1052" y="1555"/>
              <a:ext cx="2174" cy="500"/>
            </a:xfrm>
            <a:prstGeom prst="line">
              <a:avLst/>
            </a:prstGeom>
            <a:noFill/>
            <a:ln w="76200">
              <a:solidFill>
                <a:schemeClr val="tx1"/>
              </a:solidFill>
              <a:round/>
              <a:headEnd/>
              <a:tailEnd type="triangle" w="med" len="med"/>
            </a:ln>
          </p:spPr>
          <p:txBody>
            <a:bodyPr wrap="none" anchor="ctr"/>
            <a:lstStyle/>
            <a:p>
              <a:endParaRPr lang="en-US"/>
            </a:p>
          </p:txBody>
        </p:sp>
      </p:grpSp>
      <p:grpSp>
        <p:nvGrpSpPr>
          <p:cNvPr id="3" name="Group 21"/>
          <p:cNvGrpSpPr>
            <a:grpSpLocks/>
          </p:cNvGrpSpPr>
          <p:nvPr/>
        </p:nvGrpSpPr>
        <p:grpSpPr bwMode="auto">
          <a:xfrm>
            <a:off x="395288" y="1484313"/>
            <a:ext cx="8216900" cy="4054475"/>
            <a:chOff x="255" y="952"/>
            <a:chExt cx="5176" cy="2554"/>
          </a:xfrm>
        </p:grpSpPr>
        <p:sp>
          <p:nvSpPr>
            <p:cNvPr id="10906677" name="Rectangle 22"/>
            <p:cNvSpPr>
              <a:spLocks noChangeArrowheads="1"/>
            </p:cNvSpPr>
            <p:nvPr/>
          </p:nvSpPr>
          <p:spPr bwMode="auto">
            <a:xfrm>
              <a:off x="1994" y="952"/>
              <a:ext cx="714" cy="714"/>
            </a:xfrm>
            <a:prstGeom prst="rect">
              <a:avLst/>
            </a:prstGeom>
            <a:solidFill>
              <a:schemeClr val="hlink"/>
            </a:solidFill>
            <a:ln w="12700">
              <a:solidFill>
                <a:schemeClr val="bg2"/>
              </a:solidFill>
              <a:miter lim="800000"/>
              <a:headEnd/>
              <a:tailEnd/>
            </a:ln>
          </p:spPr>
          <p:txBody>
            <a:bodyPr wrap="none" anchor="ctr"/>
            <a:lstStyle/>
            <a:p>
              <a:pPr algn="ctr">
                <a:lnSpc>
                  <a:spcPct val="85000"/>
                </a:lnSpc>
                <a:spcBef>
                  <a:spcPct val="50000"/>
                </a:spcBef>
              </a:pPr>
              <a:r>
                <a:rPr lang="en-AU" sz="2600" b="1">
                  <a:latin typeface="Arial" charset="0"/>
                </a:rPr>
                <a:t>IOB</a:t>
              </a:r>
            </a:p>
          </p:txBody>
        </p:sp>
        <p:sp>
          <p:nvSpPr>
            <p:cNvPr id="10906678" name="Rectangle 23"/>
            <p:cNvSpPr>
              <a:spLocks noChangeArrowheads="1"/>
            </p:cNvSpPr>
            <p:nvPr/>
          </p:nvSpPr>
          <p:spPr bwMode="auto">
            <a:xfrm>
              <a:off x="1994" y="1858"/>
              <a:ext cx="714" cy="714"/>
            </a:xfrm>
            <a:prstGeom prst="rect">
              <a:avLst/>
            </a:prstGeom>
            <a:solidFill>
              <a:schemeClr val="hlink"/>
            </a:solidFill>
            <a:ln w="12700">
              <a:solidFill>
                <a:schemeClr val="bg2"/>
              </a:solidFill>
              <a:miter lim="800000"/>
              <a:headEnd/>
              <a:tailEnd/>
            </a:ln>
          </p:spPr>
          <p:txBody>
            <a:bodyPr wrap="none" anchor="ctr"/>
            <a:lstStyle/>
            <a:p>
              <a:pPr algn="ctr">
                <a:lnSpc>
                  <a:spcPct val="85000"/>
                </a:lnSpc>
                <a:spcBef>
                  <a:spcPct val="50000"/>
                </a:spcBef>
              </a:pPr>
              <a:r>
                <a:rPr lang="en-AU" sz="2600" b="1">
                  <a:latin typeface="Arial" charset="0"/>
                </a:rPr>
                <a:t>IOB</a:t>
              </a:r>
            </a:p>
          </p:txBody>
        </p:sp>
        <p:sp>
          <p:nvSpPr>
            <p:cNvPr id="10906679" name="Rectangle 24"/>
            <p:cNvSpPr>
              <a:spLocks noChangeArrowheads="1"/>
            </p:cNvSpPr>
            <p:nvPr/>
          </p:nvSpPr>
          <p:spPr bwMode="auto">
            <a:xfrm>
              <a:off x="2906" y="2792"/>
              <a:ext cx="714" cy="714"/>
            </a:xfrm>
            <a:prstGeom prst="rect">
              <a:avLst/>
            </a:prstGeom>
            <a:solidFill>
              <a:schemeClr val="hlink"/>
            </a:solidFill>
            <a:ln w="12700">
              <a:solidFill>
                <a:schemeClr val="bg2"/>
              </a:solidFill>
              <a:miter lim="800000"/>
              <a:headEnd/>
              <a:tailEnd/>
            </a:ln>
          </p:spPr>
          <p:txBody>
            <a:bodyPr wrap="none" anchor="ctr"/>
            <a:lstStyle/>
            <a:p>
              <a:pPr algn="ctr">
                <a:lnSpc>
                  <a:spcPct val="85000"/>
                </a:lnSpc>
                <a:spcBef>
                  <a:spcPct val="50000"/>
                </a:spcBef>
              </a:pPr>
              <a:r>
                <a:rPr lang="en-AU" sz="2600" b="1">
                  <a:latin typeface="Arial" charset="0"/>
                </a:rPr>
                <a:t>IOB</a:t>
              </a:r>
            </a:p>
          </p:txBody>
        </p:sp>
        <p:sp>
          <p:nvSpPr>
            <p:cNvPr id="10906680" name="Rectangle 25"/>
            <p:cNvSpPr>
              <a:spLocks noChangeArrowheads="1"/>
            </p:cNvSpPr>
            <p:nvPr/>
          </p:nvSpPr>
          <p:spPr bwMode="auto">
            <a:xfrm>
              <a:off x="3812" y="2792"/>
              <a:ext cx="714" cy="714"/>
            </a:xfrm>
            <a:prstGeom prst="rect">
              <a:avLst/>
            </a:prstGeom>
            <a:solidFill>
              <a:schemeClr val="hlink"/>
            </a:solidFill>
            <a:ln w="12700">
              <a:solidFill>
                <a:schemeClr val="bg2"/>
              </a:solidFill>
              <a:miter lim="800000"/>
              <a:headEnd/>
              <a:tailEnd/>
            </a:ln>
          </p:spPr>
          <p:txBody>
            <a:bodyPr wrap="none" anchor="ctr"/>
            <a:lstStyle/>
            <a:p>
              <a:pPr algn="ctr">
                <a:lnSpc>
                  <a:spcPct val="85000"/>
                </a:lnSpc>
                <a:spcBef>
                  <a:spcPct val="50000"/>
                </a:spcBef>
              </a:pPr>
              <a:r>
                <a:rPr lang="en-AU" sz="2600" b="1">
                  <a:latin typeface="Arial" charset="0"/>
                </a:rPr>
                <a:t>IOB</a:t>
              </a:r>
            </a:p>
          </p:txBody>
        </p:sp>
        <p:sp>
          <p:nvSpPr>
            <p:cNvPr id="10906681" name="Rectangle 26"/>
            <p:cNvSpPr>
              <a:spLocks noChangeArrowheads="1"/>
            </p:cNvSpPr>
            <p:nvPr/>
          </p:nvSpPr>
          <p:spPr bwMode="auto">
            <a:xfrm>
              <a:off x="4717" y="2792"/>
              <a:ext cx="714" cy="714"/>
            </a:xfrm>
            <a:prstGeom prst="rect">
              <a:avLst/>
            </a:prstGeom>
            <a:solidFill>
              <a:schemeClr val="hlink"/>
            </a:solidFill>
            <a:ln w="12700">
              <a:solidFill>
                <a:schemeClr val="bg2"/>
              </a:solidFill>
              <a:miter lim="800000"/>
              <a:headEnd/>
              <a:tailEnd/>
            </a:ln>
          </p:spPr>
          <p:txBody>
            <a:bodyPr wrap="none" anchor="ctr"/>
            <a:lstStyle/>
            <a:p>
              <a:pPr algn="ctr">
                <a:lnSpc>
                  <a:spcPct val="85000"/>
                </a:lnSpc>
                <a:spcBef>
                  <a:spcPct val="50000"/>
                </a:spcBef>
              </a:pPr>
              <a:r>
                <a:rPr lang="en-AU" sz="2600" b="1">
                  <a:latin typeface="Arial" charset="0"/>
                </a:rPr>
                <a:t>IOB</a:t>
              </a:r>
            </a:p>
          </p:txBody>
        </p:sp>
        <p:sp>
          <p:nvSpPr>
            <p:cNvPr id="10906682" name="Text Box 27"/>
            <p:cNvSpPr txBox="1">
              <a:spLocks noChangeArrowheads="1"/>
            </p:cNvSpPr>
            <p:nvPr/>
          </p:nvSpPr>
          <p:spPr bwMode="auto">
            <a:xfrm>
              <a:off x="255" y="2489"/>
              <a:ext cx="797" cy="697"/>
            </a:xfrm>
            <a:prstGeom prst="rect">
              <a:avLst/>
            </a:prstGeom>
            <a:noFill/>
            <a:ln w="12700">
              <a:noFill/>
              <a:miter lim="800000"/>
              <a:headEnd/>
              <a:tailEnd/>
            </a:ln>
          </p:spPr>
          <p:txBody>
            <a:bodyPr wrap="none" anchor="ctr">
              <a:spAutoFit/>
            </a:bodyPr>
            <a:lstStyle/>
            <a:p>
              <a:pPr>
                <a:lnSpc>
                  <a:spcPct val="85000"/>
                </a:lnSpc>
                <a:spcBef>
                  <a:spcPct val="50000"/>
                </a:spcBef>
              </a:pPr>
              <a:r>
                <a:rPr lang="en-AU" sz="2600" b="1">
                  <a:latin typeface="Arial" charset="0"/>
                </a:rPr>
                <a:t>Input</a:t>
              </a:r>
              <a:br>
                <a:rPr lang="en-AU" sz="2600" b="1">
                  <a:latin typeface="Arial" charset="0"/>
                </a:rPr>
              </a:br>
              <a:r>
                <a:rPr lang="en-AU" sz="2600" b="1">
                  <a:latin typeface="Arial" charset="0"/>
                </a:rPr>
                <a:t>Output</a:t>
              </a:r>
              <a:br>
                <a:rPr lang="en-AU" sz="2600" b="1">
                  <a:latin typeface="Arial" charset="0"/>
                </a:rPr>
              </a:br>
              <a:r>
                <a:rPr lang="en-AU" sz="2600" b="1">
                  <a:latin typeface="Arial" charset="0"/>
                </a:rPr>
                <a:t>Block</a:t>
              </a:r>
            </a:p>
          </p:txBody>
        </p:sp>
        <p:sp>
          <p:nvSpPr>
            <p:cNvPr id="10906683" name="Line 28"/>
            <p:cNvSpPr>
              <a:spLocks noChangeShapeType="1"/>
            </p:cNvSpPr>
            <p:nvPr/>
          </p:nvSpPr>
          <p:spPr bwMode="auto">
            <a:xfrm flipV="1">
              <a:off x="1148" y="2419"/>
              <a:ext cx="1166" cy="223"/>
            </a:xfrm>
            <a:prstGeom prst="line">
              <a:avLst/>
            </a:prstGeom>
            <a:noFill/>
            <a:ln w="76200">
              <a:solidFill>
                <a:schemeClr val="tx1"/>
              </a:solidFill>
              <a:round/>
              <a:headEnd/>
              <a:tailEnd type="triangle" w="med" len="med"/>
            </a:ln>
          </p:spPr>
          <p:txBody>
            <a:bodyPr wrap="none" anchor="ctr"/>
            <a:lstStyle/>
            <a:p>
              <a:endParaRPr lang="en-US"/>
            </a:p>
          </p:txBody>
        </p:sp>
      </p:grpSp>
      <p:grpSp>
        <p:nvGrpSpPr>
          <p:cNvPr id="4" name="Group 29"/>
          <p:cNvGrpSpPr>
            <a:grpSpLocks/>
          </p:cNvGrpSpPr>
          <p:nvPr/>
        </p:nvGrpSpPr>
        <p:grpSpPr bwMode="auto">
          <a:xfrm>
            <a:off x="457200" y="1274763"/>
            <a:ext cx="8402638" cy="5121275"/>
            <a:chOff x="288" y="803"/>
            <a:chExt cx="5293" cy="3226"/>
          </a:xfrm>
        </p:grpSpPr>
        <p:grpSp>
          <p:nvGrpSpPr>
            <p:cNvPr id="10906640" name="Group 30"/>
            <p:cNvGrpSpPr>
              <a:grpSpLocks/>
            </p:cNvGrpSpPr>
            <p:nvPr/>
          </p:nvGrpSpPr>
          <p:grpSpPr bwMode="auto">
            <a:xfrm>
              <a:off x="2738" y="803"/>
              <a:ext cx="128" cy="1981"/>
              <a:chOff x="2738" y="803"/>
              <a:chExt cx="128" cy="1981"/>
            </a:xfrm>
          </p:grpSpPr>
          <p:sp>
            <p:nvSpPr>
              <p:cNvPr id="10906673" name="Line 31"/>
              <p:cNvSpPr>
                <a:spLocks noChangeShapeType="1"/>
              </p:cNvSpPr>
              <p:nvPr/>
            </p:nvSpPr>
            <p:spPr bwMode="auto">
              <a:xfrm>
                <a:off x="2738" y="807"/>
                <a:ext cx="0" cy="1975"/>
              </a:xfrm>
              <a:prstGeom prst="line">
                <a:avLst/>
              </a:prstGeom>
              <a:noFill/>
              <a:ln w="12700">
                <a:solidFill>
                  <a:schemeClr val="bg2"/>
                </a:solidFill>
                <a:round/>
                <a:headEnd/>
                <a:tailEnd/>
              </a:ln>
            </p:spPr>
            <p:txBody>
              <a:bodyPr wrap="none" anchor="ctr"/>
              <a:lstStyle/>
              <a:p>
                <a:endParaRPr lang="en-US"/>
              </a:p>
            </p:txBody>
          </p:sp>
          <p:sp>
            <p:nvSpPr>
              <p:cNvPr id="10906674" name="Line 32"/>
              <p:cNvSpPr>
                <a:spLocks noChangeShapeType="1"/>
              </p:cNvSpPr>
              <p:nvPr/>
            </p:nvSpPr>
            <p:spPr bwMode="auto">
              <a:xfrm>
                <a:off x="2784" y="803"/>
                <a:ext cx="0" cy="1975"/>
              </a:xfrm>
              <a:prstGeom prst="line">
                <a:avLst/>
              </a:prstGeom>
              <a:noFill/>
              <a:ln w="12700">
                <a:solidFill>
                  <a:schemeClr val="bg2"/>
                </a:solidFill>
                <a:round/>
                <a:headEnd/>
                <a:tailEnd/>
              </a:ln>
            </p:spPr>
            <p:txBody>
              <a:bodyPr wrap="none" anchor="ctr"/>
              <a:lstStyle/>
              <a:p>
                <a:endParaRPr lang="en-US"/>
              </a:p>
            </p:txBody>
          </p:sp>
          <p:sp>
            <p:nvSpPr>
              <p:cNvPr id="10906675" name="Line 33"/>
              <p:cNvSpPr>
                <a:spLocks noChangeShapeType="1"/>
              </p:cNvSpPr>
              <p:nvPr/>
            </p:nvSpPr>
            <p:spPr bwMode="auto">
              <a:xfrm>
                <a:off x="2820" y="809"/>
                <a:ext cx="0" cy="1975"/>
              </a:xfrm>
              <a:prstGeom prst="line">
                <a:avLst/>
              </a:prstGeom>
              <a:noFill/>
              <a:ln w="12700">
                <a:solidFill>
                  <a:schemeClr val="bg2"/>
                </a:solidFill>
                <a:round/>
                <a:headEnd/>
                <a:tailEnd/>
              </a:ln>
            </p:spPr>
            <p:txBody>
              <a:bodyPr wrap="none" anchor="ctr"/>
              <a:lstStyle/>
              <a:p>
                <a:endParaRPr lang="en-US"/>
              </a:p>
            </p:txBody>
          </p:sp>
          <p:sp>
            <p:nvSpPr>
              <p:cNvPr id="10906676" name="Line 34"/>
              <p:cNvSpPr>
                <a:spLocks noChangeShapeType="1"/>
              </p:cNvSpPr>
              <p:nvPr/>
            </p:nvSpPr>
            <p:spPr bwMode="auto">
              <a:xfrm>
                <a:off x="2866" y="805"/>
                <a:ext cx="0" cy="1975"/>
              </a:xfrm>
              <a:prstGeom prst="line">
                <a:avLst/>
              </a:prstGeom>
              <a:noFill/>
              <a:ln w="12700">
                <a:solidFill>
                  <a:schemeClr val="bg2"/>
                </a:solidFill>
                <a:round/>
                <a:headEnd/>
                <a:tailEnd/>
              </a:ln>
            </p:spPr>
            <p:txBody>
              <a:bodyPr wrap="none" anchor="ctr"/>
              <a:lstStyle/>
              <a:p>
                <a:endParaRPr lang="en-US"/>
              </a:p>
            </p:txBody>
          </p:sp>
        </p:grpSp>
        <p:grpSp>
          <p:nvGrpSpPr>
            <p:cNvPr id="10906641" name="Group 35"/>
            <p:cNvGrpSpPr>
              <a:grpSpLocks/>
            </p:cNvGrpSpPr>
            <p:nvPr/>
          </p:nvGrpSpPr>
          <p:grpSpPr bwMode="auto">
            <a:xfrm>
              <a:off x="3654" y="817"/>
              <a:ext cx="128" cy="1981"/>
              <a:chOff x="2738" y="803"/>
              <a:chExt cx="128" cy="1981"/>
            </a:xfrm>
          </p:grpSpPr>
          <p:sp>
            <p:nvSpPr>
              <p:cNvPr id="10906669" name="Line 36"/>
              <p:cNvSpPr>
                <a:spLocks noChangeShapeType="1"/>
              </p:cNvSpPr>
              <p:nvPr/>
            </p:nvSpPr>
            <p:spPr bwMode="auto">
              <a:xfrm>
                <a:off x="2738" y="807"/>
                <a:ext cx="0" cy="1975"/>
              </a:xfrm>
              <a:prstGeom prst="line">
                <a:avLst/>
              </a:prstGeom>
              <a:noFill/>
              <a:ln w="12700">
                <a:solidFill>
                  <a:schemeClr val="bg2"/>
                </a:solidFill>
                <a:round/>
                <a:headEnd/>
                <a:tailEnd/>
              </a:ln>
            </p:spPr>
            <p:txBody>
              <a:bodyPr wrap="none" anchor="ctr"/>
              <a:lstStyle/>
              <a:p>
                <a:endParaRPr lang="en-US"/>
              </a:p>
            </p:txBody>
          </p:sp>
          <p:sp>
            <p:nvSpPr>
              <p:cNvPr id="10906670" name="Line 37"/>
              <p:cNvSpPr>
                <a:spLocks noChangeShapeType="1"/>
              </p:cNvSpPr>
              <p:nvPr/>
            </p:nvSpPr>
            <p:spPr bwMode="auto">
              <a:xfrm>
                <a:off x="2784" y="803"/>
                <a:ext cx="0" cy="1975"/>
              </a:xfrm>
              <a:prstGeom prst="line">
                <a:avLst/>
              </a:prstGeom>
              <a:noFill/>
              <a:ln w="12700">
                <a:solidFill>
                  <a:schemeClr val="bg2"/>
                </a:solidFill>
                <a:round/>
                <a:headEnd/>
                <a:tailEnd/>
              </a:ln>
            </p:spPr>
            <p:txBody>
              <a:bodyPr wrap="none" anchor="ctr"/>
              <a:lstStyle/>
              <a:p>
                <a:endParaRPr lang="en-US"/>
              </a:p>
            </p:txBody>
          </p:sp>
          <p:sp>
            <p:nvSpPr>
              <p:cNvPr id="10906671" name="Line 38"/>
              <p:cNvSpPr>
                <a:spLocks noChangeShapeType="1"/>
              </p:cNvSpPr>
              <p:nvPr/>
            </p:nvSpPr>
            <p:spPr bwMode="auto">
              <a:xfrm>
                <a:off x="2820" y="809"/>
                <a:ext cx="0" cy="1975"/>
              </a:xfrm>
              <a:prstGeom prst="line">
                <a:avLst/>
              </a:prstGeom>
              <a:noFill/>
              <a:ln w="12700">
                <a:solidFill>
                  <a:schemeClr val="bg2"/>
                </a:solidFill>
                <a:round/>
                <a:headEnd/>
                <a:tailEnd/>
              </a:ln>
            </p:spPr>
            <p:txBody>
              <a:bodyPr wrap="none" anchor="ctr"/>
              <a:lstStyle/>
              <a:p>
                <a:endParaRPr lang="en-US"/>
              </a:p>
            </p:txBody>
          </p:sp>
          <p:sp>
            <p:nvSpPr>
              <p:cNvPr id="10906672" name="Line 39"/>
              <p:cNvSpPr>
                <a:spLocks noChangeShapeType="1"/>
              </p:cNvSpPr>
              <p:nvPr/>
            </p:nvSpPr>
            <p:spPr bwMode="auto">
              <a:xfrm>
                <a:off x="2866" y="805"/>
                <a:ext cx="0" cy="1975"/>
              </a:xfrm>
              <a:prstGeom prst="line">
                <a:avLst/>
              </a:prstGeom>
              <a:noFill/>
              <a:ln w="12700">
                <a:solidFill>
                  <a:schemeClr val="bg2"/>
                </a:solidFill>
                <a:round/>
                <a:headEnd/>
                <a:tailEnd/>
              </a:ln>
            </p:spPr>
            <p:txBody>
              <a:bodyPr wrap="none" anchor="ctr"/>
              <a:lstStyle/>
              <a:p>
                <a:endParaRPr lang="en-US"/>
              </a:p>
            </p:txBody>
          </p:sp>
        </p:grpSp>
        <p:grpSp>
          <p:nvGrpSpPr>
            <p:cNvPr id="10906642" name="Group 40"/>
            <p:cNvGrpSpPr>
              <a:grpSpLocks/>
            </p:cNvGrpSpPr>
            <p:nvPr/>
          </p:nvGrpSpPr>
          <p:grpSpPr bwMode="auto">
            <a:xfrm>
              <a:off x="4556" y="809"/>
              <a:ext cx="128" cy="1981"/>
              <a:chOff x="2738" y="803"/>
              <a:chExt cx="128" cy="1981"/>
            </a:xfrm>
          </p:grpSpPr>
          <p:sp>
            <p:nvSpPr>
              <p:cNvPr id="10906665" name="Line 41"/>
              <p:cNvSpPr>
                <a:spLocks noChangeShapeType="1"/>
              </p:cNvSpPr>
              <p:nvPr/>
            </p:nvSpPr>
            <p:spPr bwMode="auto">
              <a:xfrm>
                <a:off x="2738" y="807"/>
                <a:ext cx="0" cy="1975"/>
              </a:xfrm>
              <a:prstGeom prst="line">
                <a:avLst/>
              </a:prstGeom>
              <a:noFill/>
              <a:ln w="12700">
                <a:solidFill>
                  <a:schemeClr val="bg2"/>
                </a:solidFill>
                <a:round/>
                <a:headEnd/>
                <a:tailEnd/>
              </a:ln>
            </p:spPr>
            <p:txBody>
              <a:bodyPr wrap="none" anchor="ctr"/>
              <a:lstStyle/>
              <a:p>
                <a:endParaRPr lang="en-US"/>
              </a:p>
            </p:txBody>
          </p:sp>
          <p:sp>
            <p:nvSpPr>
              <p:cNvPr id="10906666" name="Line 42"/>
              <p:cNvSpPr>
                <a:spLocks noChangeShapeType="1"/>
              </p:cNvSpPr>
              <p:nvPr/>
            </p:nvSpPr>
            <p:spPr bwMode="auto">
              <a:xfrm>
                <a:off x="2784" y="803"/>
                <a:ext cx="0" cy="1975"/>
              </a:xfrm>
              <a:prstGeom prst="line">
                <a:avLst/>
              </a:prstGeom>
              <a:noFill/>
              <a:ln w="12700">
                <a:solidFill>
                  <a:schemeClr val="bg2"/>
                </a:solidFill>
                <a:round/>
                <a:headEnd/>
                <a:tailEnd/>
              </a:ln>
            </p:spPr>
            <p:txBody>
              <a:bodyPr wrap="none" anchor="ctr"/>
              <a:lstStyle/>
              <a:p>
                <a:endParaRPr lang="en-US"/>
              </a:p>
            </p:txBody>
          </p:sp>
          <p:sp>
            <p:nvSpPr>
              <p:cNvPr id="10906667" name="Line 43"/>
              <p:cNvSpPr>
                <a:spLocks noChangeShapeType="1"/>
              </p:cNvSpPr>
              <p:nvPr/>
            </p:nvSpPr>
            <p:spPr bwMode="auto">
              <a:xfrm>
                <a:off x="2820" y="809"/>
                <a:ext cx="0" cy="1975"/>
              </a:xfrm>
              <a:prstGeom prst="line">
                <a:avLst/>
              </a:prstGeom>
              <a:noFill/>
              <a:ln w="12700">
                <a:solidFill>
                  <a:schemeClr val="bg2"/>
                </a:solidFill>
                <a:round/>
                <a:headEnd/>
                <a:tailEnd/>
              </a:ln>
            </p:spPr>
            <p:txBody>
              <a:bodyPr wrap="none" anchor="ctr"/>
              <a:lstStyle/>
              <a:p>
                <a:endParaRPr lang="en-US"/>
              </a:p>
            </p:txBody>
          </p:sp>
          <p:sp>
            <p:nvSpPr>
              <p:cNvPr id="10906668" name="Line 44"/>
              <p:cNvSpPr>
                <a:spLocks noChangeShapeType="1"/>
              </p:cNvSpPr>
              <p:nvPr/>
            </p:nvSpPr>
            <p:spPr bwMode="auto">
              <a:xfrm>
                <a:off x="2866" y="805"/>
                <a:ext cx="0" cy="1975"/>
              </a:xfrm>
              <a:prstGeom prst="line">
                <a:avLst/>
              </a:prstGeom>
              <a:noFill/>
              <a:ln w="12700">
                <a:solidFill>
                  <a:schemeClr val="bg2"/>
                </a:solidFill>
                <a:round/>
                <a:headEnd/>
                <a:tailEnd/>
              </a:ln>
            </p:spPr>
            <p:txBody>
              <a:bodyPr wrap="none" anchor="ctr"/>
              <a:lstStyle/>
              <a:p>
                <a:endParaRPr lang="en-US"/>
              </a:p>
            </p:txBody>
          </p:sp>
        </p:grpSp>
        <p:grpSp>
          <p:nvGrpSpPr>
            <p:cNvPr id="10906643" name="Group 45"/>
            <p:cNvGrpSpPr>
              <a:grpSpLocks/>
            </p:cNvGrpSpPr>
            <p:nvPr/>
          </p:nvGrpSpPr>
          <p:grpSpPr bwMode="auto">
            <a:xfrm>
              <a:off x="5451" y="803"/>
              <a:ext cx="128" cy="1981"/>
              <a:chOff x="2738" y="803"/>
              <a:chExt cx="128" cy="1981"/>
            </a:xfrm>
          </p:grpSpPr>
          <p:sp>
            <p:nvSpPr>
              <p:cNvPr id="10906661" name="Line 46"/>
              <p:cNvSpPr>
                <a:spLocks noChangeShapeType="1"/>
              </p:cNvSpPr>
              <p:nvPr/>
            </p:nvSpPr>
            <p:spPr bwMode="auto">
              <a:xfrm>
                <a:off x="2738" y="807"/>
                <a:ext cx="0" cy="1975"/>
              </a:xfrm>
              <a:prstGeom prst="line">
                <a:avLst/>
              </a:prstGeom>
              <a:noFill/>
              <a:ln w="12700">
                <a:solidFill>
                  <a:schemeClr val="bg2"/>
                </a:solidFill>
                <a:round/>
                <a:headEnd/>
                <a:tailEnd/>
              </a:ln>
            </p:spPr>
            <p:txBody>
              <a:bodyPr wrap="none" anchor="ctr"/>
              <a:lstStyle/>
              <a:p>
                <a:endParaRPr lang="en-US"/>
              </a:p>
            </p:txBody>
          </p:sp>
          <p:sp>
            <p:nvSpPr>
              <p:cNvPr id="10906662" name="Line 47"/>
              <p:cNvSpPr>
                <a:spLocks noChangeShapeType="1"/>
              </p:cNvSpPr>
              <p:nvPr/>
            </p:nvSpPr>
            <p:spPr bwMode="auto">
              <a:xfrm>
                <a:off x="2784" y="803"/>
                <a:ext cx="0" cy="1975"/>
              </a:xfrm>
              <a:prstGeom prst="line">
                <a:avLst/>
              </a:prstGeom>
              <a:noFill/>
              <a:ln w="12700">
                <a:solidFill>
                  <a:schemeClr val="bg2"/>
                </a:solidFill>
                <a:round/>
                <a:headEnd/>
                <a:tailEnd/>
              </a:ln>
            </p:spPr>
            <p:txBody>
              <a:bodyPr wrap="none" anchor="ctr"/>
              <a:lstStyle/>
              <a:p>
                <a:endParaRPr lang="en-US"/>
              </a:p>
            </p:txBody>
          </p:sp>
          <p:sp>
            <p:nvSpPr>
              <p:cNvPr id="10906663" name="Line 48"/>
              <p:cNvSpPr>
                <a:spLocks noChangeShapeType="1"/>
              </p:cNvSpPr>
              <p:nvPr/>
            </p:nvSpPr>
            <p:spPr bwMode="auto">
              <a:xfrm>
                <a:off x="2820" y="809"/>
                <a:ext cx="0" cy="1975"/>
              </a:xfrm>
              <a:prstGeom prst="line">
                <a:avLst/>
              </a:prstGeom>
              <a:noFill/>
              <a:ln w="12700">
                <a:solidFill>
                  <a:schemeClr val="bg2"/>
                </a:solidFill>
                <a:round/>
                <a:headEnd/>
                <a:tailEnd/>
              </a:ln>
            </p:spPr>
            <p:txBody>
              <a:bodyPr wrap="none" anchor="ctr"/>
              <a:lstStyle/>
              <a:p>
                <a:endParaRPr lang="en-US"/>
              </a:p>
            </p:txBody>
          </p:sp>
          <p:sp>
            <p:nvSpPr>
              <p:cNvPr id="10906664" name="Line 49"/>
              <p:cNvSpPr>
                <a:spLocks noChangeShapeType="1"/>
              </p:cNvSpPr>
              <p:nvPr/>
            </p:nvSpPr>
            <p:spPr bwMode="auto">
              <a:xfrm>
                <a:off x="2866" y="805"/>
                <a:ext cx="0" cy="1975"/>
              </a:xfrm>
              <a:prstGeom prst="line">
                <a:avLst/>
              </a:prstGeom>
              <a:noFill/>
              <a:ln w="12700">
                <a:solidFill>
                  <a:schemeClr val="bg2"/>
                </a:solidFill>
                <a:round/>
                <a:headEnd/>
                <a:tailEnd/>
              </a:ln>
            </p:spPr>
            <p:txBody>
              <a:bodyPr wrap="none" anchor="ctr"/>
              <a:lstStyle/>
              <a:p>
                <a:endParaRPr lang="en-US"/>
              </a:p>
            </p:txBody>
          </p:sp>
        </p:grpSp>
        <p:grpSp>
          <p:nvGrpSpPr>
            <p:cNvPr id="10906644" name="Group 50"/>
            <p:cNvGrpSpPr>
              <a:grpSpLocks/>
            </p:cNvGrpSpPr>
            <p:nvPr/>
          </p:nvGrpSpPr>
          <p:grpSpPr bwMode="auto">
            <a:xfrm>
              <a:off x="2734" y="2596"/>
              <a:ext cx="2845" cy="116"/>
              <a:chOff x="2734" y="2596"/>
              <a:chExt cx="2845" cy="116"/>
            </a:xfrm>
          </p:grpSpPr>
          <p:sp>
            <p:nvSpPr>
              <p:cNvPr id="10906657" name="Line 51"/>
              <p:cNvSpPr>
                <a:spLocks noChangeShapeType="1"/>
              </p:cNvSpPr>
              <p:nvPr/>
            </p:nvSpPr>
            <p:spPr bwMode="auto">
              <a:xfrm>
                <a:off x="2734" y="2596"/>
                <a:ext cx="2841" cy="0"/>
              </a:xfrm>
              <a:prstGeom prst="line">
                <a:avLst/>
              </a:prstGeom>
              <a:noFill/>
              <a:ln w="12700">
                <a:solidFill>
                  <a:schemeClr val="bg2"/>
                </a:solidFill>
                <a:round/>
                <a:headEnd/>
                <a:tailEnd/>
              </a:ln>
            </p:spPr>
            <p:txBody>
              <a:bodyPr wrap="none" anchor="ctr"/>
              <a:lstStyle/>
              <a:p>
                <a:endParaRPr lang="en-US"/>
              </a:p>
            </p:txBody>
          </p:sp>
          <p:sp>
            <p:nvSpPr>
              <p:cNvPr id="10906658" name="Line 52"/>
              <p:cNvSpPr>
                <a:spLocks noChangeShapeType="1"/>
              </p:cNvSpPr>
              <p:nvPr/>
            </p:nvSpPr>
            <p:spPr bwMode="auto">
              <a:xfrm>
                <a:off x="2738" y="2636"/>
                <a:ext cx="2841" cy="0"/>
              </a:xfrm>
              <a:prstGeom prst="line">
                <a:avLst/>
              </a:prstGeom>
              <a:noFill/>
              <a:ln w="12700">
                <a:solidFill>
                  <a:schemeClr val="bg2"/>
                </a:solidFill>
                <a:round/>
                <a:headEnd/>
                <a:tailEnd/>
              </a:ln>
            </p:spPr>
            <p:txBody>
              <a:bodyPr wrap="none" anchor="ctr"/>
              <a:lstStyle/>
              <a:p>
                <a:endParaRPr lang="en-US"/>
              </a:p>
            </p:txBody>
          </p:sp>
          <p:sp>
            <p:nvSpPr>
              <p:cNvPr id="10906659" name="Line 53"/>
              <p:cNvSpPr>
                <a:spLocks noChangeShapeType="1"/>
              </p:cNvSpPr>
              <p:nvPr/>
            </p:nvSpPr>
            <p:spPr bwMode="auto">
              <a:xfrm>
                <a:off x="2738" y="2676"/>
                <a:ext cx="2841" cy="0"/>
              </a:xfrm>
              <a:prstGeom prst="line">
                <a:avLst/>
              </a:prstGeom>
              <a:noFill/>
              <a:ln w="12700">
                <a:solidFill>
                  <a:schemeClr val="bg2"/>
                </a:solidFill>
                <a:round/>
                <a:headEnd/>
                <a:tailEnd/>
              </a:ln>
            </p:spPr>
            <p:txBody>
              <a:bodyPr wrap="none" anchor="ctr"/>
              <a:lstStyle/>
              <a:p>
                <a:endParaRPr lang="en-US"/>
              </a:p>
            </p:txBody>
          </p:sp>
          <p:sp>
            <p:nvSpPr>
              <p:cNvPr id="10906660" name="Line 54"/>
              <p:cNvSpPr>
                <a:spLocks noChangeShapeType="1"/>
              </p:cNvSpPr>
              <p:nvPr/>
            </p:nvSpPr>
            <p:spPr bwMode="auto">
              <a:xfrm>
                <a:off x="2738" y="2712"/>
                <a:ext cx="2841" cy="0"/>
              </a:xfrm>
              <a:prstGeom prst="line">
                <a:avLst/>
              </a:prstGeom>
              <a:noFill/>
              <a:ln w="12700">
                <a:solidFill>
                  <a:schemeClr val="bg2"/>
                </a:solidFill>
                <a:round/>
                <a:headEnd/>
                <a:tailEnd/>
              </a:ln>
            </p:spPr>
            <p:txBody>
              <a:bodyPr wrap="none" anchor="ctr"/>
              <a:lstStyle/>
              <a:p>
                <a:endParaRPr lang="en-US"/>
              </a:p>
            </p:txBody>
          </p:sp>
        </p:grpSp>
        <p:grpSp>
          <p:nvGrpSpPr>
            <p:cNvPr id="10906645" name="Group 55"/>
            <p:cNvGrpSpPr>
              <a:grpSpLocks/>
            </p:cNvGrpSpPr>
            <p:nvPr/>
          </p:nvGrpSpPr>
          <p:grpSpPr bwMode="auto">
            <a:xfrm>
              <a:off x="2734" y="1706"/>
              <a:ext cx="2845" cy="116"/>
              <a:chOff x="2734" y="2596"/>
              <a:chExt cx="2845" cy="116"/>
            </a:xfrm>
          </p:grpSpPr>
          <p:sp>
            <p:nvSpPr>
              <p:cNvPr id="10906653" name="Line 56"/>
              <p:cNvSpPr>
                <a:spLocks noChangeShapeType="1"/>
              </p:cNvSpPr>
              <p:nvPr/>
            </p:nvSpPr>
            <p:spPr bwMode="auto">
              <a:xfrm>
                <a:off x="2734" y="2596"/>
                <a:ext cx="2841" cy="0"/>
              </a:xfrm>
              <a:prstGeom prst="line">
                <a:avLst/>
              </a:prstGeom>
              <a:noFill/>
              <a:ln w="12700">
                <a:solidFill>
                  <a:schemeClr val="bg2"/>
                </a:solidFill>
                <a:round/>
                <a:headEnd/>
                <a:tailEnd/>
              </a:ln>
            </p:spPr>
            <p:txBody>
              <a:bodyPr wrap="none" anchor="ctr"/>
              <a:lstStyle/>
              <a:p>
                <a:endParaRPr lang="en-US"/>
              </a:p>
            </p:txBody>
          </p:sp>
          <p:sp>
            <p:nvSpPr>
              <p:cNvPr id="10906654" name="Line 57"/>
              <p:cNvSpPr>
                <a:spLocks noChangeShapeType="1"/>
              </p:cNvSpPr>
              <p:nvPr/>
            </p:nvSpPr>
            <p:spPr bwMode="auto">
              <a:xfrm>
                <a:off x="2738" y="2636"/>
                <a:ext cx="2841" cy="0"/>
              </a:xfrm>
              <a:prstGeom prst="line">
                <a:avLst/>
              </a:prstGeom>
              <a:noFill/>
              <a:ln w="12700">
                <a:solidFill>
                  <a:schemeClr val="bg2"/>
                </a:solidFill>
                <a:round/>
                <a:headEnd/>
                <a:tailEnd/>
              </a:ln>
            </p:spPr>
            <p:txBody>
              <a:bodyPr wrap="none" anchor="ctr"/>
              <a:lstStyle/>
              <a:p>
                <a:endParaRPr lang="en-US"/>
              </a:p>
            </p:txBody>
          </p:sp>
          <p:sp>
            <p:nvSpPr>
              <p:cNvPr id="10906655" name="Line 58"/>
              <p:cNvSpPr>
                <a:spLocks noChangeShapeType="1"/>
              </p:cNvSpPr>
              <p:nvPr/>
            </p:nvSpPr>
            <p:spPr bwMode="auto">
              <a:xfrm>
                <a:off x="2738" y="2676"/>
                <a:ext cx="2841" cy="0"/>
              </a:xfrm>
              <a:prstGeom prst="line">
                <a:avLst/>
              </a:prstGeom>
              <a:noFill/>
              <a:ln w="12700">
                <a:solidFill>
                  <a:schemeClr val="bg2"/>
                </a:solidFill>
                <a:round/>
                <a:headEnd/>
                <a:tailEnd/>
              </a:ln>
            </p:spPr>
            <p:txBody>
              <a:bodyPr wrap="none" anchor="ctr"/>
              <a:lstStyle/>
              <a:p>
                <a:endParaRPr lang="en-US"/>
              </a:p>
            </p:txBody>
          </p:sp>
          <p:sp>
            <p:nvSpPr>
              <p:cNvPr id="10906656" name="Line 59"/>
              <p:cNvSpPr>
                <a:spLocks noChangeShapeType="1"/>
              </p:cNvSpPr>
              <p:nvPr/>
            </p:nvSpPr>
            <p:spPr bwMode="auto">
              <a:xfrm>
                <a:off x="2738" y="2712"/>
                <a:ext cx="2841" cy="0"/>
              </a:xfrm>
              <a:prstGeom prst="line">
                <a:avLst/>
              </a:prstGeom>
              <a:noFill/>
              <a:ln w="12700">
                <a:solidFill>
                  <a:schemeClr val="bg2"/>
                </a:solidFill>
                <a:round/>
                <a:headEnd/>
                <a:tailEnd/>
              </a:ln>
            </p:spPr>
            <p:txBody>
              <a:bodyPr wrap="none" anchor="ctr"/>
              <a:lstStyle/>
              <a:p>
                <a:endParaRPr lang="en-US"/>
              </a:p>
            </p:txBody>
          </p:sp>
        </p:grpSp>
        <p:grpSp>
          <p:nvGrpSpPr>
            <p:cNvPr id="10906646" name="Group 60"/>
            <p:cNvGrpSpPr>
              <a:grpSpLocks/>
            </p:cNvGrpSpPr>
            <p:nvPr/>
          </p:nvGrpSpPr>
          <p:grpSpPr bwMode="auto">
            <a:xfrm>
              <a:off x="2736" y="823"/>
              <a:ext cx="2845" cy="116"/>
              <a:chOff x="2734" y="2596"/>
              <a:chExt cx="2845" cy="116"/>
            </a:xfrm>
          </p:grpSpPr>
          <p:sp>
            <p:nvSpPr>
              <p:cNvPr id="10906649" name="Line 61"/>
              <p:cNvSpPr>
                <a:spLocks noChangeShapeType="1"/>
              </p:cNvSpPr>
              <p:nvPr/>
            </p:nvSpPr>
            <p:spPr bwMode="auto">
              <a:xfrm>
                <a:off x="2734" y="2596"/>
                <a:ext cx="2841" cy="0"/>
              </a:xfrm>
              <a:prstGeom prst="line">
                <a:avLst/>
              </a:prstGeom>
              <a:noFill/>
              <a:ln w="12700">
                <a:solidFill>
                  <a:schemeClr val="bg2"/>
                </a:solidFill>
                <a:round/>
                <a:headEnd/>
                <a:tailEnd/>
              </a:ln>
            </p:spPr>
            <p:txBody>
              <a:bodyPr wrap="none" anchor="ctr"/>
              <a:lstStyle/>
              <a:p>
                <a:endParaRPr lang="en-US"/>
              </a:p>
            </p:txBody>
          </p:sp>
          <p:sp>
            <p:nvSpPr>
              <p:cNvPr id="10906650" name="Line 62"/>
              <p:cNvSpPr>
                <a:spLocks noChangeShapeType="1"/>
              </p:cNvSpPr>
              <p:nvPr/>
            </p:nvSpPr>
            <p:spPr bwMode="auto">
              <a:xfrm>
                <a:off x="2738" y="2636"/>
                <a:ext cx="2841" cy="0"/>
              </a:xfrm>
              <a:prstGeom prst="line">
                <a:avLst/>
              </a:prstGeom>
              <a:noFill/>
              <a:ln w="12700">
                <a:solidFill>
                  <a:schemeClr val="bg2"/>
                </a:solidFill>
                <a:round/>
                <a:headEnd/>
                <a:tailEnd/>
              </a:ln>
            </p:spPr>
            <p:txBody>
              <a:bodyPr wrap="none" anchor="ctr"/>
              <a:lstStyle/>
              <a:p>
                <a:endParaRPr lang="en-US"/>
              </a:p>
            </p:txBody>
          </p:sp>
          <p:sp>
            <p:nvSpPr>
              <p:cNvPr id="10906651" name="Line 63"/>
              <p:cNvSpPr>
                <a:spLocks noChangeShapeType="1"/>
              </p:cNvSpPr>
              <p:nvPr/>
            </p:nvSpPr>
            <p:spPr bwMode="auto">
              <a:xfrm>
                <a:off x="2738" y="2676"/>
                <a:ext cx="2841" cy="0"/>
              </a:xfrm>
              <a:prstGeom prst="line">
                <a:avLst/>
              </a:prstGeom>
              <a:noFill/>
              <a:ln w="12700">
                <a:solidFill>
                  <a:schemeClr val="bg2"/>
                </a:solidFill>
                <a:round/>
                <a:headEnd/>
                <a:tailEnd/>
              </a:ln>
            </p:spPr>
            <p:txBody>
              <a:bodyPr wrap="none" anchor="ctr"/>
              <a:lstStyle/>
              <a:p>
                <a:endParaRPr lang="en-US"/>
              </a:p>
            </p:txBody>
          </p:sp>
          <p:sp>
            <p:nvSpPr>
              <p:cNvPr id="10906652" name="Line 64"/>
              <p:cNvSpPr>
                <a:spLocks noChangeShapeType="1"/>
              </p:cNvSpPr>
              <p:nvPr/>
            </p:nvSpPr>
            <p:spPr bwMode="auto">
              <a:xfrm>
                <a:off x="2738" y="2712"/>
                <a:ext cx="2841" cy="0"/>
              </a:xfrm>
              <a:prstGeom prst="line">
                <a:avLst/>
              </a:prstGeom>
              <a:noFill/>
              <a:ln w="12700">
                <a:solidFill>
                  <a:schemeClr val="bg2"/>
                </a:solidFill>
                <a:round/>
                <a:headEnd/>
                <a:tailEnd/>
              </a:ln>
            </p:spPr>
            <p:txBody>
              <a:bodyPr wrap="none" anchor="ctr"/>
              <a:lstStyle/>
              <a:p>
                <a:endParaRPr lang="en-US"/>
              </a:p>
            </p:txBody>
          </p:sp>
        </p:grpSp>
        <p:sp>
          <p:nvSpPr>
            <p:cNvPr id="10906647" name="Text Box 65"/>
            <p:cNvSpPr txBox="1">
              <a:spLocks noChangeArrowheads="1"/>
            </p:cNvSpPr>
            <p:nvPr/>
          </p:nvSpPr>
          <p:spPr bwMode="auto">
            <a:xfrm>
              <a:off x="288" y="3545"/>
              <a:ext cx="1574" cy="484"/>
            </a:xfrm>
            <a:prstGeom prst="rect">
              <a:avLst/>
            </a:prstGeom>
            <a:noFill/>
            <a:ln w="12700">
              <a:noFill/>
              <a:miter lim="800000"/>
              <a:headEnd/>
              <a:tailEnd/>
            </a:ln>
          </p:spPr>
          <p:txBody>
            <a:bodyPr wrap="none" anchor="ctr">
              <a:spAutoFit/>
            </a:bodyPr>
            <a:lstStyle/>
            <a:p>
              <a:pPr>
                <a:lnSpc>
                  <a:spcPct val="85000"/>
                </a:lnSpc>
                <a:spcBef>
                  <a:spcPct val="50000"/>
                </a:spcBef>
              </a:pPr>
              <a:r>
                <a:rPr lang="en-AU" sz="2600" b="1">
                  <a:latin typeface="Arial" charset="0"/>
                </a:rPr>
                <a:t>Programmable</a:t>
              </a:r>
              <a:br>
                <a:rPr lang="en-AU" sz="2600" b="1">
                  <a:latin typeface="Arial" charset="0"/>
                </a:rPr>
              </a:br>
              <a:r>
                <a:rPr lang="en-AU" sz="2600" b="1">
                  <a:latin typeface="Arial" charset="0"/>
                </a:rPr>
                <a:t>Interconnect</a:t>
              </a:r>
            </a:p>
          </p:txBody>
        </p:sp>
        <p:sp>
          <p:nvSpPr>
            <p:cNvPr id="10906648" name="Line 66"/>
            <p:cNvSpPr>
              <a:spLocks noChangeShapeType="1"/>
            </p:cNvSpPr>
            <p:nvPr/>
          </p:nvSpPr>
          <p:spPr bwMode="auto">
            <a:xfrm flipV="1">
              <a:off x="1740" y="2636"/>
              <a:ext cx="968" cy="909"/>
            </a:xfrm>
            <a:prstGeom prst="line">
              <a:avLst/>
            </a:prstGeom>
            <a:noFill/>
            <a:ln w="76200">
              <a:solidFill>
                <a:schemeClr val="tx1"/>
              </a:solidFill>
              <a:round/>
              <a:headEnd/>
              <a:tailEnd type="triangle" w="med" len="med"/>
            </a:ln>
          </p:spPr>
          <p:txBody>
            <a:bodyPr wrap="none" anchor="ctr"/>
            <a:lstStyle/>
            <a:p>
              <a:endParaRPr lang="en-US"/>
            </a:p>
          </p:txBody>
        </p:sp>
      </p:grpSp>
      <p:sp>
        <p:nvSpPr>
          <p:cNvPr id="10906638" name="Slide Number Placeholder 66"/>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BE9EF12D-D9C4-4935-9B62-EBEB643B8863}" type="slidenum">
              <a:rPr lang="ar-SA" sz="1000">
                <a:latin typeface="Arial" charset="0"/>
              </a:rPr>
              <a:pPr algn="r" eaLnBrk="0" hangingPunct="0"/>
              <a:t>132</a:t>
            </a:fld>
            <a:endParaRPr lang="en-US" sz="1000">
              <a:latin typeface="Arial" charset="0"/>
            </a:endParaRPr>
          </a:p>
        </p:txBody>
      </p:sp>
      <p:sp>
        <p:nvSpPr>
          <p:cNvPr id="2565188" name="Text Box 68"/>
          <p:cNvSpPr txBox="1">
            <a:spLocks noChangeArrowheads="1"/>
          </p:cNvSpPr>
          <p:nvPr/>
        </p:nvSpPr>
        <p:spPr bwMode="auto">
          <a:xfrm>
            <a:off x="395288" y="6564313"/>
            <a:ext cx="1401762" cy="274637"/>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200">
                <a:latin typeface="Arial" charset="0"/>
              </a:rPr>
              <a:t>Source: Xilinx Inc.</a:t>
            </a:r>
          </a:p>
        </p:txBody>
      </p:sp>
    </p:spTree>
  </p:cSld>
  <p:clrMapOvr>
    <a:masterClrMapping/>
  </p:clrMapOvr>
  <p:transition spd="med" advTm="84192"/>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54630" name="Rectangle 2"/>
          <p:cNvSpPr>
            <a:spLocks noGrp="1" noChangeArrowheads="1"/>
          </p:cNvSpPr>
          <p:nvPr>
            <p:ph type="title" idx="4294967295"/>
          </p:nvPr>
        </p:nvSpPr>
        <p:spPr/>
        <p:txBody>
          <a:bodyPr/>
          <a:lstStyle/>
          <a:p>
            <a:pPr eaLnBrk="1" hangingPunct="1"/>
            <a:r>
              <a:rPr lang="en-US" smtClean="0"/>
              <a:t>What</a:t>
            </a:r>
            <a:r>
              <a:rPr lang="ja-JP" altLang="en-US" smtClean="0"/>
              <a:t>’</a:t>
            </a:r>
            <a:r>
              <a:rPr lang="en-US" altLang="ja-JP" smtClean="0"/>
              <a:t>s Inside an FPGA?</a:t>
            </a:r>
            <a:endParaRPr lang="en-CA" smtClean="0"/>
          </a:p>
        </p:txBody>
      </p:sp>
      <p:sp>
        <p:nvSpPr>
          <p:cNvPr id="3354631" name="Rectangle 3"/>
          <p:cNvSpPr>
            <a:spLocks noGrp="1" noChangeArrowheads="1"/>
          </p:cNvSpPr>
          <p:nvPr>
            <p:ph type="body" idx="4294967295"/>
          </p:nvPr>
        </p:nvSpPr>
        <p:spPr/>
        <p:txBody>
          <a:bodyPr/>
          <a:lstStyle/>
          <a:p>
            <a:pPr eaLnBrk="1" hangingPunct="1"/>
            <a:r>
              <a:rPr lang="en-US" smtClean="0"/>
              <a:t> </a:t>
            </a:r>
            <a:endParaRPr lang="en-CA" smtClean="0"/>
          </a:p>
        </p:txBody>
      </p:sp>
      <p:graphicFrame>
        <p:nvGraphicFramePr>
          <p:cNvPr id="3354628" name="Object 2"/>
          <p:cNvGraphicFramePr>
            <a:graphicFrameLocks noChangeAspect="1"/>
          </p:cNvGraphicFramePr>
          <p:nvPr/>
        </p:nvGraphicFramePr>
        <p:xfrm>
          <a:off x="304800" y="1371600"/>
          <a:ext cx="4953000" cy="3592513"/>
        </p:xfrm>
        <a:graphic>
          <a:graphicData uri="http://schemas.openxmlformats.org/presentationml/2006/ole">
            <p:oleObj spid="_x0000_s3354628" name="VISIO" r:id="rId4" imgW="2499360" imgH="1807464" progId="Visio.Drawing.11">
              <p:embed/>
            </p:oleObj>
          </a:graphicData>
        </a:graphic>
      </p:graphicFrame>
      <p:graphicFrame>
        <p:nvGraphicFramePr>
          <p:cNvPr id="17413" name="Object 3"/>
          <p:cNvGraphicFramePr>
            <a:graphicFrameLocks noChangeAspect="1"/>
          </p:cNvGraphicFramePr>
          <p:nvPr/>
        </p:nvGraphicFramePr>
        <p:xfrm>
          <a:off x="609600" y="1676400"/>
          <a:ext cx="7239000" cy="4581525"/>
        </p:xfrm>
        <a:graphic>
          <a:graphicData uri="http://schemas.openxmlformats.org/presentationml/2006/ole">
            <p:oleObj spid="_x0000_s3354629" name="VISIO" r:id="rId5" imgW="6403848" imgH="4044696" progId="Visio.Drawing.11">
              <p:embed/>
            </p:oleObj>
          </a:graphicData>
        </a:graphic>
      </p:graphicFrame>
      <p:sp>
        <p:nvSpPr>
          <p:cNvPr id="3354632"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03214671-334E-4310-A11D-6B5D8E4612DA}" type="slidenum">
              <a:rPr lang="en-CA" sz="1400">
                <a:latin typeface="Arial" charset="0"/>
              </a:rPr>
              <a:pPr algn="r"/>
              <a:t>133</a:t>
            </a:fld>
            <a:endParaRPr lang="en-CA" sz="14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wipe(left)">
                                      <p:cBhvr>
                                        <p:cTn id="7"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10721" name="Line 2"/>
          <p:cNvSpPr>
            <a:spLocks noChangeShapeType="1"/>
          </p:cNvSpPr>
          <p:nvPr/>
        </p:nvSpPr>
        <p:spPr bwMode="auto">
          <a:xfrm>
            <a:off x="1304925" y="3836988"/>
            <a:ext cx="203200" cy="1587"/>
          </a:xfrm>
          <a:prstGeom prst="line">
            <a:avLst/>
          </a:prstGeom>
          <a:noFill/>
          <a:ln w="0">
            <a:solidFill>
              <a:schemeClr val="tx1"/>
            </a:solidFill>
            <a:round/>
            <a:headEnd/>
            <a:tailEnd/>
          </a:ln>
        </p:spPr>
        <p:txBody>
          <a:bodyPr/>
          <a:lstStyle/>
          <a:p>
            <a:endParaRPr lang="en-US"/>
          </a:p>
        </p:txBody>
      </p:sp>
      <p:sp>
        <p:nvSpPr>
          <p:cNvPr id="10910722" name="Line 3"/>
          <p:cNvSpPr>
            <a:spLocks noChangeShapeType="1"/>
          </p:cNvSpPr>
          <p:nvPr/>
        </p:nvSpPr>
        <p:spPr bwMode="auto">
          <a:xfrm>
            <a:off x="1304925" y="3492500"/>
            <a:ext cx="203200" cy="1588"/>
          </a:xfrm>
          <a:prstGeom prst="line">
            <a:avLst/>
          </a:prstGeom>
          <a:noFill/>
          <a:ln w="0">
            <a:solidFill>
              <a:schemeClr val="tx1"/>
            </a:solidFill>
            <a:round/>
            <a:headEnd/>
            <a:tailEnd/>
          </a:ln>
        </p:spPr>
        <p:txBody>
          <a:bodyPr/>
          <a:lstStyle/>
          <a:p>
            <a:endParaRPr lang="en-US"/>
          </a:p>
        </p:txBody>
      </p:sp>
      <p:sp>
        <p:nvSpPr>
          <p:cNvPr id="10910723" name="Rectangle 4"/>
          <p:cNvSpPr>
            <a:spLocks noChangeArrowheads="1"/>
          </p:cNvSpPr>
          <p:nvPr/>
        </p:nvSpPr>
        <p:spPr bwMode="auto">
          <a:xfrm>
            <a:off x="536575" y="4651375"/>
            <a:ext cx="3059113" cy="274638"/>
          </a:xfrm>
          <a:prstGeom prst="rect">
            <a:avLst/>
          </a:prstGeom>
          <a:noFill/>
          <a:ln w="9525">
            <a:noFill/>
            <a:miter lim="800000"/>
            <a:headEnd/>
            <a:tailEnd/>
          </a:ln>
        </p:spPr>
        <p:txBody>
          <a:bodyPr wrap="none" lIns="0" tIns="0" rIns="0" bIns="0">
            <a:spAutoFit/>
          </a:bodyPr>
          <a:lstStyle/>
          <a:p>
            <a:r>
              <a:rPr lang="en-US" sz="1800">
                <a:latin typeface="Arial" charset="0"/>
              </a:rPr>
              <a:t>(a) Circuit for a two-input LUT </a:t>
            </a:r>
          </a:p>
        </p:txBody>
      </p:sp>
      <p:sp>
        <p:nvSpPr>
          <p:cNvPr id="10910724" name="Rectangle 5"/>
          <p:cNvSpPr>
            <a:spLocks noChangeArrowheads="1"/>
          </p:cNvSpPr>
          <p:nvPr/>
        </p:nvSpPr>
        <p:spPr bwMode="auto">
          <a:xfrm>
            <a:off x="276225" y="2225675"/>
            <a:ext cx="177800" cy="274638"/>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25" name="Rectangle 6"/>
          <p:cNvSpPr>
            <a:spLocks noChangeArrowheads="1"/>
          </p:cNvSpPr>
          <p:nvPr/>
        </p:nvSpPr>
        <p:spPr bwMode="auto">
          <a:xfrm>
            <a:off x="366713" y="2322513"/>
            <a:ext cx="190500" cy="274637"/>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26" name="Rectangle 7"/>
          <p:cNvSpPr>
            <a:spLocks noChangeArrowheads="1"/>
          </p:cNvSpPr>
          <p:nvPr/>
        </p:nvSpPr>
        <p:spPr bwMode="auto">
          <a:xfrm>
            <a:off x="276225" y="4094163"/>
            <a:ext cx="177800" cy="274637"/>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27" name="Line 8"/>
          <p:cNvSpPr>
            <a:spLocks noChangeShapeType="1"/>
          </p:cNvSpPr>
          <p:nvPr/>
        </p:nvSpPr>
        <p:spPr bwMode="auto">
          <a:xfrm>
            <a:off x="1304925" y="3127375"/>
            <a:ext cx="203200" cy="1588"/>
          </a:xfrm>
          <a:prstGeom prst="line">
            <a:avLst/>
          </a:prstGeom>
          <a:noFill/>
          <a:ln w="0">
            <a:solidFill>
              <a:schemeClr val="tx1"/>
            </a:solidFill>
            <a:round/>
            <a:headEnd/>
            <a:tailEnd/>
          </a:ln>
        </p:spPr>
        <p:txBody>
          <a:bodyPr/>
          <a:lstStyle/>
          <a:p>
            <a:endParaRPr lang="en-US"/>
          </a:p>
        </p:txBody>
      </p:sp>
      <p:sp>
        <p:nvSpPr>
          <p:cNvPr id="10910728" name="Line 9"/>
          <p:cNvSpPr>
            <a:spLocks noChangeShapeType="1"/>
          </p:cNvSpPr>
          <p:nvPr/>
        </p:nvSpPr>
        <p:spPr bwMode="auto">
          <a:xfrm>
            <a:off x="1304925" y="2762250"/>
            <a:ext cx="203200" cy="1588"/>
          </a:xfrm>
          <a:prstGeom prst="line">
            <a:avLst/>
          </a:prstGeom>
          <a:noFill/>
          <a:ln w="0">
            <a:solidFill>
              <a:schemeClr val="tx1"/>
            </a:solidFill>
            <a:round/>
            <a:headEnd/>
            <a:tailEnd/>
          </a:ln>
        </p:spPr>
        <p:txBody>
          <a:bodyPr/>
          <a:lstStyle/>
          <a:p>
            <a:endParaRPr lang="en-US"/>
          </a:p>
        </p:txBody>
      </p:sp>
      <p:sp>
        <p:nvSpPr>
          <p:cNvPr id="10910729" name="Line 10"/>
          <p:cNvSpPr>
            <a:spLocks noChangeShapeType="1"/>
          </p:cNvSpPr>
          <p:nvPr/>
        </p:nvSpPr>
        <p:spPr bwMode="auto">
          <a:xfrm flipH="1">
            <a:off x="1751013" y="2944813"/>
            <a:ext cx="406400" cy="1587"/>
          </a:xfrm>
          <a:prstGeom prst="line">
            <a:avLst/>
          </a:prstGeom>
          <a:noFill/>
          <a:ln w="0">
            <a:solidFill>
              <a:schemeClr val="tx1"/>
            </a:solidFill>
            <a:round/>
            <a:headEnd/>
            <a:tailEnd/>
          </a:ln>
        </p:spPr>
        <p:txBody>
          <a:bodyPr/>
          <a:lstStyle/>
          <a:p>
            <a:endParaRPr lang="en-US"/>
          </a:p>
        </p:txBody>
      </p:sp>
      <p:sp>
        <p:nvSpPr>
          <p:cNvPr id="10910730" name="Freeform 11"/>
          <p:cNvSpPr>
            <a:spLocks/>
          </p:cNvSpPr>
          <p:nvPr/>
        </p:nvSpPr>
        <p:spPr bwMode="auto">
          <a:xfrm>
            <a:off x="1508125" y="2660650"/>
            <a:ext cx="242888" cy="568325"/>
          </a:xfrm>
          <a:custGeom>
            <a:avLst/>
            <a:gdLst>
              <a:gd name="T0" fmla="*/ 2147483647 w 307"/>
              <a:gd name="T1" fmla="*/ 2147483647 h 715"/>
              <a:gd name="T2" fmla="*/ 2147483647 w 307"/>
              <a:gd name="T3" fmla="*/ 2147483647 h 715"/>
              <a:gd name="T4" fmla="*/ 0 w 307"/>
              <a:gd name="T5" fmla="*/ 2147483647 h 715"/>
              <a:gd name="T6" fmla="*/ 0 w 307"/>
              <a:gd name="T7" fmla="*/ 0 h 715"/>
              <a:gd name="T8" fmla="*/ 2147483647 w 307"/>
              <a:gd name="T9" fmla="*/ 2147483647 h 715"/>
              <a:gd name="T10" fmla="*/ 0 60000 65536"/>
              <a:gd name="T11" fmla="*/ 0 60000 65536"/>
              <a:gd name="T12" fmla="*/ 0 60000 65536"/>
              <a:gd name="T13" fmla="*/ 0 60000 65536"/>
              <a:gd name="T14" fmla="*/ 0 60000 65536"/>
              <a:gd name="T15" fmla="*/ 0 w 307"/>
              <a:gd name="T16" fmla="*/ 0 h 715"/>
              <a:gd name="T17" fmla="*/ 307 w 307"/>
              <a:gd name="T18" fmla="*/ 715 h 715"/>
            </a:gdLst>
            <a:ahLst/>
            <a:cxnLst>
              <a:cxn ang="T10">
                <a:pos x="T0" y="T1"/>
              </a:cxn>
              <a:cxn ang="T11">
                <a:pos x="T2" y="T3"/>
              </a:cxn>
              <a:cxn ang="T12">
                <a:pos x="T4" y="T5"/>
              </a:cxn>
              <a:cxn ang="T13">
                <a:pos x="T6" y="T7"/>
              </a:cxn>
              <a:cxn ang="T14">
                <a:pos x="T8" y="T9"/>
              </a:cxn>
            </a:cxnLst>
            <a:rect l="T15" t="T16" r="T17" b="T18"/>
            <a:pathLst>
              <a:path w="307" h="715">
                <a:moveTo>
                  <a:pt x="307" y="127"/>
                </a:moveTo>
                <a:lnTo>
                  <a:pt x="307" y="562"/>
                </a:lnTo>
                <a:lnTo>
                  <a:pt x="0" y="715"/>
                </a:lnTo>
                <a:lnTo>
                  <a:pt x="0" y="0"/>
                </a:lnTo>
                <a:lnTo>
                  <a:pt x="307" y="127"/>
                </a:lnTo>
                <a:close/>
              </a:path>
            </a:pathLst>
          </a:custGeom>
          <a:noFill/>
          <a:ln w="0">
            <a:solidFill>
              <a:schemeClr val="tx1"/>
            </a:solidFill>
            <a:prstDash val="solid"/>
            <a:round/>
            <a:headEnd/>
            <a:tailEnd/>
          </a:ln>
        </p:spPr>
        <p:txBody>
          <a:bodyPr/>
          <a:lstStyle/>
          <a:p>
            <a:endParaRPr lang="en-US"/>
          </a:p>
        </p:txBody>
      </p:sp>
      <p:sp>
        <p:nvSpPr>
          <p:cNvPr id="10910731" name="Line 12"/>
          <p:cNvSpPr>
            <a:spLocks noChangeShapeType="1"/>
          </p:cNvSpPr>
          <p:nvPr/>
        </p:nvSpPr>
        <p:spPr bwMode="auto">
          <a:xfrm flipV="1">
            <a:off x="1649413" y="3167063"/>
            <a:ext cx="1587" cy="142875"/>
          </a:xfrm>
          <a:prstGeom prst="line">
            <a:avLst/>
          </a:prstGeom>
          <a:noFill/>
          <a:ln w="0">
            <a:solidFill>
              <a:schemeClr val="tx1"/>
            </a:solidFill>
            <a:round/>
            <a:headEnd/>
            <a:tailEnd/>
          </a:ln>
        </p:spPr>
        <p:txBody>
          <a:bodyPr/>
          <a:lstStyle/>
          <a:p>
            <a:endParaRPr lang="en-US"/>
          </a:p>
        </p:txBody>
      </p:sp>
      <p:sp>
        <p:nvSpPr>
          <p:cNvPr id="10910732" name="Rectangle 13"/>
          <p:cNvSpPr>
            <a:spLocks noChangeArrowheads="1"/>
          </p:cNvSpPr>
          <p:nvPr/>
        </p:nvSpPr>
        <p:spPr bwMode="auto">
          <a:xfrm>
            <a:off x="366713" y="4192588"/>
            <a:ext cx="190500" cy="274637"/>
          </a:xfrm>
          <a:prstGeom prst="rect">
            <a:avLst/>
          </a:prstGeom>
          <a:noFill/>
          <a:ln w="9525">
            <a:noFill/>
            <a:miter lim="800000"/>
            <a:headEnd/>
            <a:tailEnd/>
          </a:ln>
        </p:spPr>
        <p:txBody>
          <a:bodyPr wrap="none" lIns="0" tIns="0" rIns="0" bIns="0">
            <a:spAutoFit/>
          </a:bodyPr>
          <a:lstStyle/>
          <a:p>
            <a:r>
              <a:rPr lang="en-US" sz="1800">
                <a:latin typeface="Arial" charset="0"/>
              </a:rPr>
              <a:t>2 </a:t>
            </a:r>
          </a:p>
        </p:txBody>
      </p:sp>
      <p:sp>
        <p:nvSpPr>
          <p:cNvPr id="10910733" name="Rectangle 14"/>
          <p:cNvSpPr>
            <a:spLocks noChangeArrowheads="1"/>
          </p:cNvSpPr>
          <p:nvPr/>
        </p:nvSpPr>
        <p:spPr bwMode="auto">
          <a:xfrm>
            <a:off x="3113088" y="3182938"/>
            <a:ext cx="127000" cy="274637"/>
          </a:xfrm>
          <a:prstGeom prst="rect">
            <a:avLst/>
          </a:prstGeom>
          <a:noFill/>
          <a:ln w="9525">
            <a:noFill/>
            <a:miter lim="800000"/>
            <a:headEnd/>
            <a:tailEnd/>
          </a:ln>
        </p:spPr>
        <p:txBody>
          <a:bodyPr wrap="none" lIns="0" tIns="0" rIns="0" bIns="0">
            <a:spAutoFit/>
          </a:bodyPr>
          <a:lstStyle/>
          <a:p>
            <a:r>
              <a:rPr lang="en-US" sz="1800" i="1">
                <a:latin typeface="Arial" charset="0"/>
              </a:rPr>
              <a:t>f </a:t>
            </a:r>
            <a:endParaRPr lang="en-US" sz="1800">
              <a:latin typeface="Arial" charset="0"/>
            </a:endParaRPr>
          </a:p>
        </p:txBody>
      </p:sp>
      <p:sp>
        <p:nvSpPr>
          <p:cNvPr id="10910734" name="Rectangle 15"/>
          <p:cNvSpPr>
            <a:spLocks noChangeArrowheads="1"/>
          </p:cNvSpPr>
          <p:nvPr/>
        </p:nvSpPr>
        <p:spPr bwMode="auto">
          <a:xfrm>
            <a:off x="939800" y="2579688"/>
            <a:ext cx="365125" cy="365125"/>
          </a:xfrm>
          <a:prstGeom prst="rect">
            <a:avLst/>
          </a:prstGeom>
          <a:noFill/>
          <a:ln w="19050">
            <a:solidFill>
              <a:schemeClr val="tx1"/>
            </a:solidFill>
            <a:miter lim="800000"/>
            <a:headEnd/>
            <a:tailEnd/>
          </a:ln>
        </p:spPr>
        <p:txBody>
          <a:bodyPr/>
          <a:lstStyle/>
          <a:p>
            <a:endParaRPr lang="en-US" sz="1800">
              <a:latin typeface="Arial" charset="0"/>
            </a:endParaRPr>
          </a:p>
        </p:txBody>
      </p:sp>
      <p:sp>
        <p:nvSpPr>
          <p:cNvPr id="10910735" name="Rectangle 16"/>
          <p:cNvSpPr>
            <a:spLocks noChangeArrowheads="1"/>
          </p:cNvSpPr>
          <p:nvPr/>
        </p:nvSpPr>
        <p:spPr bwMode="auto">
          <a:xfrm>
            <a:off x="1011238" y="2676525"/>
            <a:ext cx="381000" cy="274638"/>
          </a:xfrm>
          <a:prstGeom prst="rect">
            <a:avLst/>
          </a:prstGeom>
          <a:noFill/>
          <a:ln w="9525">
            <a:noFill/>
            <a:miter lim="800000"/>
            <a:headEnd/>
            <a:tailEnd/>
          </a:ln>
        </p:spPr>
        <p:txBody>
          <a:bodyPr wrap="none" lIns="0" tIns="0" rIns="0" bIns="0">
            <a:spAutoFit/>
          </a:bodyPr>
          <a:lstStyle/>
          <a:p>
            <a:r>
              <a:rPr lang="en-US" sz="1800">
                <a:latin typeface="Arial" charset="0"/>
              </a:rPr>
              <a:t>0/1 </a:t>
            </a:r>
          </a:p>
        </p:txBody>
      </p:sp>
      <p:sp>
        <p:nvSpPr>
          <p:cNvPr id="10910736" name="Rectangle 17"/>
          <p:cNvSpPr>
            <a:spLocks noChangeArrowheads="1"/>
          </p:cNvSpPr>
          <p:nvPr/>
        </p:nvSpPr>
        <p:spPr bwMode="auto">
          <a:xfrm>
            <a:off x="939800" y="2944813"/>
            <a:ext cx="365125" cy="365125"/>
          </a:xfrm>
          <a:prstGeom prst="rect">
            <a:avLst/>
          </a:prstGeom>
          <a:noFill/>
          <a:ln w="19050">
            <a:solidFill>
              <a:schemeClr val="tx1"/>
            </a:solidFill>
            <a:miter lim="800000"/>
            <a:headEnd/>
            <a:tailEnd/>
          </a:ln>
        </p:spPr>
        <p:txBody>
          <a:bodyPr/>
          <a:lstStyle/>
          <a:p>
            <a:pPr>
              <a:spcBef>
                <a:spcPct val="20000"/>
              </a:spcBef>
              <a:buFontTx/>
              <a:buChar char="•"/>
            </a:pPr>
            <a:endParaRPr lang="es-CO" sz="3000">
              <a:solidFill>
                <a:srgbClr val="FFFFFF"/>
              </a:solidFill>
              <a:latin typeface="Arial" charset="0"/>
            </a:endParaRPr>
          </a:p>
        </p:txBody>
      </p:sp>
      <p:sp>
        <p:nvSpPr>
          <p:cNvPr id="10910737" name="Rectangle 18"/>
          <p:cNvSpPr>
            <a:spLocks noChangeArrowheads="1"/>
          </p:cNvSpPr>
          <p:nvPr/>
        </p:nvSpPr>
        <p:spPr bwMode="auto">
          <a:xfrm>
            <a:off x="1011238" y="3036888"/>
            <a:ext cx="381000" cy="274637"/>
          </a:xfrm>
          <a:prstGeom prst="rect">
            <a:avLst/>
          </a:prstGeom>
          <a:noFill/>
          <a:ln w="9525">
            <a:noFill/>
            <a:miter lim="800000"/>
            <a:headEnd/>
            <a:tailEnd/>
          </a:ln>
        </p:spPr>
        <p:txBody>
          <a:bodyPr wrap="none" lIns="0" tIns="0" rIns="0" bIns="0">
            <a:spAutoFit/>
          </a:bodyPr>
          <a:lstStyle/>
          <a:p>
            <a:r>
              <a:rPr lang="en-US" sz="1800">
                <a:latin typeface="Arial" charset="0"/>
              </a:rPr>
              <a:t>0/1 </a:t>
            </a:r>
          </a:p>
        </p:txBody>
      </p:sp>
      <p:sp>
        <p:nvSpPr>
          <p:cNvPr id="10910738" name="Rectangle 19"/>
          <p:cNvSpPr>
            <a:spLocks noChangeArrowheads="1"/>
          </p:cNvSpPr>
          <p:nvPr/>
        </p:nvSpPr>
        <p:spPr bwMode="auto">
          <a:xfrm>
            <a:off x="939800" y="3309938"/>
            <a:ext cx="365125" cy="344487"/>
          </a:xfrm>
          <a:prstGeom prst="rect">
            <a:avLst/>
          </a:prstGeom>
          <a:noFill/>
          <a:ln w="19050">
            <a:solidFill>
              <a:schemeClr val="tx1"/>
            </a:solidFill>
            <a:miter lim="800000"/>
            <a:headEnd/>
            <a:tailEnd/>
          </a:ln>
        </p:spPr>
        <p:txBody>
          <a:bodyPr/>
          <a:lstStyle/>
          <a:p>
            <a:endParaRPr lang="en-US" sz="1800">
              <a:latin typeface="Arial" charset="0"/>
            </a:endParaRPr>
          </a:p>
        </p:txBody>
      </p:sp>
      <p:sp>
        <p:nvSpPr>
          <p:cNvPr id="10910739" name="Rectangle 20"/>
          <p:cNvSpPr>
            <a:spLocks noChangeArrowheads="1"/>
          </p:cNvSpPr>
          <p:nvPr/>
        </p:nvSpPr>
        <p:spPr bwMode="auto">
          <a:xfrm>
            <a:off x="1011238" y="3397250"/>
            <a:ext cx="381000" cy="274638"/>
          </a:xfrm>
          <a:prstGeom prst="rect">
            <a:avLst/>
          </a:prstGeom>
          <a:noFill/>
          <a:ln w="9525">
            <a:noFill/>
            <a:miter lim="800000"/>
            <a:headEnd/>
            <a:tailEnd/>
          </a:ln>
        </p:spPr>
        <p:txBody>
          <a:bodyPr wrap="none" lIns="0" tIns="0" rIns="0" bIns="0">
            <a:spAutoFit/>
          </a:bodyPr>
          <a:lstStyle/>
          <a:p>
            <a:r>
              <a:rPr lang="en-US" sz="1800">
                <a:latin typeface="Arial" charset="0"/>
              </a:rPr>
              <a:t>0/1 </a:t>
            </a:r>
          </a:p>
        </p:txBody>
      </p:sp>
      <p:sp>
        <p:nvSpPr>
          <p:cNvPr id="10910740" name="Rectangle 21"/>
          <p:cNvSpPr>
            <a:spLocks noChangeArrowheads="1"/>
          </p:cNvSpPr>
          <p:nvPr/>
        </p:nvSpPr>
        <p:spPr bwMode="auto">
          <a:xfrm>
            <a:off x="939800" y="3654425"/>
            <a:ext cx="365125" cy="365125"/>
          </a:xfrm>
          <a:prstGeom prst="rect">
            <a:avLst/>
          </a:prstGeom>
          <a:noFill/>
          <a:ln w="19050">
            <a:solidFill>
              <a:schemeClr val="tx1"/>
            </a:solidFill>
            <a:miter lim="800000"/>
            <a:headEnd/>
            <a:tailEnd/>
          </a:ln>
        </p:spPr>
        <p:txBody>
          <a:bodyPr/>
          <a:lstStyle/>
          <a:p>
            <a:endParaRPr lang="en-US" sz="1800">
              <a:latin typeface="Arial" charset="0"/>
            </a:endParaRPr>
          </a:p>
        </p:txBody>
      </p:sp>
      <p:sp>
        <p:nvSpPr>
          <p:cNvPr id="10910741" name="Line 22"/>
          <p:cNvSpPr>
            <a:spLocks noChangeShapeType="1"/>
          </p:cNvSpPr>
          <p:nvPr/>
        </p:nvSpPr>
        <p:spPr bwMode="auto">
          <a:xfrm flipH="1">
            <a:off x="1751013" y="3654425"/>
            <a:ext cx="406400" cy="1588"/>
          </a:xfrm>
          <a:prstGeom prst="line">
            <a:avLst/>
          </a:prstGeom>
          <a:noFill/>
          <a:ln w="19050">
            <a:solidFill>
              <a:schemeClr val="tx1"/>
            </a:solidFill>
            <a:round/>
            <a:headEnd/>
            <a:tailEnd/>
          </a:ln>
        </p:spPr>
        <p:txBody>
          <a:bodyPr/>
          <a:lstStyle/>
          <a:p>
            <a:endParaRPr lang="en-US"/>
          </a:p>
        </p:txBody>
      </p:sp>
      <p:sp>
        <p:nvSpPr>
          <p:cNvPr id="10910742" name="Freeform 23"/>
          <p:cNvSpPr>
            <a:spLocks/>
          </p:cNvSpPr>
          <p:nvPr/>
        </p:nvSpPr>
        <p:spPr bwMode="auto">
          <a:xfrm>
            <a:off x="1508125" y="3370263"/>
            <a:ext cx="242888" cy="588962"/>
          </a:xfrm>
          <a:custGeom>
            <a:avLst/>
            <a:gdLst>
              <a:gd name="T0" fmla="*/ 2147483647 w 307"/>
              <a:gd name="T1" fmla="*/ 2147483647 h 742"/>
              <a:gd name="T2" fmla="*/ 2147483647 w 307"/>
              <a:gd name="T3" fmla="*/ 2147483647 h 742"/>
              <a:gd name="T4" fmla="*/ 0 w 307"/>
              <a:gd name="T5" fmla="*/ 2147483647 h 742"/>
              <a:gd name="T6" fmla="*/ 0 w 307"/>
              <a:gd name="T7" fmla="*/ 0 h 742"/>
              <a:gd name="T8" fmla="*/ 2147483647 w 307"/>
              <a:gd name="T9" fmla="*/ 2147483647 h 742"/>
              <a:gd name="T10" fmla="*/ 0 60000 65536"/>
              <a:gd name="T11" fmla="*/ 0 60000 65536"/>
              <a:gd name="T12" fmla="*/ 0 60000 65536"/>
              <a:gd name="T13" fmla="*/ 0 60000 65536"/>
              <a:gd name="T14" fmla="*/ 0 60000 65536"/>
              <a:gd name="T15" fmla="*/ 0 w 307"/>
              <a:gd name="T16" fmla="*/ 0 h 742"/>
              <a:gd name="T17" fmla="*/ 307 w 307"/>
              <a:gd name="T18" fmla="*/ 742 h 742"/>
            </a:gdLst>
            <a:ahLst/>
            <a:cxnLst>
              <a:cxn ang="T10">
                <a:pos x="T0" y="T1"/>
              </a:cxn>
              <a:cxn ang="T11">
                <a:pos x="T2" y="T3"/>
              </a:cxn>
              <a:cxn ang="T12">
                <a:pos x="T4" y="T5"/>
              </a:cxn>
              <a:cxn ang="T13">
                <a:pos x="T6" y="T7"/>
              </a:cxn>
              <a:cxn ang="T14">
                <a:pos x="T8" y="T9"/>
              </a:cxn>
            </a:cxnLst>
            <a:rect l="T15" t="T16" r="T17" b="T18"/>
            <a:pathLst>
              <a:path w="307" h="742">
                <a:moveTo>
                  <a:pt x="307" y="154"/>
                </a:moveTo>
                <a:lnTo>
                  <a:pt x="307" y="588"/>
                </a:lnTo>
                <a:lnTo>
                  <a:pt x="0" y="742"/>
                </a:lnTo>
                <a:lnTo>
                  <a:pt x="0" y="0"/>
                </a:lnTo>
                <a:lnTo>
                  <a:pt x="307" y="154"/>
                </a:lnTo>
                <a:close/>
              </a:path>
            </a:pathLst>
          </a:custGeom>
          <a:noFill/>
          <a:ln w="19050">
            <a:solidFill>
              <a:schemeClr val="tx1"/>
            </a:solidFill>
            <a:prstDash val="solid"/>
            <a:round/>
            <a:headEnd/>
            <a:tailEnd/>
          </a:ln>
        </p:spPr>
        <p:txBody>
          <a:bodyPr/>
          <a:lstStyle/>
          <a:p>
            <a:endParaRPr lang="en-US"/>
          </a:p>
        </p:txBody>
      </p:sp>
      <p:sp>
        <p:nvSpPr>
          <p:cNvPr id="10910743" name="Line 24"/>
          <p:cNvSpPr>
            <a:spLocks noChangeShapeType="1"/>
          </p:cNvSpPr>
          <p:nvPr/>
        </p:nvSpPr>
        <p:spPr bwMode="auto">
          <a:xfrm flipV="1">
            <a:off x="1649413" y="3878263"/>
            <a:ext cx="1587" cy="365125"/>
          </a:xfrm>
          <a:prstGeom prst="line">
            <a:avLst/>
          </a:prstGeom>
          <a:noFill/>
          <a:ln w="19050">
            <a:solidFill>
              <a:schemeClr val="tx1"/>
            </a:solidFill>
            <a:round/>
            <a:headEnd/>
            <a:tailEnd/>
          </a:ln>
        </p:spPr>
        <p:txBody>
          <a:bodyPr/>
          <a:lstStyle/>
          <a:p>
            <a:endParaRPr lang="en-US"/>
          </a:p>
        </p:txBody>
      </p:sp>
      <p:sp>
        <p:nvSpPr>
          <p:cNvPr id="10910744" name="Line 25"/>
          <p:cNvSpPr>
            <a:spLocks noChangeShapeType="1"/>
          </p:cNvSpPr>
          <p:nvPr/>
        </p:nvSpPr>
        <p:spPr bwMode="auto">
          <a:xfrm>
            <a:off x="2157413" y="3492500"/>
            <a:ext cx="222250" cy="1588"/>
          </a:xfrm>
          <a:prstGeom prst="line">
            <a:avLst/>
          </a:prstGeom>
          <a:noFill/>
          <a:ln w="19050">
            <a:solidFill>
              <a:schemeClr val="tx1"/>
            </a:solidFill>
            <a:round/>
            <a:headEnd/>
            <a:tailEnd/>
          </a:ln>
        </p:spPr>
        <p:txBody>
          <a:bodyPr/>
          <a:lstStyle/>
          <a:p>
            <a:endParaRPr lang="en-US"/>
          </a:p>
        </p:txBody>
      </p:sp>
      <p:sp>
        <p:nvSpPr>
          <p:cNvPr id="10910745" name="Line 26"/>
          <p:cNvSpPr>
            <a:spLocks noChangeShapeType="1"/>
          </p:cNvSpPr>
          <p:nvPr/>
        </p:nvSpPr>
        <p:spPr bwMode="auto">
          <a:xfrm>
            <a:off x="2157413" y="3127375"/>
            <a:ext cx="222250" cy="1588"/>
          </a:xfrm>
          <a:prstGeom prst="line">
            <a:avLst/>
          </a:prstGeom>
          <a:noFill/>
          <a:ln w="19050">
            <a:solidFill>
              <a:schemeClr val="tx1"/>
            </a:solidFill>
            <a:round/>
            <a:headEnd/>
            <a:tailEnd/>
          </a:ln>
        </p:spPr>
        <p:txBody>
          <a:bodyPr/>
          <a:lstStyle/>
          <a:p>
            <a:endParaRPr lang="en-US"/>
          </a:p>
        </p:txBody>
      </p:sp>
      <p:sp>
        <p:nvSpPr>
          <p:cNvPr id="10910746" name="Line 27"/>
          <p:cNvSpPr>
            <a:spLocks noChangeShapeType="1"/>
          </p:cNvSpPr>
          <p:nvPr/>
        </p:nvSpPr>
        <p:spPr bwMode="auto">
          <a:xfrm flipH="1">
            <a:off x="2603500" y="3309938"/>
            <a:ext cx="425450" cy="1587"/>
          </a:xfrm>
          <a:prstGeom prst="line">
            <a:avLst/>
          </a:prstGeom>
          <a:noFill/>
          <a:ln w="19050">
            <a:solidFill>
              <a:schemeClr val="tx1"/>
            </a:solidFill>
            <a:round/>
            <a:headEnd/>
            <a:tailEnd/>
          </a:ln>
        </p:spPr>
        <p:txBody>
          <a:bodyPr/>
          <a:lstStyle/>
          <a:p>
            <a:endParaRPr lang="en-US"/>
          </a:p>
        </p:txBody>
      </p:sp>
      <p:sp>
        <p:nvSpPr>
          <p:cNvPr id="10910747" name="Freeform 28"/>
          <p:cNvSpPr>
            <a:spLocks/>
          </p:cNvSpPr>
          <p:nvPr/>
        </p:nvSpPr>
        <p:spPr bwMode="auto">
          <a:xfrm>
            <a:off x="2379663" y="3025775"/>
            <a:ext cx="223837" cy="568325"/>
          </a:xfrm>
          <a:custGeom>
            <a:avLst/>
            <a:gdLst>
              <a:gd name="T0" fmla="*/ 2147483647 w 281"/>
              <a:gd name="T1" fmla="*/ 2147483647 h 716"/>
              <a:gd name="T2" fmla="*/ 2147483647 w 281"/>
              <a:gd name="T3" fmla="*/ 2147483647 h 716"/>
              <a:gd name="T4" fmla="*/ 0 w 281"/>
              <a:gd name="T5" fmla="*/ 2147483647 h 716"/>
              <a:gd name="T6" fmla="*/ 0 w 281"/>
              <a:gd name="T7" fmla="*/ 0 h 716"/>
              <a:gd name="T8" fmla="*/ 2147483647 w 281"/>
              <a:gd name="T9" fmla="*/ 2147483647 h 716"/>
              <a:gd name="T10" fmla="*/ 0 60000 65536"/>
              <a:gd name="T11" fmla="*/ 0 60000 65536"/>
              <a:gd name="T12" fmla="*/ 0 60000 65536"/>
              <a:gd name="T13" fmla="*/ 0 60000 65536"/>
              <a:gd name="T14" fmla="*/ 0 60000 65536"/>
              <a:gd name="T15" fmla="*/ 0 w 281"/>
              <a:gd name="T16" fmla="*/ 0 h 716"/>
              <a:gd name="T17" fmla="*/ 281 w 281"/>
              <a:gd name="T18" fmla="*/ 716 h 716"/>
            </a:gdLst>
            <a:ahLst/>
            <a:cxnLst>
              <a:cxn ang="T10">
                <a:pos x="T0" y="T1"/>
              </a:cxn>
              <a:cxn ang="T11">
                <a:pos x="T2" y="T3"/>
              </a:cxn>
              <a:cxn ang="T12">
                <a:pos x="T4" y="T5"/>
              </a:cxn>
              <a:cxn ang="T13">
                <a:pos x="T6" y="T7"/>
              </a:cxn>
              <a:cxn ang="T14">
                <a:pos x="T8" y="T9"/>
              </a:cxn>
            </a:cxnLst>
            <a:rect l="T15" t="T16" r="T17" b="T18"/>
            <a:pathLst>
              <a:path w="281" h="716">
                <a:moveTo>
                  <a:pt x="281" y="128"/>
                </a:moveTo>
                <a:lnTo>
                  <a:pt x="281" y="562"/>
                </a:lnTo>
                <a:lnTo>
                  <a:pt x="0" y="716"/>
                </a:lnTo>
                <a:lnTo>
                  <a:pt x="0" y="0"/>
                </a:lnTo>
                <a:lnTo>
                  <a:pt x="281" y="128"/>
                </a:lnTo>
                <a:close/>
              </a:path>
            </a:pathLst>
          </a:custGeom>
          <a:noFill/>
          <a:ln w="19050">
            <a:solidFill>
              <a:schemeClr val="tx1"/>
            </a:solidFill>
            <a:prstDash val="solid"/>
            <a:round/>
            <a:headEnd/>
            <a:tailEnd/>
          </a:ln>
        </p:spPr>
        <p:txBody>
          <a:bodyPr/>
          <a:lstStyle/>
          <a:p>
            <a:endParaRPr lang="en-US"/>
          </a:p>
        </p:txBody>
      </p:sp>
      <p:sp>
        <p:nvSpPr>
          <p:cNvPr id="10910748" name="Line 29"/>
          <p:cNvSpPr>
            <a:spLocks noChangeShapeType="1"/>
          </p:cNvSpPr>
          <p:nvPr/>
        </p:nvSpPr>
        <p:spPr bwMode="auto">
          <a:xfrm flipV="1">
            <a:off x="2157413" y="3492500"/>
            <a:ext cx="1587" cy="161925"/>
          </a:xfrm>
          <a:prstGeom prst="line">
            <a:avLst/>
          </a:prstGeom>
          <a:noFill/>
          <a:ln w="19050">
            <a:solidFill>
              <a:schemeClr val="tx1"/>
            </a:solidFill>
            <a:round/>
            <a:headEnd/>
            <a:tailEnd/>
          </a:ln>
        </p:spPr>
        <p:txBody>
          <a:bodyPr/>
          <a:lstStyle/>
          <a:p>
            <a:endParaRPr lang="en-US"/>
          </a:p>
        </p:txBody>
      </p:sp>
      <p:sp>
        <p:nvSpPr>
          <p:cNvPr id="10910749" name="Line 30"/>
          <p:cNvSpPr>
            <a:spLocks noChangeShapeType="1"/>
          </p:cNvSpPr>
          <p:nvPr/>
        </p:nvSpPr>
        <p:spPr bwMode="auto">
          <a:xfrm>
            <a:off x="2157413" y="2944813"/>
            <a:ext cx="1587" cy="182562"/>
          </a:xfrm>
          <a:prstGeom prst="line">
            <a:avLst/>
          </a:prstGeom>
          <a:noFill/>
          <a:ln w="19050">
            <a:solidFill>
              <a:schemeClr val="tx1"/>
            </a:solidFill>
            <a:round/>
            <a:headEnd/>
            <a:tailEnd/>
          </a:ln>
        </p:spPr>
        <p:txBody>
          <a:bodyPr/>
          <a:lstStyle/>
          <a:p>
            <a:endParaRPr lang="en-US"/>
          </a:p>
        </p:txBody>
      </p:sp>
      <p:sp>
        <p:nvSpPr>
          <p:cNvPr id="10910750" name="Freeform 31"/>
          <p:cNvSpPr>
            <a:spLocks/>
          </p:cNvSpPr>
          <p:nvPr/>
        </p:nvSpPr>
        <p:spPr bwMode="auto">
          <a:xfrm>
            <a:off x="512763" y="3309938"/>
            <a:ext cx="1441450" cy="933450"/>
          </a:xfrm>
          <a:custGeom>
            <a:avLst/>
            <a:gdLst>
              <a:gd name="T0" fmla="*/ 0 w 1814"/>
              <a:gd name="T1" fmla="*/ 2147483647 h 1176"/>
              <a:gd name="T2" fmla="*/ 2147483647 w 1814"/>
              <a:gd name="T3" fmla="*/ 2147483647 h 1176"/>
              <a:gd name="T4" fmla="*/ 2147483647 w 1814"/>
              <a:gd name="T5" fmla="*/ 0 h 1176"/>
              <a:gd name="T6" fmla="*/ 2147483647 w 1814"/>
              <a:gd name="T7" fmla="*/ 0 h 1176"/>
              <a:gd name="T8" fmla="*/ 0 60000 65536"/>
              <a:gd name="T9" fmla="*/ 0 60000 65536"/>
              <a:gd name="T10" fmla="*/ 0 60000 65536"/>
              <a:gd name="T11" fmla="*/ 0 60000 65536"/>
              <a:gd name="T12" fmla="*/ 0 w 1814"/>
              <a:gd name="T13" fmla="*/ 0 h 1176"/>
              <a:gd name="T14" fmla="*/ 1814 w 1814"/>
              <a:gd name="T15" fmla="*/ 1176 h 1176"/>
            </a:gdLst>
            <a:ahLst/>
            <a:cxnLst>
              <a:cxn ang="T8">
                <a:pos x="T0" y="T1"/>
              </a:cxn>
              <a:cxn ang="T9">
                <a:pos x="T2" y="T3"/>
              </a:cxn>
              <a:cxn ang="T10">
                <a:pos x="T4" y="T5"/>
              </a:cxn>
              <a:cxn ang="T11">
                <a:pos x="T6" y="T7"/>
              </a:cxn>
            </a:cxnLst>
            <a:rect l="T12" t="T13" r="T14" b="T15"/>
            <a:pathLst>
              <a:path w="1814" h="1176">
                <a:moveTo>
                  <a:pt x="0" y="1176"/>
                </a:moveTo>
                <a:lnTo>
                  <a:pt x="1814" y="1176"/>
                </a:lnTo>
                <a:lnTo>
                  <a:pt x="1814" y="0"/>
                </a:lnTo>
                <a:lnTo>
                  <a:pt x="1431" y="0"/>
                </a:lnTo>
              </a:path>
            </a:pathLst>
          </a:custGeom>
          <a:noFill/>
          <a:ln w="19050">
            <a:solidFill>
              <a:schemeClr val="tx1"/>
            </a:solidFill>
            <a:prstDash val="solid"/>
            <a:round/>
            <a:headEnd/>
            <a:tailEnd/>
          </a:ln>
        </p:spPr>
        <p:txBody>
          <a:bodyPr/>
          <a:lstStyle/>
          <a:p>
            <a:endParaRPr lang="en-US"/>
          </a:p>
        </p:txBody>
      </p:sp>
      <p:sp>
        <p:nvSpPr>
          <p:cNvPr id="10910751" name="Freeform 32"/>
          <p:cNvSpPr>
            <a:spLocks/>
          </p:cNvSpPr>
          <p:nvPr/>
        </p:nvSpPr>
        <p:spPr bwMode="auto">
          <a:xfrm>
            <a:off x="512763" y="2376488"/>
            <a:ext cx="2009775" cy="709612"/>
          </a:xfrm>
          <a:custGeom>
            <a:avLst/>
            <a:gdLst>
              <a:gd name="T0" fmla="*/ 0 w 2530"/>
              <a:gd name="T1" fmla="*/ 0 h 894"/>
              <a:gd name="T2" fmla="*/ 2147483647 w 2530"/>
              <a:gd name="T3" fmla="*/ 0 h 894"/>
              <a:gd name="T4" fmla="*/ 2147483647 w 2530"/>
              <a:gd name="T5" fmla="*/ 2147483647 h 894"/>
              <a:gd name="T6" fmla="*/ 0 60000 65536"/>
              <a:gd name="T7" fmla="*/ 0 60000 65536"/>
              <a:gd name="T8" fmla="*/ 0 60000 65536"/>
              <a:gd name="T9" fmla="*/ 0 w 2530"/>
              <a:gd name="T10" fmla="*/ 0 h 894"/>
              <a:gd name="T11" fmla="*/ 2530 w 2530"/>
              <a:gd name="T12" fmla="*/ 894 h 894"/>
            </a:gdLst>
            <a:ahLst/>
            <a:cxnLst>
              <a:cxn ang="T6">
                <a:pos x="T0" y="T1"/>
              </a:cxn>
              <a:cxn ang="T7">
                <a:pos x="T2" y="T3"/>
              </a:cxn>
              <a:cxn ang="T8">
                <a:pos x="T4" y="T5"/>
              </a:cxn>
            </a:cxnLst>
            <a:rect l="T9" t="T10" r="T11" b="T12"/>
            <a:pathLst>
              <a:path w="2530" h="894">
                <a:moveTo>
                  <a:pt x="0" y="0"/>
                </a:moveTo>
                <a:lnTo>
                  <a:pt x="2530" y="0"/>
                </a:lnTo>
                <a:lnTo>
                  <a:pt x="2530" y="894"/>
                </a:lnTo>
              </a:path>
            </a:pathLst>
          </a:custGeom>
          <a:noFill/>
          <a:ln w="19050">
            <a:solidFill>
              <a:schemeClr val="tx1"/>
            </a:solidFill>
            <a:prstDash val="solid"/>
            <a:round/>
            <a:headEnd/>
            <a:tailEnd/>
          </a:ln>
        </p:spPr>
        <p:txBody>
          <a:bodyPr/>
          <a:lstStyle/>
          <a:p>
            <a:endParaRPr lang="en-US"/>
          </a:p>
        </p:txBody>
      </p:sp>
      <p:sp>
        <p:nvSpPr>
          <p:cNvPr id="10910752" name="Freeform 33"/>
          <p:cNvSpPr>
            <a:spLocks/>
          </p:cNvSpPr>
          <p:nvPr/>
        </p:nvSpPr>
        <p:spPr bwMode="auto">
          <a:xfrm>
            <a:off x="1628775" y="4222750"/>
            <a:ext cx="41275" cy="41275"/>
          </a:xfrm>
          <a:custGeom>
            <a:avLst/>
            <a:gdLst>
              <a:gd name="T0" fmla="*/ 2147483647 w 52"/>
              <a:gd name="T1" fmla="*/ 0 h 51"/>
              <a:gd name="T2" fmla="*/ 2147483647 w 52"/>
              <a:gd name="T3" fmla="*/ 0 h 51"/>
              <a:gd name="T4" fmla="*/ 2147483647 w 52"/>
              <a:gd name="T5" fmla="*/ 2147483647 h 51"/>
              <a:gd name="T6" fmla="*/ 2147483647 w 52"/>
              <a:gd name="T7" fmla="*/ 2147483647 h 51"/>
              <a:gd name="T8" fmla="*/ 2147483647 w 52"/>
              <a:gd name="T9" fmla="*/ 2147483647 h 51"/>
              <a:gd name="T10" fmla="*/ 2147483647 w 52"/>
              <a:gd name="T11" fmla="*/ 2147483647 h 51"/>
              <a:gd name="T12" fmla="*/ 2147483647 w 52"/>
              <a:gd name="T13" fmla="*/ 2147483647 h 51"/>
              <a:gd name="T14" fmla="*/ 2147483647 w 52"/>
              <a:gd name="T15" fmla="*/ 2147483647 h 51"/>
              <a:gd name="T16" fmla="*/ 2147483647 w 52"/>
              <a:gd name="T17" fmla="*/ 2147483647 h 51"/>
              <a:gd name="T18" fmla="*/ 0 w 52"/>
              <a:gd name="T19" fmla="*/ 2147483647 h 51"/>
              <a:gd name="T20" fmla="*/ 0 w 52"/>
              <a:gd name="T21" fmla="*/ 2147483647 h 51"/>
              <a:gd name="T22" fmla="*/ 0 w 52"/>
              <a:gd name="T23" fmla="*/ 2147483647 h 51"/>
              <a:gd name="T24" fmla="*/ 0 w 52"/>
              <a:gd name="T25" fmla="*/ 2147483647 h 51"/>
              <a:gd name="T26" fmla="*/ 2147483647 w 52"/>
              <a:gd name="T27" fmla="*/ 2147483647 h 51"/>
              <a:gd name="T28" fmla="*/ 2147483647 w 52"/>
              <a:gd name="T29" fmla="*/ 2147483647 h 51"/>
              <a:gd name="T30" fmla="*/ 2147483647 w 52"/>
              <a:gd name="T31" fmla="*/ 2147483647 h 51"/>
              <a:gd name="T32" fmla="*/ 2147483647 w 52"/>
              <a:gd name="T33" fmla="*/ 2147483647 h 51"/>
              <a:gd name="T34" fmla="*/ 2147483647 w 52"/>
              <a:gd name="T35" fmla="*/ 2147483647 h 51"/>
              <a:gd name="T36" fmla="*/ 2147483647 w 52"/>
              <a:gd name="T37" fmla="*/ 2147483647 h 51"/>
              <a:gd name="T38" fmla="*/ 2147483647 w 52"/>
              <a:gd name="T39" fmla="*/ 2147483647 h 51"/>
              <a:gd name="T40" fmla="*/ 2147483647 w 52"/>
              <a:gd name="T41" fmla="*/ 2147483647 h 51"/>
              <a:gd name="T42" fmla="*/ 2147483647 w 52"/>
              <a:gd name="T43" fmla="*/ 2147483647 h 51"/>
              <a:gd name="T44" fmla="*/ 2147483647 w 52"/>
              <a:gd name="T45" fmla="*/ 2147483647 h 51"/>
              <a:gd name="T46" fmla="*/ 2147483647 w 52"/>
              <a:gd name="T47" fmla="*/ 2147483647 h 51"/>
              <a:gd name="T48" fmla="*/ 2147483647 w 52"/>
              <a:gd name="T49" fmla="*/ 2147483647 h 51"/>
              <a:gd name="T50" fmla="*/ 2147483647 w 52"/>
              <a:gd name="T51" fmla="*/ 2147483647 h 51"/>
              <a:gd name="T52" fmla="*/ 2147483647 w 52"/>
              <a:gd name="T53" fmla="*/ 2147483647 h 51"/>
              <a:gd name="T54" fmla="*/ 2147483647 w 52"/>
              <a:gd name="T55" fmla="*/ 2147483647 h 51"/>
              <a:gd name="T56" fmla="*/ 2147483647 w 52"/>
              <a:gd name="T57" fmla="*/ 2147483647 h 51"/>
              <a:gd name="T58" fmla="*/ 2147483647 w 52"/>
              <a:gd name="T59" fmla="*/ 2147483647 h 51"/>
              <a:gd name="T60" fmla="*/ 2147483647 w 52"/>
              <a:gd name="T61" fmla="*/ 2147483647 h 51"/>
              <a:gd name="T62" fmla="*/ 2147483647 w 52"/>
              <a:gd name="T63" fmla="*/ 2147483647 h 51"/>
              <a:gd name="T64" fmla="*/ 2147483647 w 52"/>
              <a:gd name="T65" fmla="*/ 2147483647 h 51"/>
              <a:gd name="T66" fmla="*/ 2147483647 w 52"/>
              <a:gd name="T67" fmla="*/ 2147483647 h 51"/>
              <a:gd name="T68" fmla="*/ 2147483647 w 52"/>
              <a:gd name="T69" fmla="*/ 2147483647 h 51"/>
              <a:gd name="T70" fmla="*/ 2147483647 w 52"/>
              <a:gd name="T71" fmla="*/ 2147483647 h 51"/>
              <a:gd name="T72" fmla="*/ 2147483647 w 52"/>
              <a:gd name="T73" fmla="*/ 2147483647 h 51"/>
              <a:gd name="T74" fmla="*/ 2147483647 w 52"/>
              <a:gd name="T75" fmla="*/ 2147483647 h 51"/>
              <a:gd name="T76" fmla="*/ 2147483647 w 52"/>
              <a:gd name="T77" fmla="*/ 2147483647 h 51"/>
              <a:gd name="T78" fmla="*/ 2147483647 w 52"/>
              <a:gd name="T79" fmla="*/ 2147483647 h 51"/>
              <a:gd name="T80" fmla="*/ 2147483647 w 52"/>
              <a:gd name="T81" fmla="*/ 2147483647 h 51"/>
              <a:gd name="T82" fmla="*/ 2147483647 w 52"/>
              <a:gd name="T83" fmla="*/ 2147483647 h 51"/>
              <a:gd name="T84" fmla="*/ 2147483647 w 52"/>
              <a:gd name="T85" fmla="*/ 0 h 51"/>
              <a:gd name="T86" fmla="*/ 2147483647 w 52"/>
              <a:gd name="T87" fmla="*/ 0 h 51"/>
              <a:gd name="T88" fmla="*/ 2147483647 w 52"/>
              <a:gd name="T89" fmla="*/ 2147483647 h 5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
              <a:gd name="T136" fmla="*/ 0 h 51"/>
              <a:gd name="T137" fmla="*/ 52 w 52"/>
              <a:gd name="T138" fmla="*/ 51 h 5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 h="51">
                <a:moveTo>
                  <a:pt x="26" y="26"/>
                </a:moveTo>
                <a:lnTo>
                  <a:pt x="26" y="0"/>
                </a:lnTo>
                <a:lnTo>
                  <a:pt x="25" y="0"/>
                </a:lnTo>
                <a:lnTo>
                  <a:pt x="23" y="0"/>
                </a:lnTo>
                <a:lnTo>
                  <a:pt x="22" y="0"/>
                </a:lnTo>
                <a:lnTo>
                  <a:pt x="21" y="0"/>
                </a:lnTo>
                <a:lnTo>
                  <a:pt x="20" y="0"/>
                </a:lnTo>
                <a:lnTo>
                  <a:pt x="18" y="1"/>
                </a:lnTo>
                <a:lnTo>
                  <a:pt x="17" y="1"/>
                </a:lnTo>
                <a:lnTo>
                  <a:pt x="16" y="1"/>
                </a:lnTo>
                <a:lnTo>
                  <a:pt x="14" y="3"/>
                </a:lnTo>
                <a:lnTo>
                  <a:pt x="13" y="3"/>
                </a:lnTo>
                <a:lnTo>
                  <a:pt x="13" y="4"/>
                </a:lnTo>
                <a:lnTo>
                  <a:pt x="12" y="4"/>
                </a:lnTo>
                <a:lnTo>
                  <a:pt x="11" y="5"/>
                </a:lnTo>
                <a:lnTo>
                  <a:pt x="9" y="5"/>
                </a:lnTo>
                <a:lnTo>
                  <a:pt x="8" y="6"/>
                </a:lnTo>
                <a:lnTo>
                  <a:pt x="7" y="8"/>
                </a:lnTo>
                <a:lnTo>
                  <a:pt x="6" y="9"/>
                </a:lnTo>
                <a:lnTo>
                  <a:pt x="6" y="10"/>
                </a:lnTo>
                <a:lnTo>
                  <a:pt x="4" y="10"/>
                </a:lnTo>
                <a:lnTo>
                  <a:pt x="4" y="12"/>
                </a:lnTo>
                <a:lnTo>
                  <a:pt x="3" y="13"/>
                </a:lnTo>
                <a:lnTo>
                  <a:pt x="3" y="14"/>
                </a:lnTo>
                <a:lnTo>
                  <a:pt x="2" y="15"/>
                </a:lnTo>
                <a:lnTo>
                  <a:pt x="2" y="17"/>
                </a:lnTo>
                <a:lnTo>
                  <a:pt x="2" y="18"/>
                </a:lnTo>
                <a:lnTo>
                  <a:pt x="2" y="19"/>
                </a:lnTo>
                <a:lnTo>
                  <a:pt x="0" y="20"/>
                </a:lnTo>
                <a:lnTo>
                  <a:pt x="0" y="22"/>
                </a:lnTo>
                <a:lnTo>
                  <a:pt x="0" y="23"/>
                </a:lnTo>
                <a:lnTo>
                  <a:pt x="0" y="24"/>
                </a:lnTo>
                <a:lnTo>
                  <a:pt x="0" y="26"/>
                </a:lnTo>
                <a:lnTo>
                  <a:pt x="0" y="27"/>
                </a:lnTo>
                <a:lnTo>
                  <a:pt x="0" y="28"/>
                </a:lnTo>
                <a:lnTo>
                  <a:pt x="0" y="29"/>
                </a:lnTo>
                <a:lnTo>
                  <a:pt x="0" y="31"/>
                </a:lnTo>
                <a:lnTo>
                  <a:pt x="2" y="32"/>
                </a:lnTo>
                <a:lnTo>
                  <a:pt x="2" y="33"/>
                </a:lnTo>
                <a:lnTo>
                  <a:pt x="2" y="35"/>
                </a:lnTo>
                <a:lnTo>
                  <a:pt x="3" y="36"/>
                </a:lnTo>
                <a:lnTo>
                  <a:pt x="3" y="37"/>
                </a:lnTo>
                <a:lnTo>
                  <a:pt x="4" y="38"/>
                </a:lnTo>
                <a:lnTo>
                  <a:pt x="4" y="40"/>
                </a:lnTo>
                <a:lnTo>
                  <a:pt x="6" y="41"/>
                </a:lnTo>
                <a:lnTo>
                  <a:pt x="7" y="42"/>
                </a:lnTo>
                <a:lnTo>
                  <a:pt x="8" y="43"/>
                </a:lnTo>
                <a:lnTo>
                  <a:pt x="9" y="45"/>
                </a:lnTo>
                <a:lnTo>
                  <a:pt x="11" y="46"/>
                </a:lnTo>
                <a:lnTo>
                  <a:pt x="12" y="46"/>
                </a:lnTo>
                <a:lnTo>
                  <a:pt x="13" y="47"/>
                </a:lnTo>
                <a:lnTo>
                  <a:pt x="14" y="49"/>
                </a:lnTo>
                <a:lnTo>
                  <a:pt x="16" y="49"/>
                </a:lnTo>
                <a:lnTo>
                  <a:pt x="17" y="49"/>
                </a:lnTo>
                <a:lnTo>
                  <a:pt x="18" y="50"/>
                </a:lnTo>
                <a:lnTo>
                  <a:pt x="20" y="50"/>
                </a:lnTo>
                <a:lnTo>
                  <a:pt x="21" y="50"/>
                </a:lnTo>
                <a:lnTo>
                  <a:pt x="22" y="50"/>
                </a:lnTo>
                <a:lnTo>
                  <a:pt x="23" y="51"/>
                </a:lnTo>
                <a:lnTo>
                  <a:pt x="25" y="51"/>
                </a:lnTo>
                <a:lnTo>
                  <a:pt x="26" y="51"/>
                </a:lnTo>
                <a:lnTo>
                  <a:pt x="27" y="51"/>
                </a:lnTo>
                <a:lnTo>
                  <a:pt x="29" y="51"/>
                </a:lnTo>
                <a:lnTo>
                  <a:pt x="30" y="50"/>
                </a:lnTo>
                <a:lnTo>
                  <a:pt x="31" y="50"/>
                </a:lnTo>
                <a:lnTo>
                  <a:pt x="32" y="50"/>
                </a:lnTo>
                <a:lnTo>
                  <a:pt x="34" y="50"/>
                </a:lnTo>
                <a:lnTo>
                  <a:pt x="35" y="49"/>
                </a:lnTo>
                <a:lnTo>
                  <a:pt x="36" y="49"/>
                </a:lnTo>
                <a:lnTo>
                  <a:pt x="37" y="49"/>
                </a:lnTo>
                <a:lnTo>
                  <a:pt x="37" y="47"/>
                </a:lnTo>
                <a:lnTo>
                  <a:pt x="39" y="47"/>
                </a:lnTo>
                <a:lnTo>
                  <a:pt x="40" y="46"/>
                </a:lnTo>
                <a:lnTo>
                  <a:pt x="41" y="46"/>
                </a:lnTo>
                <a:lnTo>
                  <a:pt x="43" y="45"/>
                </a:lnTo>
                <a:lnTo>
                  <a:pt x="43" y="43"/>
                </a:lnTo>
                <a:lnTo>
                  <a:pt x="44" y="43"/>
                </a:lnTo>
                <a:lnTo>
                  <a:pt x="45" y="42"/>
                </a:lnTo>
                <a:lnTo>
                  <a:pt x="45" y="41"/>
                </a:lnTo>
                <a:lnTo>
                  <a:pt x="46" y="41"/>
                </a:lnTo>
                <a:lnTo>
                  <a:pt x="46" y="40"/>
                </a:lnTo>
                <a:lnTo>
                  <a:pt x="48" y="38"/>
                </a:lnTo>
                <a:lnTo>
                  <a:pt x="48" y="37"/>
                </a:lnTo>
                <a:lnTo>
                  <a:pt x="49" y="36"/>
                </a:lnTo>
                <a:lnTo>
                  <a:pt x="49" y="35"/>
                </a:lnTo>
                <a:lnTo>
                  <a:pt x="50" y="35"/>
                </a:lnTo>
                <a:lnTo>
                  <a:pt x="50" y="33"/>
                </a:lnTo>
                <a:lnTo>
                  <a:pt x="50" y="32"/>
                </a:lnTo>
                <a:lnTo>
                  <a:pt x="50" y="31"/>
                </a:lnTo>
                <a:lnTo>
                  <a:pt x="52" y="29"/>
                </a:lnTo>
                <a:lnTo>
                  <a:pt x="52" y="28"/>
                </a:lnTo>
                <a:lnTo>
                  <a:pt x="52" y="27"/>
                </a:lnTo>
                <a:lnTo>
                  <a:pt x="52" y="26"/>
                </a:lnTo>
                <a:lnTo>
                  <a:pt x="52" y="24"/>
                </a:lnTo>
                <a:lnTo>
                  <a:pt x="52" y="23"/>
                </a:lnTo>
                <a:lnTo>
                  <a:pt x="52" y="22"/>
                </a:lnTo>
                <a:lnTo>
                  <a:pt x="50" y="20"/>
                </a:lnTo>
                <a:lnTo>
                  <a:pt x="50" y="19"/>
                </a:lnTo>
                <a:lnTo>
                  <a:pt x="50" y="18"/>
                </a:lnTo>
                <a:lnTo>
                  <a:pt x="50" y="17"/>
                </a:lnTo>
                <a:lnTo>
                  <a:pt x="49" y="15"/>
                </a:lnTo>
                <a:lnTo>
                  <a:pt x="49" y="14"/>
                </a:lnTo>
                <a:lnTo>
                  <a:pt x="48" y="13"/>
                </a:lnTo>
                <a:lnTo>
                  <a:pt x="48" y="12"/>
                </a:lnTo>
                <a:lnTo>
                  <a:pt x="46" y="10"/>
                </a:lnTo>
                <a:lnTo>
                  <a:pt x="45" y="9"/>
                </a:lnTo>
                <a:lnTo>
                  <a:pt x="45" y="8"/>
                </a:lnTo>
                <a:lnTo>
                  <a:pt x="44" y="6"/>
                </a:lnTo>
                <a:lnTo>
                  <a:pt x="43" y="6"/>
                </a:lnTo>
                <a:lnTo>
                  <a:pt x="43" y="5"/>
                </a:lnTo>
                <a:lnTo>
                  <a:pt x="41" y="5"/>
                </a:lnTo>
                <a:lnTo>
                  <a:pt x="40" y="4"/>
                </a:lnTo>
                <a:lnTo>
                  <a:pt x="39" y="4"/>
                </a:lnTo>
                <a:lnTo>
                  <a:pt x="37" y="3"/>
                </a:lnTo>
                <a:lnTo>
                  <a:pt x="36" y="1"/>
                </a:lnTo>
                <a:lnTo>
                  <a:pt x="35" y="1"/>
                </a:lnTo>
                <a:lnTo>
                  <a:pt x="34" y="1"/>
                </a:lnTo>
                <a:lnTo>
                  <a:pt x="32" y="0"/>
                </a:lnTo>
                <a:lnTo>
                  <a:pt x="31" y="0"/>
                </a:lnTo>
                <a:lnTo>
                  <a:pt x="30" y="0"/>
                </a:lnTo>
                <a:lnTo>
                  <a:pt x="29" y="0"/>
                </a:lnTo>
                <a:lnTo>
                  <a:pt x="27" y="0"/>
                </a:lnTo>
                <a:lnTo>
                  <a:pt x="26" y="0"/>
                </a:lnTo>
                <a:lnTo>
                  <a:pt x="26" y="26"/>
                </a:lnTo>
                <a:close/>
              </a:path>
            </a:pathLst>
          </a:custGeom>
          <a:solidFill>
            <a:srgbClr val="000000"/>
          </a:solidFill>
          <a:ln w="9525">
            <a:solidFill>
              <a:schemeClr val="tx1"/>
            </a:solidFill>
            <a:round/>
            <a:headEnd/>
            <a:tailEnd/>
          </a:ln>
        </p:spPr>
        <p:txBody>
          <a:bodyPr/>
          <a:lstStyle/>
          <a:p>
            <a:endParaRPr lang="en-US"/>
          </a:p>
        </p:txBody>
      </p:sp>
      <p:sp>
        <p:nvSpPr>
          <p:cNvPr id="10910753" name="Freeform 34"/>
          <p:cNvSpPr>
            <a:spLocks/>
          </p:cNvSpPr>
          <p:nvPr/>
        </p:nvSpPr>
        <p:spPr bwMode="auto">
          <a:xfrm>
            <a:off x="1636713" y="4210050"/>
            <a:ext cx="49212" cy="49213"/>
          </a:xfrm>
          <a:custGeom>
            <a:avLst/>
            <a:gdLst>
              <a:gd name="T0" fmla="*/ 2147483647 w 61"/>
              <a:gd name="T1" fmla="*/ 2147483647 h 63"/>
              <a:gd name="T2" fmla="*/ 2147483647 w 61"/>
              <a:gd name="T3" fmla="*/ 2147483647 h 63"/>
              <a:gd name="T4" fmla="*/ 2147483647 w 61"/>
              <a:gd name="T5" fmla="*/ 2147483647 h 63"/>
              <a:gd name="T6" fmla="*/ 2147483647 w 61"/>
              <a:gd name="T7" fmla="*/ 2147483647 h 63"/>
              <a:gd name="T8" fmla="*/ 2147483647 w 61"/>
              <a:gd name="T9" fmla="*/ 2147483647 h 63"/>
              <a:gd name="T10" fmla="*/ 2147483647 w 61"/>
              <a:gd name="T11" fmla="*/ 2147483647 h 63"/>
              <a:gd name="T12" fmla="*/ 2147483647 w 61"/>
              <a:gd name="T13" fmla="*/ 2147483647 h 63"/>
              <a:gd name="T14" fmla="*/ 2147483647 w 61"/>
              <a:gd name="T15" fmla="*/ 2147483647 h 63"/>
              <a:gd name="T16" fmla="*/ 2147483647 w 61"/>
              <a:gd name="T17" fmla="*/ 2147483647 h 63"/>
              <a:gd name="T18" fmla="*/ 0 w 61"/>
              <a:gd name="T19" fmla="*/ 2147483647 h 63"/>
              <a:gd name="T20" fmla="*/ 0 w 61"/>
              <a:gd name="T21" fmla="*/ 2147483647 h 63"/>
              <a:gd name="T22" fmla="*/ 0 w 61"/>
              <a:gd name="T23" fmla="*/ 2147483647 h 63"/>
              <a:gd name="T24" fmla="*/ 0 w 61"/>
              <a:gd name="T25" fmla="*/ 2147483647 h 63"/>
              <a:gd name="T26" fmla="*/ 2147483647 w 61"/>
              <a:gd name="T27" fmla="*/ 2147483647 h 63"/>
              <a:gd name="T28" fmla="*/ 2147483647 w 61"/>
              <a:gd name="T29" fmla="*/ 2147483647 h 63"/>
              <a:gd name="T30" fmla="*/ 2147483647 w 61"/>
              <a:gd name="T31" fmla="*/ 2147483647 h 63"/>
              <a:gd name="T32" fmla="*/ 2147483647 w 61"/>
              <a:gd name="T33" fmla="*/ 2147483647 h 63"/>
              <a:gd name="T34" fmla="*/ 2147483647 w 61"/>
              <a:gd name="T35" fmla="*/ 2147483647 h 63"/>
              <a:gd name="T36" fmla="*/ 2147483647 w 61"/>
              <a:gd name="T37" fmla="*/ 2147483647 h 63"/>
              <a:gd name="T38" fmla="*/ 2147483647 w 61"/>
              <a:gd name="T39" fmla="*/ 2147483647 h 63"/>
              <a:gd name="T40" fmla="*/ 2147483647 w 61"/>
              <a:gd name="T41" fmla="*/ 2147483647 h 63"/>
              <a:gd name="T42" fmla="*/ 2147483647 w 61"/>
              <a:gd name="T43" fmla="*/ 2147483647 h 63"/>
              <a:gd name="T44" fmla="*/ 2147483647 w 61"/>
              <a:gd name="T45" fmla="*/ 2147483647 h 63"/>
              <a:gd name="T46" fmla="*/ 2147483647 w 61"/>
              <a:gd name="T47" fmla="*/ 2147483647 h 63"/>
              <a:gd name="T48" fmla="*/ 2147483647 w 61"/>
              <a:gd name="T49" fmla="*/ 2147483647 h 63"/>
              <a:gd name="T50" fmla="*/ 2147483647 w 61"/>
              <a:gd name="T51" fmla="*/ 2147483647 h 63"/>
              <a:gd name="T52" fmla="*/ 2147483647 w 61"/>
              <a:gd name="T53" fmla="*/ 2147483647 h 63"/>
              <a:gd name="T54" fmla="*/ 2147483647 w 61"/>
              <a:gd name="T55" fmla="*/ 2147483647 h 63"/>
              <a:gd name="T56" fmla="*/ 2147483647 w 61"/>
              <a:gd name="T57" fmla="*/ 2147483647 h 63"/>
              <a:gd name="T58" fmla="*/ 2147483647 w 61"/>
              <a:gd name="T59" fmla="*/ 2147483647 h 63"/>
              <a:gd name="T60" fmla="*/ 2147483647 w 61"/>
              <a:gd name="T61" fmla="*/ 2147483647 h 63"/>
              <a:gd name="T62" fmla="*/ 2147483647 w 61"/>
              <a:gd name="T63" fmla="*/ 2147483647 h 63"/>
              <a:gd name="T64" fmla="*/ 2147483647 w 61"/>
              <a:gd name="T65" fmla="*/ 2147483647 h 63"/>
              <a:gd name="T66" fmla="*/ 2147483647 w 61"/>
              <a:gd name="T67" fmla="*/ 2147483647 h 63"/>
              <a:gd name="T68" fmla="*/ 2147483647 w 61"/>
              <a:gd name="T69" fmla="*/ 2147483647 h 63"/>
              <a:gd name="T70" fmla="*/ 2147483647 w 61"/>
              <a:gd name="T71" fmla="*/ 2147483647 h 63"/>
              <a:gd name="T72" fmla="*/ 2147483647 w 61"/>
              <a:gd name="T73" fmla="*/ 2147483647 h 63"/>
              <a:gd name="T74" fmla="*/ 2147483647 w 61"/>
              <a:gd name="T75" fmla="*/ 2147483647 h 63"/>
              <a:gd name="T76" fmla="*/ 2147483647 w 61"/>
              <a:gd name="T77" fmla="*/ 2147483647 h 63"/>
              <a:gd name="T78" fmla="*/ 2147483647 w 61"/>
              <a:gd name="T79" fmla="*/ 2147483647 h 63"/>
              <a:gd name="T80" fmla="*/ 2147483647 w 61"/>
              <a:gd name="T81" fmla="*/ 2147483647 h 63"/>
              <a:gd name="T82" fmla="*/ 2147483647 w 61"/>
              <a:gd name="T83" fmla="*/ 2147483647 h 63"/>
              <a:gd name="T84" fmla="*/ 2147483647 w 61"/>
              <a:gd name="T85" fmla="*/ 2147483647 h 63"/>
              <a:gd name="T86" fmla="*/ 2147483647 w 61"/>
              <a:gd name="T87" fmla="*/ 0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
              <a:gd name="T133" fmla="*/ 0 h 63"/>
              <a:gd name="T134" fmla="*/ 61 w 61"/>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 h="63">
                <a:moveTo>
                  <a:pt x="30" y="0"/>
                </a:moveTo>
                <a:lnTo>
                  <a:pt x="29" y="0"/>
                </a:lnTo>
                <a:lnTo>
                  <a:pt x="28" y="2"/>
                </a:lnTo>
                <a:lnTo>
                  <a:pt x="25" y="2"/>
                </a:lnTo>
                <a:lnTo>
                  <a:pt x="24" y="2"/>
                </a:lnTo>
                <a:lnTo>
                  <a:pt x="23" y="2"/>
                </a:lnTo>
                <a:lnTo>
                  <a:pt x="21" y="3"/>
                </a:lnTo>
                <a:lnTo>
                  <a:pt x="20" y="3"/>
                </a:lnTo>
                <a:lnTo>
                  <a:pt x="19" y="3"/>
                </a:lnTo>
                <a:lnTo>
                  <a:pt x="18" y="4"/>
                </a:lnTo>
                <a:lnTo>
                  <a:pt x="15" y="4"/>
                </a:lnTo>
                <a:lnTo>
                  <a:pt x="14" y="6"/>
                </a:lnTo>
                <a:lnTo>
                  <a:pt x="12" y="7"/>
                </a:lnTo>
                <a:lnTo>
                  <a:pt x="11" y="7"/>
                </a:lnTo>
                <a:lnTo>
                  <a:pt x="11" y="8"/>
                </a:lnTo>
                <a:lnTo>
                  <a:pt x="10" y="9"/>
                </a:lnTo>
                <a:lnTo>
                  <a:pt x="9" y="11"/>
                </a:lnTo>
                <a:lnTo>
                  <a:pt x="7" y="11"/>
                </a:lnTo>
                <a:lnTo>
                  <a:pt x="6" y="12"/>
                </a:lnTo>
                <a:lnTo>
                  <a:pt x="6" y="13"/>
                </a:lnTo>
                <a:lnTo>
                  <a:pt x="5" y="14"/>
                </a:lnTo>
                <a:lnTo>
                  <a:pt x="3" y="16"/>
                </a:lnTo>
                <a:lnTo>
                  <a:pt x="3" y="17"/>
                </a:lnTo>
                <a:lnTo>
                  <a:pt x="2" y="18"/>
                </a:lnTo>
                <a:lnTo>
                  <a:pt x="2" y="20"/>
                </a:lnTo>
                <a:lnTo>
                  <a:pt x="1" y="21"/>
                </a:lnTo>
                <a:lnTo>
                  <a:pt x="1" y="23"/>
                </a:lnTo>
                <a:lnTo>
                  <a:pt x="0" y="25"/>
                </a:lnTo>
                <a:lnTo>
                  <a:pt x="0" y="26"/>
                </a:lnTo>
                <a:lnTo>
                  <a:pt x="0" y="27"/>
                </a:lnTo>
                <a:lnTo>
                  <a:pt x="0" y="29"/>
                </a:lnTo>
                <a:lnTo>
                  <a:pt x="0" y="31"/>
                </a:lnTo>
                <a:lnTo>
                  <a:pt x="0" y="32"/>
                </a:lnTo>
                <a:lnTo>
                  <a:pt x="0" y="34"/>
                </a:lnTo>
                <a:lnTo>
                  <a:pt x="0" y="35"/>
                </a:lnTo>
                <a:lnTo>
                  <a:pt x="0" y="37"/>
                </a:lnTo>
                <a:lnTo>
                  <a:pt x="0" y="39"/>
                </a:lnTo>
                <a:lnTo>
                  <a:pt x="0" y="40"/>
                </a:lnTo>
                <a:lnTo>
                  <a:pt x="1" y="41"/>
                </a:lnTo>
                <a:lnTo>
                  <a:pt x="1" y="43"/>
                </a:lnTo>
                <a:lnTo>
                  <a:pt x="2" y="44"/>
                </a:lnTo>
                <a:lnTo>
                  <a:pt x="2" y="45"/>
                </a:lnTo>
                <a:lnTo>
                  <a:pt x="3" y="46"/>
                </a:lnTo>
                <a:lnTo>
                  <a:pt x="3" y="48"/>
                </a:lnTo>
                <a:lnTo>
                  <a:pt x="5" y="49"/>
                </a:lnTo>
                <a:lnTo>
                  <a:pt x="6" y="50"/>
                </a:lnTo>
                <a:lnTo>
                  <a:pt x="6" y="52"/>
                </a:lnTo>
                <a:lnTo>
                  <a:pt x="7" y="53"/>
                </a:lnTo>
                <a:lnTo>
                  <a:pt x="9" y="54"/>
                </a:lnTo>
                <a:lnTo>
                  <a:pt x="10" y="55"/>
                </a:lnTo>
                <a:lnTo>
                  <a:pt x="11" y="57"/>
                </a:lnTo>
                <a:lnTo>
                  <a:pt x="12" y="58"/>
                </a:lnTo>
                <a:lnTo>
                  <a:pt x="14" y="59"/>
                </a:lnTo>
                <a:lnTo>
                  <a:pt x="15" y="59"/>
                </a:lnTo>
                <a:lnTo>
                  <a:pt x="18" y="60"/>
                </a:lnTo>
                <a:lnTo>
                  <a:pt x="19" y="60"/>
                </a:lnTo>
                <a:lnTo>
                  <a:pt x="20" y="62"/>
                </a:lnTo>
                <a:lnTo>
                  <a:pt x="21" y="62"/>
                </a:lnTo>
                <a:lnTo>
                  <a:pt x="23" y="62"/>
                </a:lnTo>
                <a:lnTo>
                  <a:pt x="24" y="63"/>
                </a:lnTo>
                <a:lnTo>
                  <a:pt x="25" y="63"/>
                </a:lnTo>
                <a:lnTo>
                  <a:pt x="28" y="63"/>
                </a:lnTo>
                <a:lnTo>
                  <a:pt x="29" y="63"/>
                </a:lnTo>
                <a:lnTo>
                  <a:pt x="30" y="63"/>
                </a:lnTo>
                <a:lnTo>
                  <a:pt x="32" y="63"/>
                </a:lnTo>
                <a:lnTo>
                  <a:pt x="34" y="63"/>
                </a:lnTo>
                <a:lnTo>
                  <a:pt x="35" y="63"/>
                </a:lnTo>
                <a:lnTo>
                  <a:pt x="37" y="63"/>
                </a:lnTo>
                <a:lnTo>
                  <a:pt x="38" y="62"/>
                </a:lnTo>
                <a:lnTo>
                  <a:pt x="39" y="62"/>
                </a:lnTo>
                <a:lnTo>
                  <a:pt x="41" y="62"/>
                </a:lnTo>
                <a:lnTo>
                  <a:pt x="43" y="60"/>
                </a:lnTo>
                <a:lnTo>
                  <a:pt x="44" y="60"/>
                </a:lnTo>
                <a:lnTo>
                  <a:pt x="46" y="59"/>
                </a:lnTo>
                <a:lnTo>
                  <a:pt x="47" y="59"/>
                </a:lnTo>
                <a:lnTo>
                  <a:pt x="48" y="58"/>
                </a:lnTo>
                <a:lnTo>
                  <a:pt x="49" y="57"/>
                </a:lnTo>
                <a:lnTo>
                  <a:pt x="51" y="57"/>
                </a:lnTo>
                <a:lnTo>
                  <a:pt x="51" y="55"/>
                </a:lnTo>
                <a:lnTo>
                  <a:pt x="52" y="54"/>
                </a:lnTo>
                <a:lnTo>
                  <a:pt x="53" y="53"/>
                </a:lnTo>
                <a:lnTo>
                  <a:pt x="55" y="52"/>
                </a:lnTo>
                <a:lnTo>
                  <a:pt x="56" y="50"/>
                </a:lnTo>
                <a:lnTo>
                  <a:pt x="56" y="49"/>
                </a:lnTo>
                <a:lnTo>
                  <a:pt x="57" y="48"/>
                </a:lnTo>
                <a:lnTo>
                  <a:pt x="58" y="46"/>
                </a:lnTo>
                <a:lnTo>
                  <a:pt x="58" y="45"/>
                </a:lnTo>
                <a:lnTo>
                  <a:pt x="60" y="44"/>
                </a:lnTo>
                <a:lnTo>
                  <a:pt x="60" y="43"/>
                </a:lnTo>
                <a:lnTo>
                  <a:pt x="60" y="41"/>
                </a:lnTo>
                <a:lnTo>
                  <a:pt x="61" y="40"/>
                </a:lnTo>
                <a:lnTo>
                  <a:pt x="61" y="39"/>
                </a:lnTo>
                <a:lnTo>
                  <a:pt x="61" y="37"/>
                </a:lnTo>
                <a:lnTo>
                  <a:pt x="61" y="35"/>
                </a:lnTo>
                <a:lnTo>
                  <a:pt x="61" y="34"/>
                </a:lnTo>
                <a:lnTo>
                  <a:pt x="61" y="32"/>
                </a:lnTo>
                <a:lnTo>
                  <a:pt x="61" y="31"/>
                </a:lnTo>
                <a:lnTo>
                  <a:pt x="61" y="29"/>
                </a:lnTo>
                <a:lnTo>
                  <a:pt x="61" y="27"/>
                </a:lnTo>
                <a:lnTo>
                  <a:pt x="61" y="26"/>
                </a:lnTo>
                <a:lnTo>
                  <a:pt x="61" y="25"/>
                </a:lnTo>
                <a:lnTo>
                  <a:pt x="60" y="23"/>
                </a:lnTo>
                <a:lnTo>
                  <a:pt x="60" y="21"/>
                </a:lnTo>
                <a:lnTo>
                  <a:pt x="60" y="20"/>
                </a:lnTo>
                <a:lnTo>
                  <a:pt x="58" y="18"/>
                </a:lnTo>
                <a:lnTo>
                  <a:pt x="58" y="17"/>
                </a:lnTo>
                <a:lnTo>
                  <a:pt x="57" y="16"/>
                </a:lnTo>
                <a:lnTo>
                  <a:pt x="56" y="14"/>
                </a:lnTo>
                <a:lnTo>
                  <a:pt x="56" y="13"/>
                </a:lnTo>
                <a:lnTo>
                  <a:pt x="55" y="12"/>
                </a:lnTo>
                <a:lnTo>
                  <a:pt x="53" y="11"/>
                </a:lnTo>
                <a:lnTo>
                  <a:pt x="52" y="11"/>
                </a:lnTo>
                <a:lnTo>
                  <a:pt x="51" y="9"/>
                </a:lnTo>
                <a:lnTo>
                  <a:pt x="51" y="8"/>
                </a:lnTo>
                <a:lnTo>
                  <a:pt x="49" y="7"/>
                </a:lnTo>
                <a:lnTo>
                  <a:pt x="48" y="7"/>
                </a:lnTo>
                <a:lnTo>
                  <a:pt x="47" y="6"/>
                </a:lnTo>
                <a:lnTo>
                  <a:pt x="46" y="4"/>
                </a:lnTo>
                <a:lnTo>
                  <a:pt x="44" y="4"/>
                </a:lnTo>
                <a:lnTo>
                  <a:pt x="43" y="3"/>
                </a:lnTo>
                <a:lnTo>
                  <a:pt x="41" y="3"/>
                </a:lnTo>
                <a:lnTo>
                  <a:pt x="39" y="3"/>
                </a:lnTo>
                <a:lnTo>
                  <a:pt x="38" y="2"/>
                </a:lnTo>
                <a:lnTo>
                  <a:pt x="37" y="2"/>
                </a:lnTo>
                <a:lnTo>
                  <a:pt x="35" y="2"/>
                </a:lnTo>
                <a:lnTo>
                  <a:pt x="34" y="2"/>
                </a:lnTo>
                <a:lnTo>
                  <a:pt x="32" y="0"/>
                </a:lnTo>
                <a:lnTo>
                  <a:pt x="30" y="0"/>
                </a:lnTo>
              </a:path>
            </a:pathLst>
          </a:custGeom>
          <a:noFill/>
          <a:ln w="19050">
            <a:solidFill>
              <a:schemeClr val="tx1"/>
            </a:solidFill>
            <a:prstDash val="solid"/>
            <a:round/>
            <a:headEnd/>
            <a:tailEnd/>
          </a:ln>
        </p:spPr>
        <p:txBody>
          <a:bodyPr/>
          <a:lstStyle/>
          <a:p>
            <a:endParaRPr lang="en-US"/>
          </a:p>
        </p:txBody>
      </p:sp>
      <p:sp>
        <p:nvSpPr>
          <p:cNvPr id="10910754" name="Rectangle 35"/>
          <p:cNvSpPr>
            <a:spLocks noChangeArrowheads="1"/>
          </p:cNvSpPr>
          <p:nvPr/>
        </p:nvSpPr>
        <p:spPr bwMode="auto">
          <a:xfrm>
            <a:off x="796925" y="2233613"/>
            <a:ext cx="1947863" cy="2151062"/>
          </a:xfrm>
          <a:prstGeom prst="rect">
            <a:avLst/>
          </a:prstGeom>
          <a:noFill/>
          <a:ln w="19050">
            <a:solidFill>
              <a:schemeClr val="tx1"/>
            </a:solidFill>
            <a:miter lim="800000"/>
            <a:headEnd/>
            <a:tailEnd/>
          </a:ln>
        </p:spPr>
        <p:txBody>
          <a:bodyPr/>
          <a:lstStyle/>
          <a:p>
            <a:endParaRPr lang="en-US" sz="1800">
              <a:latin typeface="Arial" charset="0"/>
            </a:endParaRPr>
          </a:p>
        </p:txBody>
      </p:sp>
      <p:sp>
        <p:nvSpPr>
          <p:cNvPr id="10910755" name="Rectangle 36"/>
          <p:cNvSpPr>
            <a:spLocks noChangeArrowheads="1"/>
          </p:cNvSpPr>
          <p:nvPr/>
        </p:nvSpPr>
        <p:spPr bwMode="auto">
          <a:xfrm>
            <a:off x="1011238" y="3756025"/>
            <a:ext cx="381000" cy="274638"/>
          </a:xfrm>
          <a:prstGeom prst="rect">
            <a:avLst/>
          </a:prstGeom>
          <a:noFill/>
          <a:ln w="9525">
            <a:noFill/>
            <a:miter lim="800000"/>
            <a:headEnd/>
            <a:tailEnd/>
          </a:ln>
        </p:spPr>
        <p:txBody>
          <a:bodyPr wrap="none" lIns="0" tIns="0" rIns="0" bIns="0">
            <a:spAutoFit/>
          </a:bodyPr>
          <a:lstStyle/>
          <a:p>
            <a:r>
              <a:rPr lang="en-US" sz="1800">
                <a:latin typeface="Arial" charset="0"/>
              </a:rPr>
              <a:t>0/1 </a:t>
            </a:r>
          </a:p>
        </p:txBody>
      </p:sp>
      <p:sp>
        <p:nvSpPr>
          <p:cNvPr id="10910756" name="Line 37"/>
          <p:cNvSpPr>
            <a:spLocks noChangeShapeType="1"/>
          </p:cNvSpPr>
          <p:nvPr/>
        </p:nvSpPr>
        <p:spPr bwMode="auto">
          <a:xfrm flipH="1">
            <a:off x="3783013" y="2492375"/>
            <a:ext cx="1136650" cy="1588"/>
          </a:xfrm>
          <a:prstGeom prst="line">
            <a:avLst/>
          </a:prstGeom>
          <a:noFill/>
          <a:ln w="19050">
            <a:solidFill>
              <a:schemeClr val="tx1"/>
            </a:solidFill>
            <a:round/>
            <a:headEnd/>
            <a:tailEnd/>
          </a:ln>
        </p:spPr>
        <p:txBody>
          <a:bodyPr/>
          <a:lstStyle/>
          <a:p>
            <a:endParaRPr lang="en-US"/>
          </a:p>
        </p:txBody>
      </p:sp>
      <p:sp>
        <p:nvSpPr>
          <p:cNvPr id="10910757" name="Line 38"/>
          <p:cNvSpPr>
            <a:spLocks noChangeShapeType="1"/>
          </p:cNvSpPr>
          <p:nvPr/>
        </p:nvSpPr>
        <p:spPr bwMode="auto">
          <a:xfrm flipV="1">
            <a:off x="4468813" y="2136775"/>
            <a:ext cx="1587" cy="1358900"/>
          </a:xfrm>
          <a:prstGeom prst="line">
            <a:avLst/>
          </a:prstGeom>
          <a:noFill/>
          <a:ln w="19050">
            <a:solidFill>
              <a:schemeClr val="tx1"/>
            </a:solidFill>
            <a:round/>
            <a:headEnd/>
            <a:tailEnd/>
          </a:ln>
        </p:spPr>
        <p:txBody>
          <a:bodyPr/>
          <a:lstStyle/>
          <a:p>
            <a:endParaRPr lang="en-US"/>
          </a:p>
        </p:txBody>
      </p:sp>
      <p:sp>
        <p:nvSpPr>
          <p:cNvPr id="10910758" name="Rectangle 39"/>
          <p:cNvSpPr>
            <a:spLocks noChangeArrowheads="1"/>
          </p:cNvSpPr>
          <p:nvPr/>
        </p:nvSpPr>
        <p:spPr bwMode="auto">
          <a:xfrm>
            <a:off x="3895725" y="2530475"/>
            <a:ext cx="190500" cy="274638"/>
          </a:xfrm>
          <a:prstGeom prst="rect">
            <a:avLst/>
          </a:prstGeom>
          <a:noFill/>
          <a:ln w="9525">
            <a:noFill/>
            <a:miter lim="800000"/>
            <a:headEnd/>
            <a:tailEnd/>
          </a:ln>
        </p:spPr>
        <p:txBody>
          <a:bodyPr wrap="none" lIns="0" tIns="0" rIns="0" bIns="0">
            <a:spAutoFit/>
          </a:bodyPr>
          <a:lstStyle/>
          <a:p>
            <a:r>
              <a:rPr lang="en-US" sz="1800">
                <a:latin typeface="Arial" charset="0"/>
              </a:rPr>
              <a:t>0 </a:t>
            </a:r>
          </a:p>
        </p:txBody>
      </p:sp>
      <p:sp>
        <p:nvSpPr>
          <p:cNvPr id="10910759" name="Rectangle 40"/>
          <p:cNvSpPr>
            <a:spLocks noChangeArrowheads="1"/>
          </p:cNvSpPr>
          <p:nvPr/>
        </p:nvSpPr>
        <p:spPr bwMode="auto">
          <a:xfrm>
            <a:off x="3895725" y="2774950"/>
            <a:ext cx="190500" cy="274638"/>
          </a:xfrm>
          <a:prstGeom prst="rect">
            <a:avLst/>
          </a:prstGeom>
          <a:noFill/>
          <a:ln w="9525">
            <a:noFill/>
            <a:miter lim="800000"/>
            <a:headEnd/>
            <a:tailEnd/>
          </a:ln>
        </p:spPr>
        <p:txBody>
          <a:bodyPr wrap="none" lIns="0" tIns="0" rIns="0" bIns="0">
            <a:spAutoFit/>
          </a:bodyPr>
          <a:lstStyle/>
          <a:p>
            <a:r>
              <a:rPr lang="en-US" sz="1800">
                <a:latin typeface="Arial" charset="0"/>
              </a:rPr>
              <a:t>0 </a:t>
            </a:r>
          </a:p>
        </p:txBody>
      </p:sp>
      <p:sp>
        <p:nvSpPr>
          <p:cNvPr id="10910760" name="Rectangle 41"/>
          <p:cNvSpPr>
            <a:spLocks noChangeArrowheads="1"/>
          </p:cNvSpPr>
          <p:nvPr/>
        </p:nvSpPr>
        <p:spPr bwMode="auto">
          <a:xfrm>
            <a:off x="3895725" y="3017838"/>
            <a:ext cx="190500" cy="274637"/>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61" name="Rectangle 42"/>
          <p:cNvSpPr>
            <a:spLocks noChangeArrowheads="1"/>
          </p:cNvSpPr>
          <p:nvPr/>
        </p:nvSpPr>
        <p:spPr bwMode="auto">
          <a:xfrm>
            <a:off x="3895725" y="3260725"/>
            <a:ext cx="190500" cy="274638"/>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62" name="Rectangle 43"/>
          <p:cNvSpPr>
            <a:spLocks noChangeArrowheads="1"/>
          </p:cNvSpPr>
          <p:nvPr/>
        </p:nvSpPr>
        <p:spPr bwMode="auto">
          <a:xfrm>
            <a:off x="4184650" y="2530475"/>
            <a:ext cx="190500" cy="274638"/>
          </a:xfrm>
          <a:prstGeom prst="rect">
            <a:avLst/>
          </a:prstGeom>
          <a:noFill/>
          <a:ln w="9525">
            <a:noFill/>
            <a:miter lim="800000"/>
            <a:headEnd/>
            <a:tailEnd/>
          </a:ln>
        </p:spPr>
        <p:txBody>
          <a:bodyPr wrap="none" lIns="0" tIns="0" rIns="0" bIns="0">
            <a:spAutoFit/>
          </a:bodyPr>
          <a:lstStyle/>
          <a:p>
            <a:r>
              <a:rPr lang="en-US" sz="1800">
                <a:latin typeface="Arial" charset="0"/>
              </a:rPr>
              <a:t>0 </a:t>
            </a:r>
          </a:p>
        </p:txBody>
      </p:sp>
      <p:sp>
        <p:nvSpPr>
          <p:cNvPr id="10910763" name="Rectangle 44"/>
          <p:cNvSpPr>
            <a:spLocks noChangeArrowheads="1"/>
          </p:cNvSpPr>
          <p:nvPr/>
        </p:nvSpPr>
        <p:spPr bwMode="auto">
          <a:xfrm>
            <a:off x="4184650" y="2774950"/>
            <a:ext cx="190500" cy="274638"/>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64" name="Rectangle 45"/>
          <p:cNvSpPr>
            <a:spLocks noChangeArrowheads="1"/>
          </p:cNvSpPr>
          <p:nvPr/>
        </p:nvSpPr>
        <p:spPr bwMode="auto">
          <a:xfrm>
            <a:off x="4184650" y="3017838"/>
            <a:ext cx="190500" cy="274637"/>
          </a:xfrm>
          <a:prstGeom prst="rect">
            <a:avLst/>
          </a:prstGeom>
          <a:noFill/>
          <a:ln w="9525">
            <a:noFill/>
            <a:miter lim="800000"/>
            <a:headEnd/>
            <a:tailEnd/>
          </a:ln>
        </p:spPr>
        <p:txBody>
          <a:bodyPr wrap="none" lIns="0" tIns="0" rIns="0" bIns="0">
            <a:spAutoFit/>
          </a:bodyPr>
          <a:lstStyle/>
          <a:p>
            <a:r>
              <a:rPr lang="en-US" sz="1800">
                <a:latin typeface="Arial" charset="0"/>
              </a:rPr>
              <a:t>0 </a:t>
            </a:r>
          </a:p>
        </p:txBody>
      </p:sp>
      <p:sp>
        <p:nvSpPr>
          <p:cNvPr id="10910765" name="Rectangle 46"/>
          <p:cNvSpPr>
            <a:spLocks noChangeArrowheads="1"/>
          </p:cNvSpPr>
          <p:nvPr/>
        </p:nvSpPr>
        <p:spPr bwMode="auto">
          <a:xfrm>
            <a:off x="4184650" y="3260725"/>
            <a:ext cx="190500" cy="274638"/>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66" name="Rectangle 47"/>
          <p:cNvSpPr>
            <a:spLocks noChangeArrowheads="1"/>
          </p:cNvSpPr>
          <p:nvPr/>
        </p:nvSpPr>
        <p:spPr bwMode="auto">
          <a:xfrm>
            <a:off x="4668838" y="2530475"/>
            <a:ext cx="190500" cy="274638"/>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67" name="Rectangle 48"/>
          <p:cNvSpPr>
            <a:spLocks noChangeArrowheads="1"/>
          </p:cNvSpPr>
          <p:nvPr/>
        </p:nvSpPr>
        <p:spPr bwMode="auto">
          <a:xfrm>
            <a:off x="4668838" y="2774950"/>
            <a:ext cx="190500" cy="274638"/>
          </a:xfrm>
          <a:prstGeom prst="rect">
            <a:avLst/>
          </a:prstGeom>
          <a:noFill/>
          <a:ln w="9525">
            <a:noFill/>
            <a:miter lim="800000"/>
            <a:headEnd/>
            <a:tailEnd/>
          </a:ln>
        </p:spPr>
        <p:txBody>
          <a:bodyPr wrap="none" lIns="0" tIns="0" rIns="0" bIns="0">
            <a:spAutoFit/>
          </a:bodyPr>
          <a:lstStyle/>
          <a:p>
            <a:r>
              <a:rPr lang="en-US" sz="1800">
                <a:latin typeface="Arial" charset="0"/>
              </a:rPr>
              <a:t>0 </a:t>
            </a:r>
          </a:p>
        </p:txBody>
      </p:sp>
      <p:sp>
        <p:nvSpPr>
          <p:cNvPr id="10910768" name="Rectangle 49"/>
          <p:cNvSpPr>
            <a:spLocks noChangeArrowheads="1"/>
          </p:cNvSpPr>
          <p:nvPr/>
        </p:nvSpPr>
        <p:spPr bwMode="auto">
          <a:xfrm>
            <a:off x="4668838" y="3017838"/>
            <a:ext cx="190500" cy="274637"/>
          </a:xfrm>
          <a:prstGeom prst="rect">
            <a:avLst/>
          </a:prstGeom>
          <a:noFill/>
          <a:ln w="9525">
            <a:noFill/>
            <a:miter lim="800000"/>
            <a:headEnd/>
            <a:tailEnd/>
          </a:ln>
        </p:spPr>
        <p:txBody>
          <a:bodyPr wrap="none" lIns="0" tIns="0" rIns="0" bIns="0">
            <a:spAutoFit/>
          </a:bodyPr>
          <a:lstStyle/>
          <a:p>
            <a:r>
              <a:rPr lang="en-US" sz="1800">
                <a:latin typeface="Arial" charset="0"/>
              </a:rPr>
              <a:t>0 </a:t>
            </a:r>
          </a:p>
        </p:txBody>
      </p:sp>
      <p:sp>
        <p:nvSpPr>
          <p:cNvPr id="10910769" name="Rectangle 50"/>
          <p:cNvSpPr>
            <a:spLocks noChangeArrowheads="1"/>
          </p:cNvSpPr>
          <p:nvPr/>
        </p:nvSpPr>
        <p:spPr bwMode="auto">
          <a:xfrm>
            <a:off x="4668838" y="3260725"/>
            <a:ext cx="190500" cy="274638"/>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70" name="Rectangle 51"/>
          <p:cNvSpPr>
            <a:spLocks noChangeArrowheads="1"/>
          </p:cNvSpPr>
          <p:nvPr/>
        </p:nvSpPr>
        <p:spPr bwMode="auto">
          <a:xfrm>
            <a:off x="3867150" y="2125663"/>
            <a:ext cx="177800" cy="274637"/>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71" name="Rectangle 52"/>
          <p:cNvSpPr>
            <a:spLocks noChangeArrowheads="1"/>
          </p:cNvSpPr>
          <p:nvPr/>
        </p:nvSpPr>
        <p:spPr bwMode="auto">
          <a:xfrm>
            <a:off x="3954463" y="2224088"/>
            <a:ext cx="190500" cy="274637"/>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72" name="Rectangle 53"/>
          <p:cNvSpPr>
            <a:spLocks noChangeArrowheads="1"/>
          </p:cNvSpPr>
          <p:nvPr/>
        </p:nvSpPr>
        <p:spPr bwMode="auto">
          <a:xfrm>
            <a:off x="4167188" y="2125663"/>
            <a:ext cx="177800" cy="274637"/>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73" name="Rectangle 54"/>
          <p:cNvSpPr>
            <a:spLocks noChangeArrowheads="1"/>
          </p:cNvSpPr>
          <p:nvPr/>
        </p:nvSpPr>
        <p:spPr bwMode="auto">
          <a:xfrm>
            <a:off x="4256088" y="2224088"/>
            <a:ext cx="190500" cy="274637"/>
          </a:xfrm>
          <a:prstGeom prst="rect">
            <a:avLst/>
          </a:prstGeom>
          <a:noFill/>
          <a:ln w="9525">
            <a:noFill/>
            <a:miter lim="800000"/>
            <a:headEnd/>
            <a:tailEnd/>
          </a:ln>
        </p:spPr>
        <p:txBody>
          <a:bodyPr wrap="none" lIns="0" tIns="0" rIns="0" bIns="0">
            <a:spAutoFit/>
          </a:bodyPr>
          <a:lstStyle/>
          <a:p>
            <a:r>
              <a:rPr lang="en-US" sz="1800">
                <a:latin typeface="Arial" charset="0"/>
              </a:rPr>
              <a:t>2 </a:t>
            </a:r>
          </a:p>
        </p:txBody>
      </p:sp>
      <p:sp>
        <p:nvSpPr>
          <p:cNvPr id="10910774" name="Rectangle 55"/>
          <p:cNvSpPr>
            <a:spLocks noChangeArrowheads="1"/>
          </p:cNvSpPr>
          <p:nvPr/>
        </p:nvSpPr>
        <p:spPr bwMode="auto">
          <a:xfrm>
            <a:off x="3586163" y="3752850"/>
            <a:ext cx="342900" cy="274638"/>
          </a:xfrm>
          <a:prstGeom prst="rect">
            <a:avLst/>
          </a:prstGeom>
          <a:noFill/>
          <a:ln w="9525">
            <a:noFill/>
            <a:miter lim="800000"/>
            <a:headEnd/>
            <a:tailEnd/>
          </a:ln>
        </p:spPr>
        <p:txBody>
          <a:bodyPr wrap="none" lIns="0" tIns="0" rIns="0" bIns="0">
            <a:spAutoFit/>
          </a:bodyPr>
          <a:lstStyle/>
          <a:p>
            <a:r>
              <a:rPr lang="en-US" sz="1800">
                <a:latin typeface="Arial" charset="0"/>
              </a:rPr>
              <a:t>(b) </a:t>
            </a:r>
          </a:p>
        </p:txBody>
      </p:sp>
      <p:sp>
        <p:nvSpPr>
          <p:cNvPr id="10910775" name="Rectangle 56"/>
          <p:cNvSpPr>
            <a:spLocks noChangeArrowheads="1"/>
          </p:cNvSpPr>
          <p:nvPr/>
        </p:nvSpPr>
        <p:spPr bwMode="auto">
          <a:xfrm>
            <a:off x="3900488" y="3752850"/>
            <a:ext cx="127000" cy="274638"/>
          </a:xfrm>
          <a:prstGeom prst="rect">
            <a:avLst/>
          </a:prstGeom>
          <a:noFill/>
          <a:ln w="9525">
            <a:noFill/>
            <a:miter lim="800000"/>
            <a:headEnd/>
            <a:tailEnd/>
          </a:ln>
        </p:spPr>
        <p:txBody>
          <a:bodyPr wrap="none" lIns="0" tIns="0" rIns="0" bIns="0">
            <a:spAutoFit/>
          </a:bodyPr>
          <a:lstStyle/>
          <a:p>
            <a:r>
              <a:rPr lang="en-US" sz="1800" i="1">
                <a:latin typeface="Arial" charset="0"/>
              </a:rPr>
              <a:t>f </a:t>
            </a:r>
            <a:endParaRPr lang="en-US" sz="1800">
              <a:latin typeface="Arial" charset="0"/>
            </a:endParaRPr>
          </a:p>
        </p:txBody>
      </p:sp>
      <p:sp>
        <p:nvSpPr>
          <p:cNvPr id="10910776" name="Rectangle 57"/>
          <p:cNvSpPr>
            <a:spLocks noChangeArrowheads="1"/>
          </p:cNvSpPr>
          <p:nvPr/>
        </p:nvSpPr>
        <p:spPr bwMode="auto">
          <a:xfrm>
            <a:off x="3986213" y="3846513"/>
            <a:ext cx="190500" cy="274637"/>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77" name="Rectangle 58"/>
          <p:cNvSpPr>
            <a:spLocks noChangeArrowheads="1"/>
          </p:cNvSpPr>
          <p:nvPr/>
        </p:nvSpPr>
        <p:spPr bwMode="auto">
          <a:xfrm>
            <a:off x="4346575" y="3752850"/>
            <a:ext cx="177800" cy="274638"/>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78" name="Rectangle 59"/>
          <p:cNvSpPr>
            <a:spLocks noChangeArrowheads="1"/>
          </p:cNvSpPr>
          <p:nvPr/>
        </p:nvSpPr>
        <p:spPr bwMode="auto">
          <a:xfrm>
            <a:off x="4435475" y="3838575"/>
            <a:ext cx="190500" cy="274638"/>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79" name="Rectangle 60"/>
          <p:cNvSpPr>
            <a:spLocks noChangeArrowheads="1"/>
          </p:cNvSpPr>
          <p:nvPr/>
        </p:nvSpPr>
        <p:spPr bwMode="auto">
          <a:xfrm>
            <a:off x="4522788" y="3752850"/>
            <a:ext cx="177800" cy="274638"/>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80" name="Rectangle 61"/>
          <p:cNvSpPr>
            <a:spLocks noChangeArrowheads="1"/>
          </p:cNvSpPr>
          <p:nvPr/>
        </p:nvSpPr>
        <p:spPr bwMode="auto">
          <a:xfrm>
            <a:off x="4610100" y="3835400"/>
            <a:ext cx="190500" cy="274638"/>
          </a:xfrm>
          <a:prstGeom prst="rect">
            <a:avLst/>
          </a:prstGeom>
          <a:noFill/>
          <a:ln w="9525">
            <a:noFill/>
            <a:miter lim="800000"/>
            <a:headEnd/>
            <a:tailEnd/>
          </a:ln>
        </p:spPr>
        <p:txBody>
          <a:bodyPr wrap="none" lIns="0" tIns="0" rIns="0" bIns="0">
            <a:spAutoFit/>
          </a:bodyPr>
          <a:lstStyle/>
          <a:p>
            <a:r>
              <a:rPr lang="en-US" sz="1800">
                <a:latin typeface="Arial" charset="0"/>
              </a:rPr>
              <a:t>2 </a:t>
            </a:r>
          </a:p>
        </p:txBody>
      </p:sp>
      <p:sp>
        <p:nvSpPr>
          <p:cNvPr id="10910781" name="Rectangle 62"/>
          <p:cNvSpPr>
            <a:spLocks noChangeArrowheads="1"/>
          </p:cNvSpPr>
          <p:nvPr/>
        </p:nvSpPr>
        <p:spPr bwMode="auto">
          <a:xfrm>
            <a:off x="4879975" y="3752850"/>
            <a:ext cx="177800" cy="274638"/>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82" name="Rectangle 63"/>
          <p:cNvSpPr>
            <a:spLocks noChangeArrowheads="1"/>
          </p:cNvSpPr>
          <p:nvPr/>
        </p:nvSpPr>
        <p:spPr bwMode="auto">
          <a:xfrm>
            <a:off x="4968875" y="3846513"/>
            <a:ext cx="190500" cy="274637"/>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83" name="Rectangle 64"/>
          <p:cNvSpPr>
            <a:spLocks noChangeArrowheads="1"/>
          </p:cNvSpPr>
          <p:nvPr/>
        </p:nvSpPr>
        <p:spPr bwMode="auto">
          <a:xfrm>
            <a:off x="5056188" y="3752850"/>
            <a:ext cx="177800" cy="274638"/>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84" name="Rectangle 65"/>
          <p:cNvSpPr>
            <a:spLocks noChangeArrowheads="1"/>
          </p:cNvSpPr>
          <p:nvPr/>
        </p:nvSpPr>
        <p:spPr bwMode="auto">
          <a:xfrm>
            <a:off x="5143500" y="3846513"/>
            <a:ext cx="190500" cy="274637"/>
          </a:xfrm>
          <a:prstGeom prst="rect">
            <a:avLst/>
          </a:prstGeom>
          <a:noFill/>
          <a:ln w="9525">
            <a:noFill/>
            <a:miter lim="800000"/>
            <a:headEnd/>
            <a:tailEnd/>
          </a:ln>
        </p:spPr>
        <p:txBody>
          <a:bodyPr wrap="none" lIns="0" tIns="0" rIns="0" bIns="0">
            <a:spAutoFit/>
          </a:bodyPr>
          <a:lstStyle/>
          <a:p>
            <a:r>
              <a:rPr lang="en-US" sz="1800">
                <a:latin typeface="Arial" charset="0"/>
              </a:rPr>
              <a:t>2 </a:t>
            </a:r>
          </a:p>
        </p:txBody>
      </p:sp>
      <p:sp>
        <p:nvSpPr>
          <p:cNvPr id="10910785" name="Rectangle 66"/>
          <p:cNvSpPr>
            <a:spLocks noChangeArrowheads="1"/>
          </p:cNvSpPr>
          <p:nvPr/>
        </p:nvSpPr>
        <p:spPr bwMode="auto">
          <a:xfrm>
            <a:off x="4727575" y="3752850"/>
            <a:ext cx="196850" cy="274638"/>
          </a:xfrm>
          <a:prstGeom prst="rect">
            <a:avLst/>
          </a:prstGeom>
          <a:noFill/>
          <a:ln w="9525">
            <a:noFill/>
            <a:miter lim="800000"/>
            <a:headEnd/>
            <a:tailEnd/>
          </a:ln>
        </p:spPr>
        <p:txBody>
          <a:bodyPr wrap="none" lIns="0" tIns="0" rIns="0" bIns="0">
            <a:spAutoFit/>
          </a:bodyPr>
          <a:lstStyle/>
          <a:p>
            <a:r>
              <a:rPr lang="en-US" sz="1800">
                <a:latin typeface="Arial" charset="0"/>
              </a:rPr>
              <a:t>+ </a:t>
            </a:r>
          </a:p>
        </p:txBody>
      </p:sp>
      <p:sp>
        <p:nvSpPr>
          <p:cNvPr id="10910786" name="Line 67"/>
          <p:cNvSpPr>
            <a:spLocks noChangeShapeType="1"/>
          </p:cNvSpPr>
          <p:nvPr/>
        </p:nvSpPr>
        <p:spPr bwMode="auto">
          <a:xfrm flipH="1">
            <a:off x="4406900" y="3779838"/>
            <a:ext cx="41275" cy="1587"/>
          </a:xfrm>
          <a:prstGeom prst="line">
            <a:avLst/>
          </a:prstGeom>
          <a:noFill/>
          <a:ln w="19050">
            <a:solidFill>
              <a:srgbClr val="000000"/>
            </a:solidFill>
            <a:round/>
            <a:headEnd/>
            <a:tailEnd/>
          </a:ln>
        </p:spPr>
        <p:txBody>
          <a:bodyPr/>
          <a:lstStyle/>
          <a:p>
            <a:endParaRPr lang="en-US"/>
          </a:p>
        </p:txBody>
      </p:sp>
      <p:sp>
        <p:nvSpPr>
          <p:cNvPr id="10910787" name="Line 68"/>
          <p:cNvSpPr>
            <a:spLocks noChangeShapeType="1"/>
          </p:cNvSpPr>
          <p:nvPr/>
        </p:nvSpPr>
        <p:spPr bwMode="auto">
          <a:xfrm flipH="1">
            <a:off x="4562475" y="3784600"/>
            <a:ext cx="60325" cy="1588"/>
          </a:xfrm>
          <a:prstGeom prst="line">
            <a:avLst/>
          </a:prstGeom>
          <a:noFill/>
          <a:ln w="19050">
            <a:solidFill>
              <a:srgbClr val="000000"/>
            </a:solidFill>
            <a:round/>
            <a:headEnd/>
            <a:tailEnd/>
          </a:ln>
        </p:spPr>
        <p:txBody>
          <a:bodyPr/>
          <a:lstStyle/>
          <a:p>
            <a:endParaRPr lang="en-US"/>
          </a:p>
        </p:txBody>
      </p:sp>
      <p:sp>
        <p:nvSpPr>
          <p:cNvPr id="10910788" name="Rectangle 69"/>
          <p:cNvSpPr>
            <a:spLocks noChangeArrowheads="1"/>
          </p:cNvSpPr>
          <p:nvPr/>
        </p:nvSpPr>
        <p:spPr bwMode="auto">
          <a:xfrm>
            <a:off x="4148138" y="3752850"/>
            <a:ext cx="196850" cy="274638"/>
          </a:xfrm>
          <a:prstGeom prst="rect">
            <a:avLst/>
          </a:prstGeom>
          <a:noFill/>
          <a:ln w="9525">
            <a:noFill/>
            <a:miter lim="800000"/>
            <a:headEnd/>
            <a:tailEnd/>
          </a:ln>
        </p:spPr>
        <p:txBody>
          <a:bodyPr wrap="none" lIns="0" tIns="0" rIns="0" bIns="0">
            <a:spAutoFit/>
          </a:bodyPr>
          <a:lstStyle/>
          <a:p>
            <a:r>
              <a:rPr lang="en-US" sz="1800">
                <a:latin typeface="Arial" charset="0"/>
              </a:rPr>
              <a:t>= </a:t>
            </a:r>
          </a:p>
        </p:txBody>
      </p:sp>
      <p:sp>
        <p:nvSpPr>
          <p:cNvPr id="10910789" name="Rectangle 70"/>
          <p:cNvSpPr>
            <a:spLocks noChangeArrowheads="1"/>
          </p:cNvSpPr>
          <p:nvPr/>
        </p:nvSpPr>
        <p:spPr bwMode="auto">
          <a:xfrm>
            <a:off x="4649788" y="2154238"/>
            <a:ext cx="127000" cy="274637"/>
          </a:xfrm>
          <a:prstGeom prst="rect">
            <a:avLst/>
          </a:prstGeom>
          <a:noFill/>
          <a:ln w="9525">
            <a:noFill/>
            <a:miter lim="800000"/>
            <a:headEnd/>
            <a:tailEnd/>
          </a:ln>
        </p:spPr>
        <p:txBody>
          <a:bodyPr wrap="none" lIns="0" tIns="0" rIns="0" bIns="0">
            <a:spAutoFit/>
          </a:bodyPr>
          <a:lstStyle/>
          <a:p>
            <a:r>
              <a:rPr lang="en-US" sz="1800" i="1">
                <a:latin typeface="Arial" charset="0"/>
              </a:rPr>
              <a:t>f </a:t>
            </a:r>
            <a:endParaRPr lang="en-US" sz="1800">
              <a:latin typeface="Arial" charset="0"/>
            </a:endParaRPr>
          </a:p>
        </p:txBody>
      </p:sp>
      <p:sp>
        <p:nvSpPr>
          <p:cNvPr id="10910790" name="Rectangle 71"/>
          <p:cNvSpPr>
            <a:spLocks noChangeArrowheads="1"/>
          </p:cNvSpPr>
          <p:nvPr/>
        </p:nvSpPr>
        <p:spPr bwMode="auto">
          <a:xfrm>
            <a:off x="4733925" y="2246313"/>
            <a:ext cx="190500" cy="274637"/>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91" name="Rectangle 72"/>
          <p:cNvSpPr>
            <a:spLocks noChangeArrowheads="1"/>
          </p:cNvSpPr>
          <p:nvPr/>
        </p:nvSpPr>
        <p:spPr bwMode="auto">
          <a:xfrm>
            <a:off x="5765800" y="4668838"/>
            <a:ext cx="2527300" cy="549275"/>
          </a:xfrm>
          <a:prstGeom prst="rect">
            <a:avLst/>
          </a:prstGeom>
          <a:noFill/>
          <a:ln w="9525">
            <a:noFill/>
            <a:miter lim="800000"/>
            <a:headEnd/>
            <a:tailEnd/>
          </a:ln>
        </p:spPr>
        <p:txBody>
          <a:bodyPr wrap="none" lIns="0" tIns="0" rIns="0" bIns="0">
            <a:spAutoFit/>
          </a:bodyPr>
          <a:lstStyle/>
          <a:p>
            <a:r>
              <a:rPr lang="en-US" sz="1800">
                <a:latin typeface="Arial" charset="0"/>
              </a:rPr>
              <a:t>(c) Storage cell contents </a:t>
            </a:r>
          </a:p>
          <a:p>
            <a:r>
              <a:rPr lang="en-US" sz="1800">
                <a:latin typeface="Arial" charset="0"/>
              </a:rPr>
              <a:t>      in the LUT</a:t>
            </a:r>
          </a:p>
        </p:txBody>
      </p:sp>
      <p:sp>
        <p:nvSpPr>
          <p:cNvPr id="10910792" name="Line 73"/>
          <p:cNvSpPr>
            <a:spLocks noChangeShapeType="1"/>
          </p:cNvSpPr>
          <p:nvPr/>
        </p:nvSpPr>
        <p:spPr bwMode="auto">
          <a:xfrm>
            <a:off x="6765925" y="3838575"/>
            <a:ext cx="223838" cy="1588"/>
          </a:xfrm>
          <a:prstGeom prst="line">
            <a:avLst/>
          </a:prstGeom>
          <a:noFill/>
          <a:ln w="0">
            <a:solidFill>
              <a:schemeClr val="tx1"/>
            </a:solidFill>
            <a:round/>
            <a:headEnd/>
            <a:tailEnd/>
          </a:ln>
        </p:spPr>
        <p:txBody>
          <a:bodyPr/>
          <a:lstStyle/>
          <a:p>
            <a:endParaRPr lang="en-US"/>
          </a:p>
        </p:txBody>
      </p:sp>
      <p:sp>
        <p:nvSpPr>
          <p:cNvPr id="10910793" name="Line 74"/>
          <p:cNvSpPr>
            <a:spLocks noChangeShapeType="1"/>
          </p:cNvSpPr>
          <p:nvPr/>
        </p:nvSpPr>
        <p:spPr bwMode="auto">
          <a:xfrm>
            <a:off x="6765925" y="3492500"/>
            <a:ext cx="223838" cy="1588"/>
          </a:xfrm>
          <a:prstGeom prst="line">
            <a:avLst/>
          </a:prstGeom>
          <a:noFill/>
          <a:ln w="0">
            <a:solidFill>
              <a:schemeClr val="tx1"/>
            </a:solidFill>
            <a:round/>
            <a:headEnd/>
            <a:tailEnd/>
          </a:ln>
        </p:spPr>
        <p:txBody>
          <a:bodyPr/>
          <a:lstStyle/>
          <a:p>
            <a:endParaRPr lang="en-US"/>
          </a:p>
        </p:txBody>
      </p:sp>
      <p:sp>
        <p:nvSpPr>
          <p:cNvPr id="10910794" name="Rectangle 75"/>
          <p:cNvSpPr>
            <a:spLocks noChangeArrowheads="1"/>
          </p:cNvSpPr>
          <p:nvPr/>
        </p:nvSpPr>
        <p:spPr bwMode="auto">
          <a:xfrm>
            <a:off x="5754688" y="2230438"/>
            <a:ext cx="177800" cy="274637"/>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95" name="Rectangle 76"/>
          <p:cNvSpPr>
            <a:spLocks noChangeArrowheads="1"/>
          </p:cNvSpPr>
          <p:nvPr/>
        </p:nvSpPr>
        <p:spPr bwMode="auto">
          <a:xfrm>
            <a:off x="5843588" y="2327275"/>
            <a:ext cx="190500" cy="274638"/>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796" name="Rectangle 77"/>
          <p:cNvSpPr>
            <a:spLocks noChangeArrowheads="1"/>
          </p:cNvSpPr>
          <p:nvPr/>
        </p:nvSpPr>
        <p:spPr bwMode="auto">
          <a:xfrm>
            <a:off x="5754688" y="4098925"/>
            <a:ext cx="177800" cy="274638"/>
          </a:xfrm>
          <a:prstGeom prst="rect">
            <a:avLst/>
          </a:prstGeom>
          <a:noFill/>
          <a:ln w="9525">
            <a:noFill/>
            <a:miter lim="800000"/>
            <a:headEnd/>
            <a:tailEnd/>
          </a:ln>
        </p:spPr>
        <p:txBody>
          <a:bodyPr wrap="none" lIns="0" tIns="0" rIns="0" bIns="0">
            <a:spAutoFit/>
          </a:bodyPr>
          <a:lstStyle/>
          <a:p>
            <a:r>
              <a:rPr lang="en-US" sz="1800" i="1">
                <a:latin typeface="Arial" charset="0"/>
              </a:rPr>
              <a:t>x </a:t>
            </a:r>
            <a:endParaRPr lang="en-US" sz="1800">
              <a:latin typeface="Arial" charset="0"/>
            </a:endParaRPr>
          </a:p>
        </p:txBody>
      </p:sp>
      <p:sp>
        <p:nvSpPr>
          <p:cNvPr id="10910797" name="Line 78"/>
          <p:cNvSpPr>
            <a:spLocks noChangeShapeType="1"/>
          </p:cNvSpPr>
          <p:nvPr/>
        </p:nvSpPr>
        <p:spPr bwMode="auto">
          <a:xfrm>
            <a:off x="6765925" y="3127375"/>
            <a:ext cx="223838" cy="1588"/>
          </a:xfrm>
          <a:prstGeom prst="line">
            <a:avLst/>
          </a:prstGeom>
          <a:noFill/>
          <a:ln w="19050">
            <a:solidFill>
              <a:schemeClr val="tx1"/>
            </a:solidFill>
            <a:round/>
            <a:headEnd/>
            <a:tailEnd/>
          </a:ln>
        </p:spPr>
        <p:txBody>
          <a:bodyPr/>
          <a:lstStyle/>
          <a:p>
            <a:endParaRPr lang="en-US"/>
          </a:p>
        </p:txBody>
      </p:sp>
      <p:sp>
        <p:nvSpPr>
          <p:cNvPr id="10910798" name="Line 79"/>
          <p:cNvSpPr>
            <a:spLocks noChangeShapeType="1"/>
          </p:cNvSpPr>
          <p:nvPr/>
        </p:nvSpPr>
        <p:spPr bwMode="auto">
          <a:xfrm>
            <a:off x="6765925" y="2762250"/>
            <a:ext cx="223838" cy="1588"/>
          </a:xfrm>
          <a:prstGeom prst="line">
            <a:avLst/>
          </a:prstGeom>
          <a:noFill/>
          <a:ln w="19050">
            <a:solidFill>
              <a:schemeClr val="tx1"/>
            </a:solidFill>
            <a:round/>
            <a:headEnd/>
            <a:tailEnd/>
          </a:ln>
        </p:spPr>
        <p:txBody>
          <a:bodyPr/>
          <a:lstStyle/>
          <a:p>
            <a:endParaRPr lang="en-US"/>
          </a:p>
        </p:txBody>
      </p:sp>
      <p:sp>
        <p:nvSpPr>
          <p:cNvPr id="10910799" name="Line 80"/>
          <p:cNvSpPr>
            <a:spLocks noChangeShapeType="1"/>
          </p:cNvSpPr>
          <p:nvPr/>
        </p:nvSpPr>
        <p:spPr bwMode="auto">
          <a:xfrm flipH="1">
            <a:off x="7212013" y="2944813"/>
            <a:ext cx="427037" cy="1587"/>
          </a:xfrm>
          <a:prstGeom prst="line">
            <a:avLst/>
          </a:prstGeom>
          <a:noFill/>
          <a:ln w="19050">
            <a:solidFill>
              <a:schemeClr val="tx1"/>
            </a:solidFill>
            <a:round/>
            <a:headEnd/>
            <a:tailEnd/>
          </a:ln>
        </p:spPr>
        <p:txBody>
          <a:bodyPr/>
          <a:lstStyle/>
          <a:p>
            <a:endParaRPr lang="en-US"/>
          </a:p>
        </p:txBody>
      </p:sp>
      <p:sp>
        <p:nvSpPr>
          <p:cNvPr id="10910800" name="Freeform 81"/>
          <p:cNvSpPr>
            <a:spLocks/>
          </p:cNvSpPr>
          <p:nvPr/>
        </p:nvSpPr>
        <p:spPr bwMode="auto">
          <a:xfrm>
            <a:off x="6989763" y="2660650"/>
            <a:ext cx="222250" cy="568325"/>
          </a:xfrm>
          <a:custGeom>
            <a:avLst/>
            <a:gdLst>
              <a:gd name="T0" fmla="*/ 2147483647 w 281"/>
              <a:gd name="T1" fmla="*/ 2147483647 h 716"/>
              <a:gd name="T2" fmla="*/ 2147483647 w 281"/>
              <a:gd name="T3" fmla="*/ 2147483647 h 716"/>
              <a:gd name="T4" fmla="*/ 0 w 281"/>
              <a:gd name="T5" fmla="*/ 2147483647 h 716"/>
              <a:gd name="T6" fmla="*/ 0 w 281"/>
              <a:gd name="T7" fmla="*/ 0 h 716"/>
              <a:gd name="T8" fmla="*/ 2147483647 w 281"/>
              <a:gd name="T9" fmla="*/ 2147483647 h 716"/>
              <a:gd name="T10" fmla="*/ 0 60000 65536"/>
              <a:gd name="T11" fmla="*/ 0 60000 65536"/>
              <a:gd name="T12" fmla="*/ 0 60000 65536"/>
              <a:gd name="T13" fmla="*/ 0 60000 65536"/>
              <a:gd name="T14" fmla="*/ 0 60000 65536"/>
              <a:gd name="T15" fmla="*/ 0 w 281"/>
              <a:gd name="T16" fmla="*/ 0 h 716"/>
              <a:gd name="T17" fmla="*/ 281 w 281"/>
              <a:gd name="T18" fmla="*/ 716 h 716"/>
            </a:gdLst>
            <a:ahLst/>
            <a:cxnLst>
              <a:cxn ang="T10">
                <a:pos x="T0" y="T1"/>
              </a:cxn>
              <a:cxn ang="T11">
                <a:pos x="T2" y="T3"/>
              </a:cxn>
              <a:cxn ang="T12">
                <a:pos x="T4" y="T5"/>
              </a:cxn>
              <a:cxn ang="T13">
                <a:pos x="T6" y="T7"/>
              </a:cxn>
              <a:cxn ang="T14">
                <a:pos x="T8" y="T9"/>
              </a:cxn>
            </a:cxnLst>
            <a:rect l="T15" t="T16" r="T17" b="T18"/>
            <a:pathLst>
              <a:path w="281" h="716">
                <a:moveTo>
                  <a:pt x="281" y="154"/>
                </a:moveTo>
                <a:lnTo>
                  <a:pt x="281" y="588"/>
                </a:lnTo>
                <a:lnTo>
                  <a:pt x="0" y="716"/>
                </a:lnTo>
                <a:lnTo>
                  <a:pt x="0" y="0"/>
                </a:lnTo>
                <a:lnTo>
                  <a:pt x="281" y="154"/>
                </a:lnTo>
                <a:close/>
              </a:path>
            </a:pathLst>
          </a:custGeom>
          <a:noFill/>
          <a:ln w="19050">
            <a:solidFill>
              <a:schemeClr val="tx1"/>
            </a:solidFill>
            <a:prstDash val="solid"/>
            <a:round/>
            <a:headEnd/>
            <a:tailEnd/>
          </a:ln>
        </p:spPr>
        <p:txBody>
          <a:bodyPr/>
          <a:lstStyle/>
          <a:p>
            <a:endParaRPr lang="en-US"/>
          </a:p>
        </p:txBody>
      </p:sp>
      <p:sp>
        <p:nvSpPr>
          <p:cNvPr id="10910801" name="Line 82"/>
          <p:cNvSpPr>
            <a:spLocks noChangeShapeType="1"/>
          </p:cNvSpPr>
          <p:nvPr/>
        </p:nvSpPr>
        <p:spPr bwMode="auto">
          <a:xfrm flipV="1">
            <a:off x="7131050" y="3168650"/>
            <a:ext cx="1588" cy="141288"/>
          </a:xfrm>
          <a:prstGeom prst="line">
            <a:avLst/>
          </a:prstGeom>
          <a:noFill/>
          <a:ln w="19050">
            <a:solidFill>
              <a:schemeClr val="tx1"/>
            </a:solidFill>
            <a:round/>
            <a:headEnd/>
            <a:tailEnd/>
          </a:ln>
        </p:spPr>
        <p:txBody>
          <a:bodyPr/>
          <a:lstStyle/>
          <a:p>
            <a:endParaRPr lang="en-US"/>
          </a:p>
        </p:txBody>
      </p:sp>
      <p:sp>
        <p:nvSpPr>
          <p:cNvPr id="10910802" name="Rectangle 83"/>
          <p:cNvSpPr>
            <a:spLocks noChangeArrowheads="1"/>
          </p:cNvSpPr>
          <p:nvPr/>
        </p:nvSpPr>
        <p:spPr bwMode="auto">
          <a:xfrm>
            <a:off x="5843588" y="4197350"/>
            <a:ext cx="190500" cy="274638"/>
          </a:xfrm>
          <a:prstGeom prst="rect">
            <a:avLst/>
          </a:prstGeom>
          <a:noFill/>
          <a:ln w="9525">
            <a:noFill/>
            <a:miter lim="800000"/>
            <a:headEnd/>
            <a:tailEnd/>
          </a:ln>
        </p:spPr>
        <p:txBody>
          <a:bodyPr wrap="none" lIns="0" tIns="0" rIns="0" bIns="0">
            <a:spAutoFit/>
          </a:bodyPr>
          <a:lstStyle/>
          <a:p>
            <a:r>
              <a:rPr lang="en-US" sz="1800">
                <a:latin typeface="Arial" charset="0"/>
              </a:rPr>
              <a:t>2 </a:t>
            </a:r>
          </a:p>
        </p:txBody>
      </p:sp>
      <p:sp>
        <p:nvSpPr>
          <p:cNvPr id="10910803" name="Rectangle 84"/>
          <p:cNvSpPr>
            <a:spLocks noChangeArrowheads="1"/>
          </p:cNvSpPr>
          <p:nvPr/>
        </p:nvSpPr>
        <p:spPr bwMode="auto">
          <a:xfrm>
            <a:off x="6421438" y="2579688"/>
            <a:ext cx="344487" cy="365125"/>
          </a:xfrm>
          <a:prstGeom prst="rect">
            <a:avLst/>
          </a:prstGeom>
          <a:noFill/>
          <a:ln w="19050">
            <a:solidFill>
              <a:schemeClr val="tx1"/>
            </a:solidFill>
            <a:miter lim="800000"/>
            <a:headEnd/>
            <a:tailEnd/>
          </a:ln>
        </p:spPr>
        <p:txBody>
          <a:bodyPr/>
          <a:lstStyle/>
          <a:p>
            <a:endParaRPr lang="en-US" sz="1800">
              <a:latin typeface="Arial" charset="0"/>
            </a:endParaRPr>
          </a:p>
        </p:txBody>
      </p:sp>
      <p:sp>
        <p:nvSpPr>
          <p:cNvPr id="10910804" name="Rectangle 85"/>
          <p:cNvSpPr>
            <a:spLocks noChangeArrowheads="1"/>
          </p:cNvSpPr>
          <p:nvPr/>
        </p:nvSpPr>
        <p:spPr bwMode="auto">
          <a:xfrm>
            <a:off x="6557963" y="2681288"/>
            <a:ext cx="190500" cy="274637"/>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805" name="Rectangle 86"/>
          <p:cNvSpPr>
            <a:spLocks noChangeArrowheads="1"/>
          </p:cNvSpPr>
          <p:nvPr/>
        </p:nvSpPr>
        <p:spPr bwMode="auto">
          <a:xfrm>
            <a:off x="6421438" y="2944813"/>
            <a:ext cx="344487" cy="365125"/>
          </a:xfrm>
          <a:prstGeom prst="rect">
            <a:avLst/>
          </a:prstGeom>
          <a:noFill/>
          <a:ln w="19050">
            <a:solidFill>
              <a:schemeClr val="tx1"/>
            </a:solidFill>
            <a:miter lim="800000"/>
            <a:headEnd/>
            <a:tailEnd/>
          </a:ln>
        </p:spPr>
        <p:txBody>
          <a:bodyPr/>
          <a:lstStyle/>
          <a:p>
            <a:endParaRPr lang="en-US" sz="1800">
              <a:latin typeface="Arial" charset="0"/>
            </a:endParaRPr>
          </a:p>
        </p:txBody>
      </p:sp>
      <p:sp>
        <p:nvSpPr>
          <p:cNvPr id="10910806" name="Rectangle 87"/>
          <p:cNvSpPr>
            <a:spLocks noChangeArrowheads="1"/>
          </p:cNvSpPr>
          <p:nvPr/>
        </p:nvSpPr>
        <p:spPr bwMode="auto">
          <a:xfrm>
            <a:off x="6557963" y="3041650"/>
            <a:ext cx="190500" cy="274638"/>
          </a:xfrm>
          <a:prstGeom prst="rect">
            <a:avLst/>
          </a:prstGeom>
          <a:noFill/>
          <a:ln w="9525">
            <a:noFill/>
            <a:miter lim="800000"/>
            <a:headEnd/>
            <a:tailEnd/>
          </a:ln>
        </p:spPr>
        <p:txBody>
          <a:bodyPr wrap="none" lIns="0" tIns="0" rIns="0" bIns="0">
            <a:spAutoFit/>
          </a:bodyPr>
          <a:lstStyle/>
          <a:p>
            <a:r>
              <a:rPr lang="en-US" sz="1800">
                <a:latin typeface="Arial" charset="0"/>
              </a:rPr>
              <a:t>0 </a:t>
            </a:r>
          </a:p>
        </p:txBody>
      </p:sp>
      <p:sp>
        <p:nvSpPr>
          <p:cNvPr id="10910807" name="Rectangle 88"/>
          <p:cNvSpPr>
            <a:spLocks noChangeArrowheads="1"/>
          </p:cNvSpPr>
          <p:nvPr/>
        </p:nvSpPr>
        <p:spPr bwMode="auto">
          <a:xfrm>
            <a:off x="6421438" y="3309938"/>
            <a:ext cx="344487" cy="365125"/>
          </a:xfrm>
          <a:prstGeom prst="rect">
            <a:avLst/>
          </a:prstGeom>
          <a:noFill/>
          <a:ln w="19050">
            <a:solidFill>
              <a:schemeClr val="tx1"/>
            </a:solidFill>
            <a:miter lim="800000"/>
            <a:headEnd/>
            <a:tailEnd/>
          </a:ln>
        </p:spPr>
        <p:txBody>
          <a:bodyPr/>
          <a:lstStyle/>
          <a:p>
            <a:endParaRPr lang="en-US" sz="1800">
              <a:latin typeface="Arial" charset="0"/>
            </a:endParaRPr>
          </a:p>
        </p:txBody>
      </p:sp>
      <p:sp>
        <p:nvSpPr>
          <p:cNvPr id="10910808" name="Rectangle 89"/>
          <p:cNvSpPr>
            <a:spLocks noChangeArrowheads="1"/>
          </p:cNvSpPr>
          <p:nvPr/>
        </p:nvSpPr>
        <p:spPr bwMode="auto">
          <a:xfrm>
            <a:off x="6557963" y="3402013"/>
            <a:ext cx="190500" cy="274637"/>
          </a:xfrm>
          <a:prstGeom prst="rect">
            <a:avLst/>
          </a:prstGeom>
          <a:noFill/>
          <a:ln w="9525">
            <a:noFill/>
            <a:miter lim="800000"/>
            <a:headEnd/>
            <a:tailEnd/>
          </a:ln>
        </p:spPr>
        <p:txBody>
          <a:bodyPr wrap="none" lIns="0" tIns="0" rIns="0" bIns="0">
            <a:spAutoFit/>
          </a:bodyPr>
          <a:lstStyle/>
          <a:p>
            <a:r>
              <a:rPr lang="en-US" sz="1800">
                <a:latin typeface="Arial" charset="0"/>
              </a:rPr>
              <a:t>0 </a:t>
            </a:r>
          </a:p>
        </p:txBody>
      </p:sp>
      <p:sp>
        <p:nvSpPr>
          <p:cNvPr id="10910809" name="Rectangle 90"/>
          <p:cNvSpPr>
            <a:spLocks noChangeArrowheads="1"/>
          </p:cNvSpPr>
          <p:nvPr/>
        </p:nvSpPr>
        <p:spPr bwMode="auto">
          <a:xfrm>
            <a:off x="6421438" y="3675063"/>
            <a:ext cx="344487" cy="346075"/>
          </a:xfrm>
          <a:prstGeom prst="rect">
            <a:avLst/>
          </a:prstGeom>
          <a:noFill/>
          <a:ln w="19050">
            <a:solidFill>
              <a:schemeClr val="tx1"/>
            </a:solidFill>
            <a:miter lim="800000"/>
            <a:headEnd/>
            <a:tailEnd/>
          </a:ln>
        </p:spPr>
        <p:txBody>
          <a:bodyPr/>
          <a:lstStyle/>
          <a:p>
            <a:endParaRPr lang="en-US" sz="1800">
              <a:latin typeface="Arial" charset="0"/>
            </a:endParaRPr>
          </a:p>
        </p:txBody>
      </p:sp>
      <p:sp>
        <p:nvSpPr>
          <p:cNvPr id="10910810" name="Line 91"/>
          <p:cNvSpPr>
            <a:spLocks noChangeShapeType="1"/>
          </p:cNvSpPr>
          <p:nvPr/>
        </p:nvSpPr>
        <p:spPr bwMode="auto">
          <a:xfrm flipH="1">
            <a:off x="7212013" y="3675063"/>
            <a:ext cx="427037" cy="1587"/>
          </a:xfrm>
          <a:prstGeom prst="line">
            <a:avLst/>
          </a:prstGeom>
          <a:noFill/>
          <a:ln w="19050">
            <a:solidFill>
              <a:schemeClr val="tx1"/>
            </a:solidFill>
            <a:round/>
            <a:headEnd/>
            <a:tailEnd/>
          </a:ln>
        </p:spPr>
        <p:txBody>
          <a:bodyPr/>
          <a:lstStyle/>
          <a:p>
            <a:endParaRPr lang="en-US"/>
          </a:p>
        </p:txBody>
      </p:sp>
      <p:sp>
        <p:nvSpPr>
          <p:cNvPr id="10910811" name="Freeform 92"/>
          <p:cNvSpPr>
            <a:spLocks/>
          </p:cNvSpPr>
          <p:nvPr/>
        </p:nvSpPr>
        <p:spPr bwMode="auto">
          <a:xfrm>
            <a:off x="6989763" y="3371850"/>
            <a:ext cx="222250" cy="587375"/>
          </a:xfrm>
          <a:custGeom>
            <a:avLst/>
            <a:gdLst>
              <a:gd name="T0" fmla="*/ 2147483647 w 281"/>
              <a:gd name="T1" fmla="*/ 2147483647 h 741"/>
              <a:gd name="T2" fmla="*/ 2147483647 w 281"/>
              <a:gd name="T3" fmla="*/ 2147483647 h 741"/>
              <a:gd name="T4" fmla="*/ 0 w 281"/>
              <a:gd name="T5" fmla="*/ 2147483647 h 741"/>
              <a:gd name="T6" fmla="*/ 0 w 281"/>
              <a:gd name="T7" fmla="*/ 0 h 741"/>
              <a:gd name="T8" fmla="*/ 2147483647 w 281"/>
              <a:gd name="T9" fmla="*/ 2147483647 h 741"/>
              <a:gd name="T10" fmla="*/ 0 60000 65536"/>
              <a:gd name="T11" fmla="*/ 0 60000 65536"/>
              <a:gd name="T12" fmla="*/ 0 60000 65536"/>
              <a:gd name="T13" fmla="*/ 0 60000 65536"/>
              <a:gd name="T14" fmla="*/ 0 60000 65536"/>
              <a:gd name="T15" fmla="*/ 0 w 281"/>
              <a:gd name="T16" fmla="*/ 0 h 741"/>
              <a:gd name="T17" fmla="*/ 281 w 281"/>
              <a:gd name="T18" fmla="*/ 741 h 741"/>
            </a:gdLst>
            <a:ahLst/>
            <a:cxnLst>
              <a:cxn ang="T10">
                <a:pos x="T0" y="T1"/>
              </a:cxn>
              <a:cxn ang="T11">
                <a:pos x="T2" y="T3"/>
              </a:cxn>
              <a:cxn ang="T12">
                <a:pos x="T4" y="T5"/>
              </a:cxn>
              <a:cxn ang="T13">
                <a:pos x="T6" y="T7"/>
              </a:cxn>
              <a:cxn ang="T14">
                <a:pos x="T8" y="T9"/>
              </a:cxn>
            </a:cxnLst>
            <a:rect l="T15" t="T16" r="T17" b="T18"/>
            <a:pathLst>
              <a:path w="281" h="741">
                <a:moveTo>
                  <a:pt x="281" y="153"/>
                </a:moveTo>
                <a:lnTo>
                  <a:pt x="281" y="588"/>
                </a:lnTo>
                <a:lnTo>
                  <a:pt x="0" y="741"/>
                </a:lnTo>
                <a:lnTo>
                  <a:pt x="0" y="0"/>
                </a:lnTo>
                <a:lnTo>
                  <a:pt x="281" y="153"/>
                </a:lnTo>
                <a:close/>
              </a:path>
            </a:pathLst>
          </a:custGeom>
          <a:noFill/>
          <a:ln w="19050">
            <a:solidFill>
              <a:schemeClr val="tx1"/>
            </a:solidFill>
            <a:prstDash val="solid"/>
            <a:round/>
            <a:headEnd/>
            <a:tailEnd/>
          </a:ln>
        </p:spPr>
        <p:txBody>
          <a:bodyPr/>
          <a:lstStyle/>
          <a:p>
            <a:endParaRPr lang="en-US"/>
          </a:p>
        </p:txBody>
      </p:sp>
      <p:sp>
        <p:nvSpPr>
          <p:cNvPr id="10910812" name="Line 93"/>
          <p:cNvSpPr>
            <a:spLocks noChangeShapeType="1"/>
          </p:cNvSpPr>
          <p:nvPr/>
        </p:nvSpPr>
        <p:spPr bwMode="auto">
          <a:xfrm flipV="1">
            <a:off x="7131050" y="3878263"/>
            <a:ext cx="1588" cy="365125"/>
          </a:xfrm>
          <a:prstGeom prst="line">
            <a:avLst/>
          </a:prstGeom>
          <a:noFill/>
          <a:ln w="19050">
            <a:solidFill>
              <a:schemeClr val="tx1"/>
            </a:solidFill>
            <a:round/>
            <a:headEnd/>
            <a:tailEnd/>
          </a:ln>
        </p:spPr>
        <p:txBody>
          <a:bodyPr/>
          <a:lstStyle/>
          <a:p>
            <a:endParaRPr lang="en-US"/>
          </a:p>
        </p:txBody>
      </p:sp>
      <p:sp>
        <p:nvSpPr>
          <p:cNvPr id="10910813" name="Line 94"/>
          <p:cNvSpPr>
            <a:spLocks noChangeShapeType="1"/>
          </p:cNvSpPr>
          <p:nvPr/>
        </p:nvSpPr>
        <p:spPr bwMode="auto">
          <a:xfrm>
            <a:off x="7639050" y="3492500"/>
            <a:ext cx="222250" cy="1588"/>
          </a:xfrm>
          <a:prstGeom prst="line">
            <a:avLst/>
          </a:prstGeom>
          <a:noFill/>
          <a:ln w="19050">
            <a:solidFill>
              <a:schemeClr val="tx1"/>
            </a:solidFill>
            <a:round/>
            <a:headEnd/>
            <a:tailEnd/>
          </a:ln>
        </p:spPr>
        <p:txBody>
          <a:bodyPr/>
          <a:lstStyle/>
          <a:p>
            <a:endParaRPr lang="en-US"/>
          </a:p>
        </p:txBody>
      </p:sp>
      <p:sp>
        <p:nvSpPr>
          <p:cNvPr id="10910814" name="Line 95"/>
          <p:cNvSpPr>
            <a:spLocks noChangeShapeType="1"/>
          </p:cNvSpPr>
          <p:nvPr/>
        </p:nvSpPr>
        <p:spPr bwMode="auto">
          <a:xfrm>
            <a:off x="7639050" y="3127375"/>
            <a:ext cx="222250" cy="1588"/>
          </a:xfrm>
          <a:prstGeom prst="line">
            <a:avLst/>
          </a:prstGeom>
          <a:noFill/>
          <a:ln w="19050">
            <a:solidFill>
              <a:schemeClr val="tx1"/>
            </a:solidFill>
            <a:round/>
            <a:headEnd/>
            <a:tailEnd/>
          </a:ln>
        </p:spPr>
        <p:txBody>
          <a:bodyPr/>
          <a:lstStyle/>
          <a:p>
            <a:endParaRPr lang="en-US"/>
          </a:p>
        </p:txBody>
      </p:sp>
      <p:sp>
        <p:nvSpPr>
          <p:cNvPr id="10910815" name="Line 96"/>
          <p:cNvSpPr>
            <a:spLocks noChangeShapeType="1"/>
          </p:cNvSpPr>
          <p:nvPr/>
        </p:nvSpPr>
        <p:spPr bwMode="auto">
          <a:xfrm flipH="1">
            <a:off x="8085138" y="3309938"/>
            <a:ext cx="406400" cy="1587"/>
          </a:xfrm>
          <a:prstGeom prst="line">
            <a:avLst/>
          </a:prstGeom>
          <a:noFill/>
          <a:ln w="19050">
            <a:solidFill>
              <a:schemeClr val="tx1"/>
            </a:solidFill>
            <a:round/>
            <a:headEnd/>
            <a:tailEnd/>
          </a:ln>
        </p:spPr>
        <p:txBody>
          <a:bodyPr/>
          <a:lstStyle/>
          <a:p>
            <a:endParaRPr lang="en-US"/>
          </a:p>
        </p:txBody>
      </p:sp>
      <p:sp>
        <p:nvSpPr>
          <p:cNvPr id="10910816" name="Freeform 97"/>
          <p:cNvSpPr>
            <a:spLocks/>
          </p:cNvSpPr>
          <p:nvPr/>
        </p:nvSpPr>
        <p:spPr bwMode="auto">
          <a:xfrm>
            <a:off x="7861300" y="3025775"/>
            <a:ext cx="223838" cy="568325"/>
          </a:xfrm>
          <a:custGeom>
            <a:avLst/>
            <a:gdLst>
              <a:gd name="T0" fmla="*/ 2147483647 w 281"/>
              <a:gd name="T1" fmla="*/ 2147483647 h 716"/>
              <a:gd name="T2" fmla="*/ 2147483647 w 281"/>
              <a:gd name="T3" fmla="*/ 2147483647 h 716"/>
              <a:gd name="T4" fmla="*/ 0 w 281"/>
              <a:gd name="T5" fmla="*/ 2147483647 h 716"/>
              <a:gd name="T6" fmla="*/ 0 w 281"/>
              <a:gd name="T7" fmla="*/ 0 h 716"/>
              <a:gd name="T8" fmla="*/ 2147483647 w 281"/>
              <a:gd name="T9" fmla="*/ 2147483647 h 716"/>
              <a:gd name="T10" fmla="*/ 0 60000 65536"/>
              <a:gd name="T11" fmla="*/ 0 60000 65536"/>
              <a:gd name="T12" fmla="*/ 0 60000 65536"/>
              <a:gd name="T13" fmla="*/ 0 60000 65536"/>
              <a:gd name="T14" fmla="*/ 0 60000 65536"/>
              <a:gd name="T15" fmla="*/ 0 w 281"/>
              <a:gd name="T16" fmla="*/ 0 h 716"/>
              <a:gd name="T17" fmla="*/ 281 w 281"/>
              <a:gd name="T18" fmla="*/ 716 h 716"/>
            </a:gdLst>
            <a:ahLst/>
            <a:cxnLst>
              <a:cxn ang="T10">
                <a:pos x="T0" y="T1"/>
              </a:cxn>
              <a:cxn ang="T11">
                <a:pos x="T2" y="T3"/>
              </a:cxn>
              <a:cxn ang="T12">
                <a:pos x="T4" y="T5"/>
              </a:cxn>
              <a:cxn ang="T13">
                <a:pos x="T6" y="T7"/>
              </a:cxn>
              <a:cxn ang="T14">
                <a:pos x="T8" y="T9"/>
              </a:cxn>
            </a:cxnLst>
            <a:rect l="T15" t="T16" r="T17" b="T18"/>
            <a:pathLst>
              <a:path w="281" h="716">
                <a:moveTo>
                  <a:pt x="281" y="128"/>
                </a:moveTo>
                <a:lnTo>
                  <a:pt x="281" y="563"/>
                </a:lnTo>
                <a:lnTo>
                  <a:pt x="0" y="716"/>
                </a:lnTo>
                <a:lnTo>
                  <a:pt x="0" y="0"/>
                </a:lnTo>
                <a:lnTo>
                  <a:pt x="281" y="128"/>
                </a:lnTo>
                <a:close/>
              </a:path>
            </a:pathLst>
          </a:custGeom>
          <a:noFill/>
          <a:ln w="19050">
            <a:solidFill>
              <a:schemeClr val="tx1"/>
            </a:solidFill>
            <a:prstDash val="solid"/>
            <a:round/>
            <a:headEnd/>
            <a:tailEnd/>
          </a:ln>
        </p:spPr>
        <p:txBody>
          <a:bodyPr/>
          <a:lstStyle/>
          <a:p>
            <a:endParaRPr lang="en-US"/>
          </a:p>
        </p:txBody>
      </p:sp>
      <p:sp>
        <p:nvSpPr>
          <p:cNvPr id="10910817" name="Line 98"/>
          <p:cNvSpPr>
            <a:spLocks noChangeShapeType="1"/>
          </p:cNvSpPr>
          <p:nvPr/>
        </p:nvSpPr>
        <p:spPr bwMode="auto">
          <a:xfrm flipV="1">
            <a:off x="7639050" y="3492500"/>
            <a:ext cx="1588" cy="182563"/>
          </a:xfrm>
          <a:prstGeom prst="line">
            <a:avLst/>
          </a:prstGeom>
          <a:noFill/>
          <a:ln w="19050">
            <a:solidFill>
              <a:schemeClr val="tx1"/>
            </a:solidFill>
            <a:round/>
            <a:headEnd/>
            <a:tailEnd/>
          </a:ln>
        </p:spPr>
        <p:txBody>
          <a:bodyPr/>
          <a:lstStyle/>
          <a:p>
            <a:endParaRPr lang="en-US"/>
          </a:p>
        </p:txBody>
      </p:sp>
      <p:sp>
        <p:nvSpPr>
          <p:cNvPr id="10910818" name="Line 99"/>
          <p:cNvSpPr>
            <a:spLocks noChangeShapeType="1"/>
          </p:cNvSpPr>
          <p:nvPr/>
        </p:nvSpPr>
        <p:spPr bwMode="auto">
          <a:xfrm>
            <a:off x="7639050" y="2944813"/>
            <a:ext cx="1588" cy="182562"/>
          </a:xfrm>
          <a:prstGeom prst="line">
            <a:avLst/>
          </a:prstGeom>
          <a:noFill/>
          <a:ln w="19050">
            <a:solidFill>
              <a:schemeClr val="tx1"/>
            </a:solidFill>
            <a:round/>
            <a:headEnd/>
            <a:tailEnd/>
          </a:ln>
        </p:spPr>
        <p:txBody>
          <a:bodyPr/>
          <a:lstStyle/>
          <a:p>
            <a:endParaRPr lang="en-US"/>
          </a:p>
        </p:txBody>
      </p:sp>
      <p:sp>
        <p:nvSpPr>
          <p:cNvPr id="10910819" name="Freeform 100"/>
          <p:cNvSpPr>
            <a:spLocks/>
          </p:cNvSpPr>
          <p:nvPr/>
        </p:nvSpPr>
        <p:spPr bwMode="auto">
          <a:xfrm>
            <a:off x="5975350" y="3309938"/>
            <a:ext cx="1439863" cy="933450"/>
          </a:xfrm>
          <a:custGeom>
            <a:avLst/>
            <a:gdLst>
              <a:gd name="T0" fmla="*/ 0 w 1815"/>
              <a:gd name="T1" fmla="*/ 2147483647 h 1176"/>
              <a:gd name="T2" fmla="*/ 2147483647 w 1815"/>
              <a:gd name="T3" fmla="*/ 2147483647 h 1176"/>
              <a:gd name="T4" fmla="*/ 2147483647 w 1815"/>
              <a:gd name="T5" fmla="*/ 0 h 1176"/>
              <a:gd name="T6" fmla="*/ 2147483647 w 1815"/>
              <a:gd name="T7" fmla="*/ 0 h 1176"/>
              <a:gd name="T8" fmla="*/ 0 60000 65536"/>
              <a:gd name="T9" fmla="*/ 0 60000 65536"/>
              <a:gd name="T10" fmla="*/ 0 60000 65536"/>
              <a:gd name="T11" fmla="*/ 0 60000 65536"/>
              <a:gd name="T12" fmla="*/ 0 w 1815"/>
              <a:gd name="T13" fmla="*/ 0 h 1176"/>
              <a:gd name="T14" fmla="*/ 1815 w 1815"/>
              <a:gd name="T15" fmla="*/ 1176 h 1176"/>
            </a:gdLst>
            <a:ahLst/>
            <a:cxnLst>
              <a:cxn ang="T8">
                <a:pos x="T0" y="T1"/>
              </a:cxn>
              <a:cxn ang="T9">
                <a:pos x="T2" y="T3"/>
              </a:cxn>
              <a:cxn ang="T10">
                <a:pos x="T4" y="T5"/>
              </a:cxn>
              <a:cxn ang="T11">
                <a:pos x="T6" y="T7"/>
              </a:cxn>
            </a:cxnLst>
            <a:rect l="T12" t="T13" r="T14" b="T15"/>
            <a:pathLst>
              <a:path w="1815" h="1176">
                <a:moveTo>
                  <a:pt x="0" y="1176"/>
                </a:moveTo>
                <a:lnTo>
                  <a:pt x="1815" y="1176"/>
                </a:lnTo>
                <a:lnTo>
                  <a:pt x="1815" y="0"/>
                </a:lnTo>
                <a:lnTo>
                  <a:pt x="1457" y="0"/>
                </a:lnTo>
              </a:path>
            </a:pathLst>
          </a:custGeom>
          <a:noFill/>
          <a:ln w="19050">
            <a:solidFill>
              <a:schemeClr val="tx1"/>
            </a:solidFill>
            <a:prstDash val="solid"/>
            <a:round/>
            <a:headEnd/>
            <a:tailEnd/>
          </a:ln>
        </p:spPr>
        <p:txBody>
          <a:bodyPr/>
          <a:lstStyle/>
          <a:p>
            <a:endParaRPr lang="en-US"/>
          </a:p>
        </p:txBody>
      </p:sp>
      <p:sp>
        <p:nvSpPr>
          <p:cNvPr id="10910820" name="Freeform 101"/>
          <p:cNvSpPr>
            <a:spLocks/>
          </p:cNvSpPr>
          <p:nvPr/>
        </p:nvSpPr>
        <p:spPr bwMode="auto">
          <a:xfrm>
            <a:off x="5975350" y="2376488"/>
            <a:ext cx="2028825" cy="711200"/>
          </a:xfrm>
          <a:custGeom>
            <a:avLst/>
            <a:gdLst>
              <a:gd name="T0" fmla="*/ 0 w 2556"/>
              <a:gd name="T1" fmla="*/ 0 h 895"/>
              <a:gd name="T2" fmla="*/ 2147483647 w 2556"/>
              <a:gd name="T3" fmla="*/ 0 h 895"/>
              <a:gd name="T4" fmla="*/ 2147483647 w 2556"/>
              <a:gd name="T5" fmla="*/ 2147483647 h 895"/>
              <a:gd name="T6" fmla="*/ 0 60000 65536"/>
              <a:gd name="T7" fmla="*/ 0 60000 65536"/>
              <a:gd name="T8" fmla="*/ 0 60000 65536"/>
              <a:gd name="T9" fmla="*/ 0 w 2556"/>
              <a:gd name="T10" fmla="*/ 0 h 895"/>
              <a:gd name="T11" fmla="*/ 2556 w 2556"/>
              <a:gd name="T12" fmla="*/ 895 h 895"/>
            </a:gdLst>
            <a:ahLst/>
            <a:cxnLst>
              <a:cxn ang="T6">
                <a:pos x="T0" y="T1"/>
              </a:cxn>
              <a:cxn ang="T7">
                <a:pos x="T2" y="T3"/>
              </a:cxn>
              <a:cxn ang="T8">
                <a:pos x="T4" y="T5"/>
              </a:cxn>
            </a:cxnLst>
            <a:rect l="T9" t="T10" r="T11" b="T12"/>
            <a:pathLst>
              <a:path w="2556" h="895">
                <a:moveTo>
                  <a:pt x="0" y="0"/>
                </a:moveTo>
                <a:lnTo>
                  <a:pt x="2556" y="0"/>
                </a:lnTo>
                <a:lnTo>
                  <a:pt x="2556" y="895"/>
                </a:lnTo>
              </a:path>
            </a:pathLst>
          </a:custGeom>
          <a:noFill/>
          <a:ln w="19050">
            <a:solidFill>
              <a:schemeClr val="tx1"/>
            </a:solidFill>
            <a:prstDash val="solid"/>
            <a:round/>
            <a:headEnd/>
            <a:tailEnd/>
          </a:ln>
        </p:spPr>
        <p:txBody>
          <a:bodyPr/>
          <a:lstStyle/>
          <a:p>
            <a:endParaRPr lang="en-US"/>
          </a:p>
        </p:txBody>
      </p:sp>
      <p:sp>
        <p:nvSpPr>
          <p:cNvPr id="10910821" name="Freeform 102"/>
          <p:cNvSpPr>
            <a:spLocks/>
          </p:cNvSpPr>
          <p:nvPr/>
        </p:nvSpPr>
        <p:spPr bwMode="auto">
          <a:xfrm>
            <a:off x="7112000" y="4222750"/>
            <a:ext cx="39688" cy="41275"/>
          </a:xfrm>
          <a:custGeom>
            <a:avLst/>
            <a:gdLst>
              <a:gd name="T0" fmla="*/ 2147483647 w 51"/>
              <a:gd name="T1" fmla="*/ 0 h 51"/>
              <a:gd name="T2" fmla="*/ 2147483647 w 51"/>
              <a:gd name="T3" fmla="*/ 0 h 51"/>
              <a:gd name="T4" fmla="*/ 2147483647 w 51"/>
              <a:gd name="T5" fmla="*/ 2147483647 h 51"/>
              <a:gd name="T6" fmla="*/ 2147483647 w 51"/>
              <a:gd name="T7" fmla="*/ 2147483647 h 51"/>
              <a:gd name="T8" fmla="*/ 2147483647 w 51"/>
              <a:gd name="T9" fmla="*/ 2147483647 h 51"/>
              <a:gd name="T10" fmla="*/ 2147483647 w 51"/>
              <a:gd name="T11" fmla="*/ 2147483647 h 51"/>
              <a:gd name="T12" fmla="*/ 2147483647 w 51"/>
              <a:gd name="T13" fmla="*/ 2147483647 h 51"/>
              <a:gd name="T14" fmla="*/ 2147483647 w 51"/>
              <a:gd name="T15" fmla="*/ 2147483647 h 51"/>
              <a:gd name="T16" fmla="*/ 2147483647 w 51"/>
              <a:gd name="T17" fmla="*/ 2147483647 h 51"/>
              <a:gd name="T18" fmla="*/ 0 w 51"/>
              <a:gd name="T19" fmla="*/ 2147483647 h 51"/>
              <a:gd name="T20" fmla="*/ 0 w 51"/>
              <a:gd name="T21" fmla="*/ 2147483647 h 51"/>
              <a:gd name="T22" fmla="*/ 0 w 51"/>
              <a:gd name="T23" fmla="*/ 2147483647 h 51"/>
              <a:gd name="T24" fmla="*/ 0 w 51"/>
              <a:gd name="T25" fmla="*/ 2147483647 h 51"/>
              <a:gd name="T26" fmla="*/ 2147483647 w 51"/>
              <a:gd name="T27" fmla="*/ 2147483647 h 51"/>
              <a:gd name="T28" fmla="*/ 2147483647 w 51"/>
              <a:gd name="T29" fmla="*/ 2147483647 h 51"/>
              <a:gd name="T30" fmla="*/ 2147483647 w 51"/>
              <a:gd name="T31" fmla="*/ 2147483647 h 51"/>
              <a:gd name="T32" fmla="*/ 2147483647 w 51"/>
              <a:gd name="T33" fmla="*/ 2147483647 h 51"/>
              <a:gd name="T34" fmla="*/ 2147483647 w 51"/>
              <a:gd name="T35" fmla="*/ 2147483647 h 51"/>
              <a:gd name="T36" fmla="*/ 2147483647 w 51"/>
              <a:gd name="T37" fmla="*/ 2147483647 h 51"/>
              <a:gd name="T38" fmla="*/ 2147483647 w 51"/>
              <a:gd name="T39" fmla="*/ 2147483647 h 51"/>
              <a:gd name="T40" fmla="*/ 2147483647 w 51"/>
              <a:gd name="T41" fmla="*/ 2147483647 h 51"/>
              <a:gd name="T42" fmla="*/ 2147483647 w 51"/>
              <a:gd name="T43" fmla="*/ 2147483647 h 51"/>
              <a:gd name="T44" fmla="*/ 2147483647 w 51"/>
              <a:gd name="T45" fmla="*/ 2147483647 h 51"/>
              <a:gd name="T46" fmla="*/ 2147483647 w 51"/>
              <a:gd name="T47" fmla="*/ 2147483647 h 51"/>
              <a:gd name="T48" fmla="*/ 2147483647 w 51"/>
              <a:gd name="T49" fmla="*/ 2147483647 h 51"/>
              <a:gd name="T50" fmla="*/ 2147483647 w 51"/>
              <a:gd name="T51" fmla="*/ 2147483647 h 51"/>
              <a:gd name="T52" fmla="*/ 2147483647 w 51"/>
              <a:gd name="T53" fmla="*/ 2147483647 h 51"/>
              <a:gd name="T54" fmla="*/ 2147483647 w 51"/>
              <a:gd name="T55" fmla="*/ 2147483647 h 51"/>
              <a:gd name="T56" fmla="*/ 2147483647 w 51"/>
              <a:gd name="T57" fmla="*/ 2147483647 h 51"/>
              <a:gd name="T58" fmla="*/ 2147483647 w 51"/>
              <a:gd name="T59" fmla="*/ 2147483647 h 51"/>
              <a:gd name="T60" fmla="*/ 2147483647 w 51"/>
              <a:gd name="T61" fmla="*/ 2147483647 h 51"/>
              <a:gd name="T62" fmla="*/ 2147483647 w 51"/>
              <a:gd name="T63" fmla="*/ 2147483647 h 51"/>
              <a:gd name="T64" fmla="*/ 2147483647 w 51"/>
              <a:gd name="T65" fmla="*/ 2147483647 h 51"/>
              <a:gd name="T66" fmla="*/ 2147483647 w 51"/>
              <a:gd name="T67" fmla="*/ 2147483647 h 51"/>
              <a:gd name="T68" fmla="*/ 2147483647 w 51"/>
              <a:gd name="T69" fmla="*/ 2147483647 h 51"/>
              <a:gd name="T70" fmla="*/ 2147483647 w 51"/>
              <a:gd name="T71" fmla="*/ 2147483647 h 51"/>
              <a:gd name="T72" fmla="*/ 2147483647 w 51"/>
              <a:gd name="T73" fmla="*/ 2147483647 h 51"/>
              <a:gd name="T74" fmla="*/ 2147483647 w 51"/>
              <a:gd name="T75" fmla="*/ 2147483647 h 51"/>
              <a:gd name="T76" fmla="*/ 2147483647 w 51"/>
              <a:gd name="T77" fmla="*/ 2147483647 h 51"/>
              <a:gd name="T78" fmla="*/ 2147483647 w 51"/>
              <a:gd name="T79" fmla="*/ 2147483647 h 51"/>
              <a:gd name="T80" fmla="*/ 2147483647 w 51"/>
              <a:gd name="T81" fmla="*/ 2147483647 h 51"/>
              <a:gd name="T82" fmla="*/ 2147483647 w 51"/>
              <a:gd name="T83" fmla="*/ 2147483647 h 51"/>
              <a:gd name="T84" fmla="*/ 2147483647 w 51"/>
              <a:gd name="T85" fmla="*/ 0 h 51"/>
              <a:gd name="T86" fmla="*/ 2147483647 w 51"/>
              <a:gd name="T87" fmla="*/ 0 h 51"/>
              <a:gd name="T88" fmla="*/ 2147483647 w 51"/>
              <a:gd name="T89" fmla="*/ 2147483647 h 5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1"/>
              <a:gd name="T136" fmla="*/ 0 h 51"/>
              <a:gd name="T137" fmla="*/ 51 w 51"/>
              <a:gd name="T138" fmla="*/ 51 h 5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1" h="51">
                <a:moveTo>
                  <a:pt x="26" y="25"/>
                </a:moveTo>
                <a:lnTo>
                  <a:pt x="26" y="0"/>
                </a:lnTo>
                <a:lnTo>
                  <a:pt x="24" y="0"/>
                </a:lnTo>
                <a:lnTo>
                  <a:pt x="23" y="0"/>
                </a:lnTo>
                <a:lnTo>
                  <a:pt x="22" y="0"/>
                </a:lnTo>
                <a:lnTo>
                  <a:pt x="21" y="0"/>
                </a:lnTo>
                <a:lnTo>
                  <a:pt x="19" y="0"/>
                </a:lnTo>
                <a:lnTo>
                  <a:pt x="18" y="1"/>
                </a:lnTo>
                <a:lnTo>
                  <a:pt x="17" y="1"/>
                </a:lnTo>
                <a:lnTo>
                  <a:pt x="16" y="1"/>
                </a:lnTo>
                <a:lnTo>
                  <a:pt x="14" y="2"/>
                </a:lnTo>
                <a:lnTo>
                  <a:pt x="13" y="2"/>
                </a:lnTo>
                <a:lnTo>
                  <a:pt x="13" y="4"/>
                </a:lnTo>
                <a:lnTo>
                  <a:pt x="12" y="4"/>
                </a:lnTo>
                <a:lnTo>
                  <a:pt x="10" y="5"/>
                </a:lnTo>
                <a:lnTo>
                  <a:pt x="9" y="5"/>
                </a:lnTo>
                <a:lnTo>
                  <a:pt x="8" y="6"/>
                </a:lnTo>
                <a:lnTo>
                  <a:pt x="7" y="7"/>
                </a:lnTo>
                <a:lnTo>
                  <a:pt x="5" y="9"/>
                </a:lnTo>
                <a:lnTo>
                  <a:pt x="5" y="10"/>
                </a:lnTo>
                <a:lnTo>
                  <a:pt x="4" y="10"/>
                </a:lnTo>
                <a:lnTo>
                  <a:pt x="4" y="11"/>
                </a:lnTo>
                <a:lnTo>
                  <a:pt x="3" y="13"/>
                </a:lnTo>
                <a:lnTo>
                  <a:pt x="3" y="14"/>
                </a:lnTo>
                <a:lnTo>
                  <a:pt x="1" y="15"/>
                </a:lnTo>
                <a:lnTo>
                  <a:pt x="1" y="16"/>
                </a:lnTo>
                <a:lnTo>
                  <a:pt x="1" y="18"/>
                </a:lnTo>
                <a:lnTo>
                  <a:pt x="1" y="19"/>
                </a:lnTo>
                <a:lnTo>
                  <a:pt x="0" y="20"/>
                </a:lnTo>
                <a:lnTo>
                  <a:pt x="0" y="22"/>
                </a:lnTo>
                <a:lnTo>
                  <a:pt x="0" y="23"/>
                </a:lnTo>
                <a:lnTo>
                  <a:pt x="0" y="24"/>
                </a:lnTo>
                <a:lnTo>
                  <a:pt x="0" y="25"/>
                </a:lnTo>
                <a:lnTo>
                  <a:pt x="0" y="27"/>
                </a:lnTo>
                <a:lnTo>
                  <a:pt x="0" y="28"/>
                </a:lnTo>
                <a:lnTo>
                  <a:pt x="0" y="29"/>
                </a:lnTo>
                <a:lnTo>
                  <a:pt x="0" y="30"/>
                </a:lnTo>
                <a:lnTo>
                  <a:pt x="1" y="32"/>
                </a:lnTo>
                <a:lnTo>
                  <a:pt x="1" y="33"/>
                </a:lnTo>
                <a:lnTo>
                  <a:pt x="1" y="34"/>
                </a:lnTo>
                <a:lnTo>
                  <a:pt x="3" y="36"/>
                </a:lnTo>
                <a:lnTo>
                  <a:pt x="3" y="37"/>
                </a:lnTo>
                <a:lnTo>
                  <a:pt x="4" y="38"/>
                </a:lnTo>
                <a:lnTo>
                  <a:pt x="4" y="39"/>
                </a:lnTo>
                <a:lnTo>
                  <a:pt x="5" y="41"/>
                </a:lnTo>
                <a:lnTo>
                  <a:pt x="7" y="42"/>
                </a:lnTo>
                <a:lnTo>
                  <a:pt x="8" y="43"/>
                </a:lnTo>
                <a:lnTo>
                  <a:pt x="9" y="45"/>
                </a:lnTo>
                <a:lnTo>
                  <a:pt x="10" y="46"/>
                </a:lnTo>
                <a:lnTo>
                  <a:pt x="12" y="46"/>
                </a:lnTo>
                <a:lnTo>
                  <a:pt x="13" y="47"/>
                </a:lnTo>
                <a:lnTo>
                  <a:pt x="14" y="48"/>
                </a:lnTo>
                <a:lnTo>
                  <a:pt x="16" y="48"/>
                </a:lnTo>
                <a:lnTo>
                  <a:pt x="17" y="48"/>
                </a:lnTo>
                <a:lnTo>
                  <a:pt x="18" y="50"/>
                </a:lnTo>
                <a:lnTo>
                  <a:pt x="19" y="50"/>
                </a:lnTo>
                <a:lnTo>
                  <a:pt x="21" y="50"/>
                </a:lnTo>
                <a:lnTo>
                  <a:pt x="22" y="50"/>
                </a:lnTo>
                <a:lnTo>
                  <a:pt x="23" y="51"/>
                </a:lnTo>
                <a:lnTo>
                  <a:pt x="24" y="51"/>
                </a:lnTo>
                <a:lnTo>
                  <a:pt x="26" y="51"/>
                </a:lnTo>
                <a:lnTo>
                  <a:pt x="27" y="51"/>
                </a:lnTo>
                <a:lnTo>
                  <a:pt x="28" y="51"/>
                </a:lnTo>
                <a:lnTo>
                  <a:pt x="30" y="50"/>
                </a:lnTo>
                <a:lnTo>
                  <a:pt x="31" y="50"/>
                </a:lnTo>
                <a:lnTo>
                  <a:pt x="32" y="50"/>
                </a:lnTo>
                <a:lnTo>
                  <a:pt x="33" y="50"/>
                </a:lnTo>
                <a:lnTo>
                  <a:pt x="35" y="48"/>
                </a:lnTo>
                <a:lnTo>
                  <a:pt x="36" y="48"/>
                </a:lnTo>
                <a:lnTo>
                  <a:pt x="37" y="48"/>
                </a:lnTo>
                <a:lnTo>
                  <a:pt x="37" y="47"/>
                </a:lnTo>
                <a:lnTo>
                  <a:pt x="39" y="47"/>
                </a:lnTo>
                <a:lnTo>
                  <a:pt x="40" y="46"/>
                </a:lnTo>
                <a:lnTo>
                  <a:pt x="41" y="46"/>
                </a:lnTo>
                <a:lnTo>
                  <a:pt x="42" y="45"/>
                </a:lnTo>
                <a:lnTo>
                  <a:pt x="42" y="43"/>
                </a:lnTo>
                <a:lnTo>
                  <a:pt x="44" y="43"/>
                </a:lnTo>
                <a:lnTo>
                  <a:pt x="45" y="42"/>
                </a:lnTo>
                <a:lnTo>
                  <a:pt x="45" y="41"/>
                </a:lnTo>
                <a:lnTo>
                  <a:pt x="46" y="41"/>
                </a:lnTo>
                <a:lnTo>
                  <a:pt x="46" y="39"/>
                </a:lnTo>
                <a:lnTo>
                  <a:pt x="47" y="38"/>
                </a:lnTo>
                <a:lnTo>
                  <a:pt x="47" y="37"/>
                </a:lnTo>
                <a:lnTo>
                  <a:pt x="49" y="36"/>
                </a:lnTo>
                <a:lnTo>
                  <a:pt x="49" y="34"/>
                </a:lnTo>
                <a:lnTo>
                  <a:pt x="50" y="34"/>
                </a:lnTo>
                <a:lnTo>
                  <a:pt x="50" y="33"/>
                </a:lnTo>
                <a:lnTo>
                  <a:pt x="50" y="32"/>
                </a:lnTo>
                <a:lnTo>
                  <a:pt x="50" y="30"/>
                </a:lnTo>
                <a:lnTo>
                  <a:pt x="51" y="29"/>
                </a:lnTo>
                <a:lnTo>
                  <a:pt x="51" y="28"/>
                </a:lnTo>
                <a:lnTo>
                  <a:pt x="51" y="27"/>
                </a:lnTo>
                <a:lnTo>
                  <a:pt x="51" y="25"/>
                </a:lnTo>
                <a:lnTo>
                  <a:pt x="51" y="24"/>
                </a:lnTo>
                <a:lnTo>
                  <a:pt x="51" y="23"/>
                </a:lnTo>
                <a:lnTo>
                  <a:pt x="51" y="22"/>
                </a:lnTo>
                <a:lnTo>
                  <a:pt x="50" y="20"/>
                </a:lnTo>
                <a:lnTo>
                  <a:pt x="50" y="19"/>
                </a:lnTo>
                <a:lnTo>
                  <a:pt x="50" y="18"/>
                </a:lnTo>
                <a:lnTo>
                  <a:pt x="50" y="16"/>
                </a:lnTo>
                <a:lnTo>
                  <a:pt x="49" y="15"/>
                </a:lnTo>
                <a:lnTo>
                  <a:pt x="49" y="14"/>
                </a:lnTo>
                <a:lnTo>
                  <a:pt x="47" y="13"/>
                </a:lnTo>
                <a:lnTo>
                  <a:pt x="47" y="11"/>
                </a:lnTo>
                <a:lnTo>
                  <a:pt x="46" y="10"/>
                </a:lnTo>
                <a:lnTo>
                  <a:pt x="45" y="9"/>
                </a:lnTo>
                <a:lnTo>
                  <a:pt x="45" y="7"/>
                </a:lnTo>
                <a:lnTo>
                  <a:pt x="44" y="6"/>
                </a:lnTo>
                <a:lnTo>
                  <a:pt x="42" y="6"/>
                </a:lnTo>
                <a:lnTo>
                  <a:pt x="42" y="5"/>
                </a:lnTo>
                <a:lnTo>
                  <a:pt x="41" y="5"/>
                </a:lnTo>
                <a:lnTo>
                  <a:pt x="40" y="4"/>
                </a:lnTo>
                <a:lnTo>
                  <a:pt x="39" y="4"/>
                </a:lnTo>
                <a:lnTo>
                  <a:pt x="37" y="2"/>
                </a:lnTo>
                <a:lnTo>
                  <a:pt x="36" y="1"/>
                </a:lnTo>
                <a:lnTo>
                  <a:pt x="35" y="1"/>
                </a:lnTo>
                <a:lnTo>
                  <a:pt x="33" y="1"/>
                </a:lnTo>
                <a:lnTo>
                  <a:pt x="32" y="0"/>
                </a:lnTo>
                <a:lnTo>
                  <a:pt x="31" y="0"/>
                </a:lnTo>
                <a:lnTo>
                  <a:pt x="30" y="0"/>
                </a:lnTo>
                <a:lnTo>
                  <a:pt x="28" y="0"/>
                </a:lnTo>
                <a:lnTo>
                  <a:pt x="27" y="0"/>
                </a:lnTo>
                <a:lnTo>
                  <a:pt x="26" y="0"/>
                </a:lnTo>
                <a:lnTo>
                  <a:pt x="26" y="25"/>
                </a:lnTo>
                <a:close/>
              </a:path>
            </a:pathLst>
          </a:custGeom>
          <a:solidFill>
            <a:srgbClr val="000000"/>
          </a:solidFill>
          <a:ln w="9525">
            <a:solidFill>
              <a:schemeClr val="tx1"/>
            </a:solidFill>
            <a:round/>
            <a:headEnd/>
            <a:tailEnd/>
          </a:ln>
        </p:spPr>
        <p:txBody>
          <a:bodyPr/>
          <a:lstStyle/>
          <a:p>
            <a:endParaRPr lang="en-US"/>
          </a:p>
        </p:txBody>
      </p:sp>
      <p:sp>
        <p:nvSpPr>
          <p:cNvPr id="10910822" name="Freeform 103"/>
          <p:cNvSpPr>
            <a:spLocks/>
          </p:cNvSpPr>
          <p:nvPr/>
        </p:nvSpPr>
        <p:spPr bwMode="auto">
          <a:xfrm>
            <a:off x="7099300" y="4210050"/>
            <a:ext cx="49213" cy="49213"/>
          </a:xfrm>
          <a:custGeom>
            <a:avLst/>
            <a:gdLst>
              <a:gd name="T0" fmla="*/ 2147483647 w 61"/>
              <a:gd name="T1" fmla="*/ 2147483647 h 63"/>
              <a:gd name="T2" fmla="*/ 2147483647 w 61"/>
              <a:gd name="T3" fmla="*/ 2147483647 h 63"/>
              <a:gd name="T4" fmla="*/ 2147483647 w 61"/>
              <a:gd name="T5" fmla="*/ 2147483647 h 63"/>
              <a:gd name="T6" fmla="*/ 2147483647 w 61"/>
              <a:gd name="T7" fmla="*/ 2147483647 h 63"/>
              <a:gd name="T8" fmla="*/ 2147483647 w 61"/>
              <a:gd name="T9" fmla="*/ 2147483647 h 63"/>
              <a:gd name="T10" fmla="*/ 2147483647 w 61"/>
              <a:gd name="T11" fmla="*/ 2147483647 h 63"/>
              <a:gd name="T12" fmla="*/ 2147483647 w 61"/>
              <a:gd name="T13" fmla="*/ 2147483647 h 63"/>
              <a:gd name="T14" fmla="*/ 2147483647 w 61"/>
              <a:gd name="T15" fmla="*/ 2147483647 h 63"/>
              <a:gd name="T16" fmla="*/ 2147483647 w 61"/>
              <a:gd name="T17" fmla="*/ 2147483647 h 63"/>
              <a:gd name="T18" fmla="*/ 0 w 61"/>
              <a:gd name="T19" fmla="*/ 2147483647 h 63"/>
              <a:gd name="T20" fmla="*/ 0 w 61"/>
              <a:gd name="T21" fmla="*/ 2147483647 h 63"/>
              <a:gd name="T22" fmla="*/ 0 w 61"/>
              <a:gd name="T23" fmla="*/ 2147483647 h 63"/>
              <a:gd name="T24" fmla="*/ 0 w 61"/>
              <a:gd name="T25" fmla="*/ 2147483647 h 63"/>
              <a:gd name="T26" fmla="*/ 2147483647 w 61"/>
              <a:gd name="T27" fmla="*/ 2147483647 h 63"/>
              <a:gd name="T28" fmla="*/ 2147483647 w 61"/>
              <a:gd name="T29" fmla="*/ 2147483647 h 63"/>
              <a:gd name="T30" fmla="*/ 2147483647 w 61"/>
              <a:gd name="T31" fmla="*/ 2147483647 h 63"/>
              <a:gd name="T32" fmla="*/ 2147483647 w 61"/>
              <a:gd name="T33" fmla="*/ 2147483647 h 63"/>
              <a:gd name="T34" fmla="*/ 2147483647 w 61"/>
              <a:gd name="T35" fmla="*/ 2147483647 h 63"/>
              <a:gd name="T36" fmla="*/ 2147483647 w 61"/>
              <a:gd name="T37" fmla="*/ 2147483647 h 63"/>
              <a:gd name="T38" fmla="*/ 2147483647 w 61"/>
              <a:gd name="T39" fmla="*/ 2147483647 h 63"/>
              <a:gd name="T40" fmla="*/ 2147483647 w 61"/>
              <a:gd name="T41" fmla="*/ 2147483647 h 63"/>
              <a:gd name="T42" fmla="*/ 2147483647 w 61"/>
              <a:gd name="T43" fmla="*/ 2147483647 h 63"/>
              <a:gd name="T44" fmla="*/ 2147483647 w 61"/>
              <a:gd name="T45" fmla="*/ 2147483647 h 63"/>
              <a:gd name="T46" fmla="*/ 2147483647 w 61"/>
              <a:gd name="T47" fmla="*/ 2147483647 h 63"/>
              <a:gd name="T48" fmla="*/ 2147483647 w 61"/>
              <a:gd name="T49" fmla="*/ 2147483647 h 63"/>
              <a:gd name="T50" fmla="*/ 2147483647 w 61"/>
              <a:gd name="T51" fmla="*/ 2147483647 h 63"/>
              <a:gd name="T52" fmla="*/ 2147483647 w 61"/>
              <a:gd name="T53" fmla="*/ 2147483647 h 63"/>
              <a:gd name="T54" fmla="*/ 2147483647 w 61"/>
              <a:gd name="T55" fmla="*/ 2147483647 h 63"/>
              <a:gd name="T56" fmla="*/ 2147483647 w 61"/>
              <a:gd name="T57" fmla="*/ 2147483647 h 63"/>
              <a:gd name="T58" fmla="*/ 2147483647 w 61"/>
              <a:gd name="T59" fmla="*/ 2147483647 h 63"/>
              <a:gd name="T60" fmla="*/ 2147483647 w 61"/>
              <a:gd name="T61" fmla="*/ 2147483647 h 63"/>
              <a:gd name="T62" fmla="*/ 2147483647 w 61"/>
              <a:gd name="T63" fmla="*/ 2147483647 h 63"/>
              <a:gd name="T64" fmla="*/ 2147483647 w 61"/>
              <a:gd name="T65" fmla="*/ 2147483647 h 63"/>
              <a:gd name="T66" fmla="*/ 2147483647 w 61"/>
              <a:gd name="T67" fmla="*/ 2147483647 h 63"/>
              <a:gd name="T68" fmla="*/ 2147483647 w 61"/>
              <a:gd name="T69" fmla="*/ 2147483647 h 63"/>
              <a:gd name="T70" fmla="*/ 2147483647 w 61"/>
              <a:gd name="T71" fmla="*/ 2147483647 h 63"/>
              <a:gd name="T72" fmla="*/ 2147483647 w 61"/>
              <a:gd name="T73" fmla="*/ 2147483647 h 63"/>
              <a:gd name="T74" fmla="*/ 2147483647 w 61"/>
              <a:gd name="T75" fmla="*/ 2147483647 h 63"/>
              <a:gd name="T76" fmla="*/ 2147483647 w 61"/>
              <a:gd name="T77" fmla="*/ 2147483647 h 63"/>
              <a:gd name="T78" fmla="*/ 2147483647 w 61"/>
              <a:gd name="T79" fmla="*/ 2147483647 h 63"/>
              <a:gd name="T80" fmla="*/ 2147483647 w 61"/>
              <a:gd name="T81" fmla="*/ 2147483647 h 63"/>
              <a:gd name="T82" fmla="*/ 2147483647 w 61"/>
              <a:gd name="T83" fmla="*/ 2147483647 h 63"/>
              <a:gd name="T84" fmla="*/ 2147483647 w 61"/>
              <a:gd name="T85" fmla="*/ 2147483647 h 63"/>
              <a:gd name="T86" fmla="*/ 2147483647 w 61"/>
              <a:gd name="T87" fmla="*/ 0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1"/>
              <a:gd name="T133" fmla="*/ 0 h 63"/>
              <a:gd name="T134" fmla="*/ 61 w 61"/>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1" h="63">
                <a:moveTo>
                  <a:pt x="31" y="0"/>
                </a:moveTo>
                <a:lnTo>
                  <a:pt x="29" y="0"/>
                </a:lnTo>
                <a:lnTo>
                  <a:pt x="28" y="1"/>
                </a:lnTo>
                <a:lnTo>
                  <a:pt x="25" y="1"/>
                </a:lnTo>
                <a:lnTo>
                  <a:pt x="24" y="1"/>
                </a:lnTo>
                <a:lnTo>
                  <a:pt x="23" y="1"/>
                </a:lnTo>
                <a:lnTo>
                  <a:pt x="22" y="3"/>
                </a:lnTo>
                <a:lnTo>
                  <a:pt x="20" y="3"/>
                </a:lnTo>
                <a:lnTo>
                  <a:pt x="19" y="3"/>
                </a:lnTo>
                <a:lnTo>
                  <a:pt x="18" y="4"/>
                </a:lnTo>
                <a:lnTo>
                  <a:pt x="15" y="4"/>
                </a:lnTo>
                <a:lnTo>
                  <a:pt x="14" y="5"/>
                </a:lnTo>
                <a:lnTo>
                  <a:pt x="13" y="7"/>
                </a:lnTo>
                <a:lnTo>
                  <a:pt x="11" y="7"/>
                </a:lnTo>
                <a:lnTo>
                  <a:pt x="11" y="8"/>
                </a:lnTo>
                <a:lnTo>
                  <a:pt x="10" y="9"/>
                </a:lnTo>
                <a:lnTo>
                  <a:pt x="9" y="10"/>
                </a:lnTo>
                <a:lnTo>
                  <a:pt x="8" y="10"/>
                </a:lnTo>
                <a:lnTo>
                  <a:pt x="6" y="12"/>
                </a:lnTo>
                <a:lnTo>
                  <a:pt x="6" y="13"/>
                </a:lnTo>
                <a:lnTo>
                  <a:pt x="5" y="14"/>
                </a:lnTo>
                <a:lnTo>
                  <a:pt x="4" y="15"/>
                </a:lnTo>
                <a:lnTo>
                  <a:pt x="4" y="17"/>
                </a:lnTo>
                <a:lnTo>
                  <a:pt x="2" y="18"/>
                </a:lnTo>
                <a:lnTo>
                  <a:pt x="2" y="19"/>
                </a:lnTo>
                <a:lnTo>
                  <a:pt x="1" y="21"/>
                </a:lnTo>
                <a:lnTo>
                  <a:pt x="1" y="23"/>
                </a:lnTo>
                <a:lnTo>
                  <a:pt x="0" y="24"/>
                </a:lnTo>
                <a:lnTo>
                  <a:pt x="0" y="26"/>
                </a:lnTo>
                <a:lnTo>
                  <a:pt x="0" y="27"/>
                </a:lnTo>
                <a:lnTo>
                  <a:pt x="0" y="28"/>
                </a:lnTo>
                <a:lnTo>
                  <a:pt x="0" y="31"/>
                </a:lnTo>
                <a:lnTo>
                  <a:pt x="0" y="32"/>
                </a:lnTo>
                <a:lnTo>
                  <a:pt x="0" y="33"/>
                </a:lnTo>
                <a:lnTo>
                  <a:pt x="0" y="35"/>
                </a:lnTo>
                <a:lnTo>
                  <a:pt x="0" y="37"/>
                </a:lnTo>
                <a:lnTo>
                  <a:pt x="0" y="39"/>
                </a:lnTo>
                <a:lnTo>
                  <a:pt x="0" y="40"/>
                </a:lnTo>
                <a:lnTo>
                  <a:pt x="1" y="41"/>
                </a:lnTo>
                <a:lnTo>
                  <a:pt x="1" y="42"/>
                </a:lnTo>
                <a:lnTo>
                  <a:pt x="2" y="44"/>
                </a:lnTo>
                <a:lnTo>
                  <a:pt x="2" y="45"/>
                </a:lnTo>
                <a:lnTo>
                  <a:pt x="4" y="46"/>
                </a:lnTo>
                <a:lnTo>
                  <a:pt x="4" y="47"/>
                </a:lnTo>
                <a:lnTo>
                  <a:pt x="5" y="49"/>
                </a:lnTo>
                <a:lnTo>
                  <a:pt x="6" y="50"/>
                </a:lnTo>
                <a:lnTo>
                  <a:pt x="6" y="51"/>
                </a:lnTo>
                <a:lnTo>
                  <a:pt x="8" y="53"/>
                </a:lnTo>
                <a:lnTo>
                  <a:pt x="9" y="54"/>
                </a:lnTo>
                <a:lnTo>
                  <a:pt x="10" y="55"/>
                </a:lnTo>
                <a:lnTo>
                  <a:pt x="11" y="56"/>
                </a:lnTo>
                <a:lnTo>
                  <a:pt x="13" y="58"/>
                </a:lnTo>
                <a:lnTo>
                  <a:pt x="14" y="59"/>
                </a:lnTo>
                <a:lnTo>
                  <a:pt x="15" y="59"/>
                </a:lnTo>
                <a:lnTo>
                  <a:pt x="18" y="60"/>
                </a:lnTo>
                <a:lnTo>
                  <a:pt x="19" y="60"/>
                </a:lnTo>
                <a:lnTo>
                  <a:pt x="20" y="62"/>
                </a:lnTo>
                <a:lnTo>
                  <a:pt x="22" y="62"/>
                </a:lnTo>
                <a:lnTo>
                  <a:pt x="23" y="62"/>
                </a:lnTo>
                <a:lnTo>
                  <a:pt x="24" y="63"/>
                </a:lnTo>
                <a:lnTo>
                  <a:pt x="25" y="63"/>
                </a:lnTo>
                <a:lnTo>
                  <a:pt x="28" y="63"/>
                </a:lnTo>
                <a:lnTo>
                  <a:pt x="29" y="63"/>
                </a:lnTo>
                <a:lnTo>
                  <a:pt x="31" y="63"/>
                </a:lnTo>
                <a:lnTo>
                  <a:pt x="32" y="63"/>
                </a:lnTo>
                <a:lnTo>
                  <a:pt x="34" y="63"/>
                </a:lnTo>
                <a:lnTo>
                  <a:pt x="36" y="63"/>
                </a:lnTo>
                <a:lnTo>
                  <a:pt x="37" y="63"/>
                </a:lnTo>
                <a:lnTo>
                  <a:pt x="38" y="62"/>
                </a:lnTo>
                <a:lnTo>
                  <a:pt x="39" y="62"/>
                </a:lnTo>
                <a:lnTo>
                  <a:pt x="41" y="62"/>
                </a:lnTo>
                <a:lnTo>
                  <a:pt x="43" y="60"/>
                </a:lnTo>
                <a:lnTo>
                  <a:pt x="45" y="60"/>
                </a:lnTo>
                <a:lnTo>
                  <a:pt x="46" y="59"/>
                </a:lnTo>
                <a:lnTo>
                  <a:pt x="47" y="59"/>
                </a:lnTo>
                <a:lnTo>
                  <a:pt x="48" y="58"/>
                </a:lnTo>
                <a:lnTo>
                  <a:pt x="50" y="56"/>
                </a:lnTo>
                <a:lnTo>
                  <a:pt x="51" y="56"/>
                </a:lnTo>
                <a:lnTo>
                  <a:pt x="51" y="55"/>
                </a:lnTo>
                <a:lnTo>
                  <a:pt x="52" y="54"/>
                </a:lnTo>
                <a:lnTo>
                  <a:pt x="54" y="53"/>
                </a:lnTo>
                <a:lnTo>
                  <a:pt x="55" y="51"/>
                </a:lnTo>
                <a:lnTo>
                  <a:pt x="56" y="50"/>
                </a:lnTo>
                <a:lnTo>
                  <a:pt x="56" y="49"/>
                </a:lnTo>
                <a:lnTo>
                  <a:pt x="57" y="47"/>
                </a:lnTo>
                <a:lnTo>
                  <a:pt x="59" y="46"/>
                </a:lnTo>
                <a:lnTo>
                  <a:pt x="59" y="45"/>
                </a:lnTo>
                <a:lnTo>
                  <a:pt x="60" y="44"/>
                </a:lnTo>
                <a:lnTo>
                  <a:pt x="60" y="42"/>
                </a:lnTo>
                <a:lnTo>
                  <a:pt x="60" y="41"/>
                </a:lnTo>
                <a:lnTo>
                  <a:pt x="61" y="40"/>
                </a:lnTo>
                <a:lnTo>
                  <a:pt x="61" y="39"/>
                </a:lnTo>
                <a:lnTo>
                  <a:pt x="61" y="37"/>
                </a:lnTo>
                <a:lnTo>
                  <a:pt x="61" y="35"/>
                </a:lnTo>
                <a:lnTo>
                  <a:pt x="61" y="33"/>
                </a:lnTo>
                <a:lnTo>
                  <a:pt x="61" y="32"/>
                </a:lnTo>
                <a:lnTo>
                  <a:pt x="61" y="31"/>
                </a:lnTo>
                <a:lnTo>
                  <a:pt x="61" y="28"/>
                </a:lnTo>
                <a:lnTo>
                  <a:pt x="61" y="27"/>
                </a:lnTo>
                <a:lnTo>
                  <a:pt x="61" y="26"/>
                </a:lnTo>
                <a:lnTo>
                  <a:pt x="61" y="24"/>
                </a:lnTo>
                <a:lnTo>
                  <a:pt x="60" y="23"/>
                </a:lnTo>
                <a:lnTo>
                  <a:pt x="60" y="21"/>
                </a:lnTo>
                <a:lnTo>
                  <a:pt x="60" y="19"/>
                </a:lnTo>
                <a:lnTo>
                  <a:pt x="59" y="18"/>
                </a:lnTo>
                <a:lnTo>
                  <a:pt x="59" y="17"/>
                </a:lnTo>
                <a:lnTo>
                  <a:pt x="57" y="15"/>
                </a:lnTo>
                <a:lnTo>
                  <a:pt x="56" y="14"/>
                </a:lnTo>
                <a:lnTo>
                  <a:pt x="56" y="13"/>
                </a:lnTo>
                <a:lnTo>
                  <a:pt x="55" y="12"/>
                </a:lnTo>
                <a:lnTo>
                  <a:pt x="54" y="10"/>
                </a:lnTo>
                <a:lnTo>
                  <a:pt x="52" y="10"/>
                </a:lnTo>
                <a:lnTo>
                  <a:pt x="51" y="9"/>
                </a:lnTo>
                <a:lnTo>
                  <a:pt x="51" y="8"/>
                </a:lnTo>
                <a:lnTo>
                  <a:pt x="50" y="7"/>
                </a:lnTo>
                <a:lnTo>
                  <a:pt x="48" y="7"/>
                </a:lnTo>
                <a:lnTo>
                  <a:pt x="47" y="5"/>
                </a:lnTo>
                <a:lnTo>
                  <a:pt x="46" y="4"/>
                </a:lnTo>
                <a:lnTo>
                  <a:pt x="45" y="4"/>
                </a:lnTo>
                <a:lnTo>
                  <a:pt x="43" y="3"/>
                </a:lnTo>
                <a:lnTo>
                  <a:pt x="41" y="3"/>
                </a:lnTo>
                <a:lnTo>
                  <a:pt x="39" y="3"/>
                </a:lnTo>
                <a:lnTo>
                  <a:pt x="38" y="1"/>
                </a:lnTo>
                <a:lnTo>
                  <a:pt x="37" y="1"/>
                </a:lnTo>
                <a:lnTo>
                  <a:pt x="36" y="1"/>
                </a:lnTo>
                <a:lnTo>
                  <a:pt x="34" y="1"/>
                </a:lnTo>
                <a:lnTo>
                  <a:pt x="32" y="0"/>
                </a:lnTo>
                <a:lnTo>
                  <a:pt x="31" y="0"/>
                </a:lnTo>
              </a:path>
            </a:pathLst>
          </a:custGeom>
          <a:noFill/>
          <a:ln w="19050">
            <a:solidFill>
              <a:schemeClr val="tx1"/>
            </a:solidFill>
            <a:prstDash val="solid"/>
            <a:round/>
            <a:headEnd/>
            <a:tailEnd/>
          </a:ln>
        </p:spPr>
        <p:txBody>
          <a:bodyPr/>
          <a:lstStyle/>
          <a:p>
            <a:endParaRPr lang="en-US"/>
          </a:p>
        </p:txBody>
      </p:sp>
      <p:sp>
        <p:nvSpPr>
          <p:cNvPr id="10910823" name="Rectangle 104"/>
          <p:cNvSpPr>
            <a:spLocks noChangeArrowheads="1"/>
          </p:cNvSpPr>
          <p:nvPr/>
        </p:nvSpPr>
        <p:spPr bwMode="auto">
          <a:xfrm>
            <a:off x="6280150" y="2235200"/>
            <a:ext cx="1927225" cy="2151063"/>
          </a:xfrm>
          <a:prstGeom prst="rect">
            <a:avLst/>
          </a:prstGeom>
          <a:noFill/>
          <a:ln w="19050">
            <a:solidFill>
              <a:schemeClr val="tx1"/>
            </a:solidFill>
            <a:miter lim="800000"/>
            <a:headEnd/>
            <a:tailEnd/>
          </a:ln>
        </p:spPr>
        <p:txBody>
          <a:bodyPr/>
          <a:lstStyle/>
          <a:p>
            <a:endParaRPr lang="en-US" sz="1800">
              <a:latin typeface="Arial" charset="0"/>
            </a:endParaRPr>
          </a:p>
        </p:txBody>
      </p:sp>
      <p:sp>
        <p:nvSpPr>
          <p:cNvPr id="10910824" name="Rectangle 105"/>
          <p:cNvSpPr>
            <a:spLocks noChangeArrowheads="1"/>
          </p:cNvSpPr>
          <p:nvPr/>
        </p:nvSpPr>
        <p:spPr bwMode="auto">
          <a:xfrm>
            <a:off x="6557963" y="3760788"/>
            <a:ext cx="190500" cy="274637"/>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825" name="Rectangle 106"/>
          <p:cNvSpPr>
            <a:spLocks noChangeArrowheads="1"/>
          </p:cNvSpPr>
          <p:nvPr/>
        </p:nvSpPr>
        <p:spPr bwMode="auto">
          <a:xfrm>
            <a:off x="8656638" y="3179763"/>
            <a:ext cx="127000" cy="274637"/>
          </a:xfrm>
          <a:prstGeom prst="rect">
            <a:avLst/>
          </a:prstGeom>
          <a:noFill/>
          <a:ln w="9525">
            <a:noFill/>
            <a:miter lim="800000"/>
            <a:headEnd/>
            <a:tailEnd/>
          </a:ln>
        </p:spPr>
        <p:txBody>
          <a:bodyPr wrap="none" lIns="0" tIns="0" rIns="0" bIns="0">
            <a:spAutoFit/>
          </a:bodyPr>
          <a:lstStyle/>
          <a:p>
            <a:r>
              <a:rPr lang="en-US" sz="1800" i="1">
                <a:latin typeface="Arial" charset="0"/>
              </a:rPr>
              <a:t>f </a:t>
            </a:r>
            <a:endParaRPr lang="en-US" sz="1800">
              <a:latin typeface="Arial" charset="0"/>
            </a:endParaRPr>
          </a:p>
        </p:txBody>
      </p:sp>
      <p:sp>
        <p:nvSpPr>
          <p:cNvPr id="10910826" name="Rectangle 107"/>
          <p:cNvSpPr>
            <a:spLocks noChangeArrowheads="1"/>
          </p:cNvSpPr>
          <p:nvPr/>
        </p:nvSpPr>
        <p:spPr bwMode="auto">
          <a:xfrm>
            <a:off x="8740775" y="3271838"/>
            <a:ext cx="190500" cy="274637"/>
          </a:xfrm>
          <a:prstGeom prst="rect">
            <a:avLst/>
          </a:prstGeom>
          <a:noFill/>
          <a:ln w="9525">
            <a:noFill/>
            <a:miter lim="800000"/>
            <a:headEnd/>
            <a:tailEnd/>
          </a:ln>
        </p:spPr>
        <p:txBody>
          <a:bodyPr wrap="none" lIns="0" tIns="0" rIns="0" bIns="0">
            <a:spAutoFit/>
          </a:bodyPr>
          <a:lstStyle/>
          <a:p>
            <a:r>
              <a:rPr lang="en-US" sz="1800">
                <a:latin typeface="Arial" charset="0"/>
              </a:rPr>
              <a:t>1 </a:t>
            </a:r>
          </a:p>
        </p:txBody>
      </p:sp>
      <p:sp>
        <p:nvSpPr>
          <p:cNvPr id="10910827" name="Rectangle 108"/>
          <p:cNvSpPr>
            <a:spLocks noGrp="1" noChangeArrowheads="1"/>
          </p:cNvSpPr>
          <p:nvPr>
            <p:ph type="title" idx="4294967295"/>
          </p:nvPr>
        </p:nvSpPr>
        <p:spPr/>
        <p:txBody>
          <a:bodyPr/>
          <a:lstStyle/>
          <a:p>
            <a:pPr eaLnBrk="1" hangingPunct="1"/>
            <a:r>
              <a:rPr lang="en-US" smtClean="0"/>
              <a:t>An Example CLB:  a 2-input LUT</a:t>
            </a:r>
          </a:p>
        </p:txBody>
      </p:sp>
      <p:sp>
        <p:nvSpPr>
          <p:cNvPr id="10910828" name="Slide Number Placeholder 108"/>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DD064E62-3E28-4658-9A3F-3A914176D9F4}" type="slidenum">
              <a:rPr lang="ar-SA" sz="1000">
                <a:latin typeface="Arial" charset="0"/>
              </a:rPr>
              <a:pPr algn="r" eaLnBrk="0" hangingPunct="0"/>
              <a:t>134</a:t>
            </a:fld>
            <a:endParaRPr lang="en-US" sz="1000">
              <a:latin typeface="Arial" charset="0"/>
            </a:endParaRPr>
          </a:p>
        </p:txBody>
      </p:sp>
      <p:sp>
        <p:nvSpPr>
          <p:cNvPr id="2568302" name="Text Box 110"/>
          <p:cNvSpPr txBox="1">
            <a:spLocks noChangeArrowheads="1"/>
          </p:cNvSpPr>
          <p:nvPr/>
        </p:nvSpPr>
        <p:spPr bwMode="auto">
          <a:xfrm>
            <a:off x="6516688" y="6165850"/>
            <a:ext cx="2012950" cy="36671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800">
                <a:latin typeface="Arial" charset="0"/>
              </a:rPr>
              <a:t>Source: Xilinx Inc.</a:t>
            </a: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460098" name="Object 2"/>
          <p:cNvGraphicFramePr>
            <a:graphicFrameLocks noChangeAspect="1"/>
          </p:cNvGraphicFramePr>
          <p:nvPr/>
        </p:nvGraphicFramePr>
        <p:xfrm>
          <a:off x="1149350" y="1181100"/>
          <a:ext cx="6988175" cy="4394200"/>
        </p:xfrm>
        <a:graphic>
          <a:graphicData uri="http://schemas.openxmlformats.org/presentationml/2006/ole">
            <p:oleObj spid="_x0000_s3460098" name="Visio" r:id="rId4" imgW="6988302" imgH="4394835" progId="Visio.Drawing.11">
              <p:embed/>
            </p:oleObj>
          </a:graphicData>
        </a:graphic>
      </p:graphicFrame>
      <p:sp>
        <p:nvSpPr>
          <p:cNvPr id="3460099" name="Text Box 2"/>
          <p:cNvSpPr txBox="1">
            <a:spLocks noChangeArrowheads="1"/>
          </p:cNvSpPr>
          <p:nvPr/>
        </p:nvSpPr>
        <p:spPr bwMode="auto">
          <a:xfrm>
            <a:off x="742950" y="601663"/>
            <a:ext cx="7651750" cy="6026150"/>
          </a:xfrm>
          <a:prstGeom prst="rect">
            <a:avLst/>
          </a:prstGeom>
          <a:noFill/>
          <a:ln w="9525">
            <a:noFill/>
            <a:miter lim="800000"/>
            <a:headEnd/>
            <a:tailEnd/>
          </a:ln>
        </p:spPr>
        <p:txBody>
          <a:bodyPr>
            <a:spAutoFit/>
          </a:bodyPr>
          <a:lstStyle/>
          <a:p>
            <a:pPr eaLnBrk="0" hangingPunct="0">
              <a:spcBef>
                <a:spcPct val="50000"/>
              </a:spcBef>
            </a:pPr>
            <a:r>
              <a:rPr lang="en-US" sz="2400">
                <a:solidFill>
                  <a:schemeClr val="tx2"/>
                </a:solidFill>
                <a:latin typeface="Arial" charset="0"/>
                <a:ea typeface="MS PGothic" pitchFamily="34" charset="-128"/>
              </a:rPr>
              <a:t>Basic Logic Gate:  </a:t>
            </a:r>
            <a:r>
              <a:rPr lang="en-US" sz="2400">
                <a:latin typeface="Arial" charset="0"/>
                <a:ea typeface="MS PGothic" pitchFamily="34" charset="-128"/>
              </a:rPr>
              <a:t>Lookup-Table (LUT)</a:t>
            </a: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12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r>
              <a:rPr lang="en-US" sz="2400">
                <a:latin typeface="Arial" charset="0"/>
                <a:ea typeface="MS PGothic" pitchFamily="34" charset="-128"/>
              </a:rPr>
              <a:t>Function of each lookup table can be configured by shifting in bit-stream.</a:t>
            </a:r>
          </a:p>
        </p:txBody>
      </p:sp>
      <p:sp>
        <p:nvSpPr>
          <p:cNvPr id="3460100" name="Rectangle 3"/>
          <p:cNvSpPr>
            <a:spLocks noGrp="1" noChangeArrowheads="1"/>
          </p:cNvSpPr>
          <p:nvPr>
            <p:ph type="title" idx="4294967295"/>
          </p:nvPr>
        </p:nvSpPr>
        <p:spPr>
          <a:xfrm>
            <a:off x="457200" y="-11113"/>
            <a:ext cx="8229600" cy="792163"/>
          </a:xfrm>
        </p:spPr>
        <p:txBody>
          <a:bodyPr/>
          <a:lstStyle/>
          <a:p>
            <a:pPr eaLnBrk="1" hangingPunct="1"/>
            <a:r>
              <a:rPr lang="en-US" smtClean="0"/>
              <a:t>Logic Block: </a:t>
            </a:r>
          </a:p>
        </p:txBody>
      </p:sp>
      <p:grpSp>
        <p:nvGrpSpPr>
          <p:cNvPr id="2" name="Group 7"/>
          <p:cNvGrpSpPr>
            <a:grpSpLocks/>
          </p:cNvGrpSpPr>
          <p:nvPr/>
        </p:nvGrpSpPr>
        <p:grpSpPr bwMode="auto">
          <a:xfrm>
            <a:off x="1208088" y="2235200"/>
            <a:ext cx="1069975" cy="3094038"/>
            <a:chOff x="1035" y="1421"/>
            <a:chExt cx="674" cy="1949"/>
          </a:xfrm>
        </p:grpSpPr>
        <p:grpSp>
          <p:nvGrpSpPr>
            <p:cNvPr id="3460107" name="Group 8"/>
            <p:cNvGrpSpPr>
              <a:grpSpLocks/>
            </p:cNvGrpSpPr>
            <p:nvPr/>
          </p:nvGrpSpPr>
          <p:grpSpPr bwMode="auto">
            <a:xfrm>
              <a:off x="1193" y="1421"/>
              <a:ext cx="516" cy="1949"/>
              <a:chOff x="527" y="1475"/>
              <a:chExt cx="516" cy="1949"/>
            </a:xfrm>
          </p:grpSpPr>
          <p:sp>
            <p:nvSpPr>
              <p:cNvPr id="3460109" name="Freeform 9"/>
              <p:cNvSpPr>
                <a:spLocks/>
              </p:cNvSpPr>
              <p:nvPr/>
            </p:nvSpPr>
            <p:spPr bwMode="auto">
              <a:xfrm>
                <a:off x="646" y="1475"/>
                <a:ext cx="397" cy="1900"/>
              </a:xfrm>
              <a:custGeom>
                <a:avLst/>
                <a:gdLst>
                  <a:gd name="T0" fmla="*/ 39 w 397"/>
                  <a:gd name="T1" fmla="*/ 56 h 1900"/>
                  <a:gd name="T2" fmla="*/ 347 w 397"/>
                  <a:gd name="T3" fmla="*/ 262 h 1900"/>
                  <a:gd name="T4" fmla="*/ 339 w 397"/>
                  <a:gd name="T5" fmla="*/ 1628 h 1900"/>
                  <a:gd name="T6" fmla="*/ 181 w 397"/>
                  <a:gd name="T7" fmla="*/ 1857 h 1900"/>
                  <a:gd name="T8" fmla="*/ 0 w 397"/>
                  <a:gd name="T9" fmla="*/ 1888 h 1900"/>
                  <a:gd name="T10" fmla="*/ 0 60000 65536"/>
                  <a:gd name="T11" fmla="*/ 0 60000 65536"/>
                  <a:gd name="T12" fmla="*/ 0 60000 65536"/>
                  <a:gd name="T13" fmla="*/ 0 60000 65536"/>
                  <a:gd name="T14" fmla="*/ 0 60000 65536"/>
                  <a:gd name="T15" fmla="*/ 0 w 397"/>
                  <a:gd name="T16" fmla="*/ 0 h 1900"/>
                  <a:gd name="T17" fmla="*/ 397 w 397"/>
                  <a:gd name="T18" fmla="*/ 1900 h 1900"/>
                </a:gdLst>
                <a:ahLst/>
                <a:cxnLst>
                  <a:cxn ang="T10">
                    <a:pos x="T0" y="T1"/>
                  </a:cxn>
                  <a:cxn ang="T11">
                    <a:pos x="T2" y="T3"/>
                  </a:cxn>
                  <a:cxn ang="T12">
                    <a:pos x="T4" y="T5"/>
                  </a:cxn>
                  <a:cxn ang="T13">
                    <a:pos x="T6" y="T7"/>
                  </a:cxn>
                  <a:cxn ang="T14">
                    <a:pos x="T8" y="T9"/>
                  </a:cxn>
                </a:cxnLst>
                <a:rect l="T15" t="T16" r="T17" b="T18"/>
                <a:pathLst>
                  <a:path w="397" h="1900">
                    <a:moveTo>
                      <a:pt x="39" y="56"/>
                    </a:moveTo>
                    <a:cubicBezTo>
                      <a:pt x="168" y="28"/>
                      <a:pt x="297" y="0"/>
                      <a:pt x="347" y="262"/>
                    </a:cubicBezTo>
                    <a:cubicBezTo>
                      <a:pt x="397" y="524"/>
                      <a:pt x="367" y="1362"/>
                      <a:pt x="339" y="1628"/>
                    </a:cubicBezTo>
                    <a:cubicBezTo>
                      <a:pt x="311" y="1894"/>
                      <a:pt x="237" y="1814"/>
                      <a:pt x="181" y="1857"/>
                    </a:cubicBezTo>
                    <a:cubicBezTo>
                      <a:pt x="125" y="1900"/>
                      <a:pt x="62" y="1894"/>
                      <a:pt x="0" y="1888"/>
                    </a:cubicBezTo>
                  </a:path>
                </a:pathLst>
              </a:custGeom>
              <a:noFill/>
              <a:ln w="57150">
                <a:solidFill>
                  <a:schemeClr val="accent1"/>
                </a:solidFill>
                <a:round/>
                <a:headEnd/>
                <a:tailEnd/>
              </a:ln>
            </p:spPr>
            <p:txBody>
              <a:bodyPr wrap="none" anchor="ctr"/>
              <a:lstStyle/>
              <a:p>
                <a:endParaRPr lang="en-US"/>
              </a:p>
            </p:txBody>
          </p:sp>
          <p:sp>
            <p:nvSpPr>
              <p:cNvPr id="3460110" name="AutoShape 10"/>
              <p:cNvSpPr>
                <a:spLocks noChangeArrowheads="1"/>
              </p:cNvSpPr>
              <p:nvPr/>
            </p:nvSpPr>
            <p:spPr bwMode="auto">
              <a:xfrm rot="-5061005">
                <a:off x="555" y="3279"/>
                <a:ext cx="117" cy="174"/>
              </a:xfrm>
              <a:prstGeom prst="triangle">
                <a:avLst>
                  <a:gd name="adj" fmla="val 50000"/>
                </a:avLst>
              </a:prstGeom>
              <a:solidFill>
                <a:schemeClr val="accent1"/>
              </a:solidFill>
              <a:ln w="9525">
                <a:solidFill>
                  <a:schemeClr val="accent1"/>
                </a:solidFill>
                <a:miter lim="800000"/>
                <a:headEnd/>
                <a:tailEnd/>
              </a:ln>
            </p:spPr>
            <p:txBody>
              <a:bodyPr wrap="none" anchor="ctr"/>
              <a:lstStyle/>
              <a:p>
                <a:endParaRPr lang="en-US" sz="1800" b="1">
                  <a:latin typeface="Arial" charset="0"/>
                  <a:ea typeface="MS PGothic" pitchFamily="34" charset="-128"/>
                </a:endParaRPr>
              </a:p>
            </p:txBody>
          </p:sp>
        </p:grpSp>
        <p:sp>
          <p:nvSpPr>
            <p:cNvPr id="3460108" name="Text Box 11"/>
            <p:cNvSpPr txBox="1">
              <a:spLocks noChangeArrowheads="1"/>
            </p:cNvSpPr>
            <p:nvPr/>
          </p:nvSpPr>
          <p:spPr bwMode="auto">
            <a:xfrm rot="5400000" flipH="1">
              <a:off x="582" y="1932"/>
              <a:ext cx="1194" cy="288"/>
            </a:xfrm>
            <a:prstGeom prst="rect">
              <a:avLst/>
            </a:prstGeom>
            <a:noFill/>
            <a:ln w="9525">
              <a:noFill/>
              <a:miter lim="800000"/>
              <a:headEnd/>
              <a:tailEnd/>
            </a:ln>
          </p:spPr>
          <p:txBody>
            <a:bodyPr>
              <a:spAutoFit/>
            </a:bodyPr>
            <a:lstStyle/>
            <a:p>
              <a:pPr eaLnBrk="0" hangingPunct="0">
                <a:spcBef>
                  <a:spcPct val="50000"/>
                </a:spcBef>
              </a:pPr>
              <a:r>
                <a:rPr lang="en-US" sz="2400">
                  <a:solidFill>
                    <a:srgbClr val="0000FF"/>
                  </a:solidFill>
                  <a:latin typeface="Arial" charset="0"/>
                  <a:ea typeface="MS PGothic" pitchFamily="34" charset="-128"/>
                </a:rPr>
                <a:t>Bit-Stream</a:t>
              </a:r>
            </a:p>
          </p:txBody>
        </p:sp>
      </p:grpSp>
      <p:sp>
        <p:nvSpPr>
          <p:cNvPr id="3460102" name="Rectangle 11"/>
          <p:cNvSpPr>
            <a:spLocks noChangeArrowheads="1"/>
          </p:cNvSpPr>
          <p:nvPr/>
        </p:nvSpPr>
        <p:spPr bwMode="auto">
          <a:xfrm>
            <a:off x="5499100" y="1054100"/>
            <a:ext cx="2857500" cy="4819650"/>
          </a:xfrm>
          <a:prstGeom prst="rect">
            <a:avLst/>
          </a:prstGeom>
          <a:solidFill>
            <a:schemeClr val="bg1"/>
          </a:solidFill>
          <a:ln w="9525">
            <a:solidFill>
              <a:schemeClr val="bg1"/>
            </a:solidFill>
            <a:round/>
            <a:headEnd/>
            <a:tailEnd/>
          </a:ln>
        </p:spPr>
        <p:txBody>
          <a:bodyPr/>
          <a:lstStyle/>
          <a:p>
            <a:endParaRPr lang="en-US" sz="1800" b="1">
              <a:latin typeface="Arial" charset="0"/>
              <a:ea typeface="MS PGothic" pitchFamily="34" charset="-128"/>
            </a:endParaRPr>
          </a:p>
        </p:txBody>
      </p:sp>
      <p:sp>
        <p:nvSpPr>
          <p:cNvPr id="3460103" name="Rectangle 14"/>
          <p:cNvSpPr>
            <a:spLocks noChangeArrowheads="1"/>
          </p:cNvSpPr>
          <p:nvPr/>
        </p:nvSpPr>
        <p:spPr bwMode="auto">
          <a:xfrm>
            <a:off x="5102225" y="1020763"/>
            <a:ext cx="1031875" cy="884237"/>
          </a:xfrm>
          <a:prstGeom prst="rect">
            <a:avLst/>
          </a:prstGeom>
          <a:solidFill>
            <a:schemeClr val="bg1"/>
          </a:solidFill>
          <a:ln w="9525">
            <a:solidFill>
              <a:schemeClr val="bg1"/>
            </a:solidFill>
            <a:round/>
            <a:headEnd/>
            <a:tailEnd/>
          </a:ln>
        </p:spPr>
        <p:txBody>
          <a:bodyPr/>
          <a:lstStyle/>
          <a:p>
            <a:endParaRPr lang="en-US" sz="1800" b="1">
              <a:latin typeface="Arial" charset="0"/>
              <a:ea typeface="MS PGothic" pitchFamily="34" charset="-128"/>
            </a:endParaRPr>
          </a:p>
        </p:txBody>
      </p:sp>
      <p:sp>
        <p:nvSpPr>
          <p:cNvPr id="3460104" name="Rectangle 15"/>
          <p:cNvSpPr>
            <a:spLocks noChangeArrowheads="1"/>
          </p:cNvSpPr>
          <p:nvPr/>
        </p:nvSpPr>
        <p:spPr bwMode="auto">
          <a:xfrm>
            <a:off x="5099050" y="5062538"/>
            <a:ext cx="1031875" cy="884237"/>
          </a:xfrm>
          <a:prstGeom prst="rect">
            <a:avLst/>
          </a:prstGeom>
          <a:solidFill>
            <a:schemeClr val="bg1"/>
          </a:solidFill>
          <a:ln w="9525">
            <a:solidFill>
              <a:schemeClr val="bg1"/>
            </a:solidFill>
            <a:round/>
            <a:headEnd/>
            <a:tailEnd/>
          </a:ln>
        </p:spPr>
        <p:txBody>
          <a:bodyPr/>
          <a:lstStyle/>
          <a:p>
            <a:endParaRPr lang="en-US" sz="1800" b="1">
              <a:latin typeface="Arial" charset="0"/>
              <a:ea typeface="MS PGothic" pitchFamily="34" charset="-128"/>
            </a:endParaRPr>
          </a:p>
        </p:txBody>
      </p:sp>
      <p:sp>
        <p:nvSpPr>
          <p:cNvPr id="3460105" name="TextBox 5"/>
          <p:cNvSpPr txBox="1">
            <a:spLocks noChangeArrowheads="1"/>
          </p:cNvSpPr>
          <p:nvPr/>
        </p:nvSpPr>
        <p:spPr bwMode="auto">
          <a:xfrm>
            <a:off x="3651250" y="5205413"/>
            <a:ext cx="1403350" cy="307975"/>
          </a:xfrm>
          <a:prstGeom prst="rect">
            <a:avLst/>
          </a:prstGeom>
          <a:noFill/>
          <a:ln w="9525">
            <a:noFill/>
            <a:miter lim="800000"/>
            <a:headEnd/>
            <a:tailEnd/>
          </a:ln>
        </p:spPr>
        <p:txBody>
          <a:bodyPr wrap="none">
            <a:spAutoFit/>
          </a:bodyPr>
          <a:lstStyle/>
          <a:p>
            <a:r>
              <a:rPr lang="en-US" sz="1400">
                <a:solidFill>
                  <a:srgbClr val="0000E5"/>
                </a:solidFill>
                <a:latin typeface="Arial" charset="0"/>
                <a:ea typeface="MS PGothic" pitchFamily="34" charset="-128"/>
              </a:rPr>
              <a:t>LOGIC BLOCK</a:t>
            </a:r>
          </a:p>
        </p:txBody>
      </p:sp>
      <p:sp>
        <p:nvSpPr>
          <p:cNvPr id="3460106" name="Slide Number Placeholder 2"/>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F060DB04-232D-42D9-95D5-F74AA65F43A0}" type="slidenum">
              <a:rPr lang="en-CA" sz="1400">
                <a:latin typeface="Arial" charset="0"/>
                <a:ea typeface="MS PGothic" pitchFamily="34" charset="-128"/>
              </a:rPr>
              <a:pPr algn="r"/>
              <a:t>135</a:t>
            </a:fld>
            <a:endParaRPr lang="en-CA" sz="1400">
              <a:latin typeface="Arial" charset="0"/>
              <a:ea typeface="MS PGothic"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62150" name="Text Box 3"/>
          <p:cNvSpPr txBox="1">
            <a:spLocks noChangeArrowheads="1"/>
          </p:cNvSpPr>
          <p:nvPr/>
        </p:nvSpPr>
        <p:spPr bwMode="auto">
          <a:xfrm>
            <a:off x="742950" y="601663"/>
            <a:ext cx="7651750" cy="5661025"/>
          </a:xfrm>
          <a:prstGeom prst="rect">
            <a:avLst/>
          </a:prstGeom>
          <a:noFill/>
          <a:ln w="9525">
            <a:noFill/>
            <a:miter lim="800000"/>
            <a:headEnd/>
            <a:tailEnd/>
          </a:ln>
        </p:spPr>
        <p:txBody>
          <a:bodyPr>
            <a:spAutoFit/>
          </a:bodyPr>
          <a:lstStyle/>
          <a:p>
            <a:pPr eaLnBrk="0" hangingPunct="0">
              <a:spcBef>
                <a:spcPct val="50000"/>
              </a:spcBef>
            </a:pPr>
            <a:r>
              <a:rPr lang="en-US" sz="2400">
                <a:solidFill>
                  <a:schemeClr val="tx2"/>
                </a:solidFill>
                <a:latin typeface="Arial" charset="0"/>
                <a:ea typeface="MS PGothic" pitchFamily="34" charset="-128"/>
              </a:rPr>
              <a:t>Quick Question: What would this function implement?</a:t>
            </a: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12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p:txBody>
      </p:sp>
      <p:sp>
        <p:nvSpPr>
          <p:cNvPr id="3462151" name="Rectangle 4"/>
          <p:cNvSpPr>
            <a:spLocks noGrp="1" noChangeArrowheads="1"/>
          </p:cNvSpPr>
          <p:nvPr>
            <p:ph type="title" idx="4294967295"/>
          </p:nvPr>
        </p:nvSpPr>
        <p:spPr>
          <a:xfrm>
            <a:off x="457200" y="-11113"/>
            <a:ext cx="8229600" cy="792163"/>
          </a:xfrm>
        </p:spPr>
        <p:txBody>
          <a:bodyPr/>
          <a:lstStyle/>
          <a:p>
            <a:pPr eaLnBrk="1" hangingPunct="1"/>
            <a:r>
              <a:rPr lang="en-US" smtClean="0"/>
              <a:t> </a:t>
            </a:r>
          </a:p>
        </p:txBody>
      </p:sp>
      <p:graphicFrame>
        <p:nvGraphicFramePr>
          <p:cNvPr id="3462149" name="Object 2"/>
          <p:cNvGraphicFramePr>
            <a:graphicFrameLocks noChangeAspect="1"/>
          </p:cNvGraphicFramePr>
          <p:nvPr/>
        </p:nvGraphicFramePr>
        <p:xfrm>
          <a:off x="1077913" y="1231900"/>
          <a:ext cx="6988175" cy="4394200"/>
        </p:xfrm>
        <a:graphic>
          <a:graphicData uri="http://schemas.openxmlformats.org/presentationml/2006/ole">
            <p:oleObj spid="_x0000_s3462149" name="Visio" r:id="rId4" imgW="6988302" imgH="4394835" progId="Visio.Drawing.11">
              <p:embed/>
            </p:oleObj>
          </a:graphicData>
        </a:graphic>
      </p:graphicFrame>
      <p:sp>
        <p:nvSpPr>
          <p:cNvPr id="440332" name="Text Box 12"/>
          <p:cNvSpPr txBox="1">
            <a:spLocks noChangeArrowheads="1"/>
          </p:cNvSpPr>
          <p:nvPr/>
        </p:nvSpPr>
        <p:spPr bwMode="auto">
          <a:xfrm>
            <a:off x="2376488" y="5913438"/>
            <a:ext cx="3286125" cy="457200"/>
          </a:xfrm>
          <a:prstGeom prst="rect">
            <a:avLst/>
          </a:prstGeom>
          <a:noFill/>
          <a:ln w="9525">
            <a:noFill/>
            <a:miter lim="800000"/>
            <a:headEnd/>
            <a:tailEnd/>
          </a:ln>
        </p:spPr>
        <p:txBody>
          <a:bodyPr>
            <a:spAutoFit/>
          </a:bodyPr>
          <a:lstStyle/>
          <a:p>
            <a:pPr>
              <a:spcBef>
                <a:spcPct val="50000"/>
              </a:spcBef>
            </a:pPr>
            <a:r>
              <a:rPr lang="en-US" sz="2400">
                <a:latin typeface="Arial" charset="0"/>
                <a:ea typeface="MS PGothic" pitchFamily="34" charset="-128"/>
              </a:rPr>
              <a:t>F = A + B + C</a:t>
            </a:r>
            <a:endParaRPr lang="en-CA" sz="2400">
              <a:latin typeface="Arial" charset="0"/>
              <a:ea typeface="MS PGothic" pitchFamily="34" charset="-128"/>
            </a:endParaRPr>
          </a:p>
        </p:txBody>
      </p:sp>
      <p:sp>
        <p:nvSpPr>
          <p:cNvPr id="3462153" name="Rectangle 7"/>
          <p:cNvSpPr>
            <a:spLocks noChangeArrowheads="1"/>
          </p:cNvSpPr>
          <p:nvPr/>
        </p:nvSpPr>
        <p:spPr bwMode="auto">
          <a:xfrm>
            <a:off x="5397500" y="1054100"/>
            <a:ext cx="2959100" cy="4819650"/>
          </a:xfrm>
          <a:prstGeom prst="rect">
            <a:avLst/>
          </a:prstGeom>
          <a:solidFill>
            <a:schemeClr val="bg1"/>
          </a:solidFill>
          <a:ln w="9525">
            <a:solidFill>
              <a:schemeClr val="bg1"/>
            </a:solidFill>
            <a:round/>
            <a:headEnd/>
            <a:tailEnd/>
          </a:ln>
        </p:spPr>
        <p:txBody>
          <a:bodyPr/>
          <a:lstStyle/>
          <a:p>
            <a:endParaRPr lang="en-US" sz="1800" b="1">
              <a:latin typeface="Arial" charset="0"/>
              <a:ea typeface="MS PGothic" pitchFamily="34" charset="-128"/>
            </a:endParaRPr>
          </a:p>
        </p:txBody>
      </p:sp>
      <p:sp>
        <p:nvSpPr>
          <p:cNvPr id="3462154" name="Rectangle 15"/>
          <p:cNvSpPr>
            <a:spLocks noChangeArrowheads="1"/>
          </p:cNvSpPr>
          <p:nvPr/>
        </p:nvSpPr>
        <p:spPr bwMode="auto">
          <a:xfrm>
            <a:off x="5114925" y="1020763"/>
            <a:ext cx="1031875" cy="884237"/>
          </a:xfrm>
          <a:prstGeom prst="rect">
            <a:avLst/>
          </a:prstGeom>
          <a:solidFill>
            <a:schemeClr val="bg1"/>
          </a:solidFill>
          <a:ln w="9525">
            <a:solidFill>
              <a:schemeClr val="bg1"/>
            </a:solidFill>
            <a:round/>
            <a:headEnd/>
            <a:tailEnd/>
          </a:ln>
        </p:spPr>
        <p:txBody>
          <a:bodyPr/>
          <a:lstStyle/>
          <a:p>
            <a:endParaRPr lang="en-US" sz="1800" b="1">
              <a:latin typeface="Arial" charset="0"/>
              <a:ea typeface="MS PGothic" pitchFamily="34" charset="-128"/>
            </a:endParaRPr>
          </a:p>
        </p:txBody>
      </p:sp>
      <p:sp>
        <p:nvSpPr>
          <p:cNvPr id="3462155" name="Rectangle 16"/>
          <p:cNvSpPr>
            <a:spLocks noChangeArrowheads="1"/>
          </p:cNvSpPr>
          <p:nvPr/>
        </p:nvSpPr>
        <p:spPr bwMode="auto">
          <a:xfrm>
            <a:off x="5111750" y="5062538"/>
            <a:ext cx="1031875" cy="884237"/>
          </a:xfrm>
          <a:prstGeom prst="rect">
            <a:avLst/>
          </a:prstGeom>
          <a:solidFill>
            <a:schemeClr val="bg1"/>
          </a:solidFill>
          <a:ln w="9525">
            <a:solidFill>
              <a:schemeClr val="bg1"/>
            </a:solidFill>
            <a:round/>
            <a:headEnd/>
            <a:tailEnd/>
          </a:ln>
        </p:spPr>
        <p:txBody>
          <a:bodyPr/>
          <a:lstStyle/>
          <a:p>
            <a:endParaRPr lang="en-US" sz="1800" b="1">
              <a:latin typeface="Arial" charset="0"/>
              <a:ea typeface="MS PGothic" pitchFamily="34" charset="-128"/>
            </a:endParaRPr>
          </a:p>
        </p:txBody>
      </p:sp>
      <p:graphicFrame>
        <p:nvGraphicFramePr>
          <p:cNvPr id="2" name="Table 1"/>
          <p:cNvGraphicFramePr>
            <a:graphicFrameLocks noGrp="1"/>
          </p:cNvGraphicFramePr>
          <p:nvPr/>
        </p:nvGraphicFramePr>
        <p:xfrm>
          <a:off x="6846888" y="1466850"/>
          <a:ext cx="1984375" cy="3657600"/>
        </p:xfrm>
        <a:graphic>
          <a:graphicData uri="http://schemas.openxmlformats.org/drawingml/2006/table">
            <a:tbl>
              <a:tblPr/>
              <a:tblGrid>
                <a:gridCol w="496887"/>
                <a:gridCol w="495300"/>
                <a:gridCol w="496888"/>
                <a:gridCol w="495300"/>
              </a:tblGrid>
              <a:tr h="406400">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C</a:t>
                      </a:r>
                      <a:endParaRPr kumimoji="0" lang="en-US" sz="2000" b="1" i="0" u="none" strike="noStrike" cap="none" normalizeH="0" baseline="0" smtClean="0">
                        <a:ln>
                          <a:noFill/>
                        </a:ln>
                        <a:solidFill>
                          <a:schemeClr val="tx1"/>
                        </a:solidFill>
                        <a:effectLst/>
                        <a:latin typeface="Arial" charset="0"/>
                      </a:endParaRP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B</a:t>
                      </a:r>
                      <a:endParaRPr kumimoji="0" lang="en-US" sz="2000" b="1" i="0" u="none" strike="noStrike" cap="none" normalizeH="0" baseline="0" smtClean="0">
                        <a:ln>
                          <a:noFill/>
                        </a:ln>
                        <a:solidFill>
                          <a:schemeClr val="tx1"/>
                        </a:solidFill>
                        <a:effectLst/>
                        <a:latin typeface="Arial" charset="0"/>
                      </a:endParaRP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A</a:t>
                      </a:r>
                      <a:endParaRPr kumimoji="0" lang="en-US" sz="2000" b="1" i="0" u="none" strike="noStrike" cap="none" normalizeH="0" baseline="0" smtClean="0">
                        <a:ln>
                          <a:noFill/>
                        </a:ln>
                        <a:solidFill>
                          <a:schemeClr val="tx1"/>
                        </a:solidFill>
                        <a:effectLst/>
                        <a:latin typeface="Arial" charset="0"/>
                      </a:endParaRP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F</a:t>
                      </a:r>
                      <a:endParaRPr kumimoji="0" lang="en-US" sz="2000" b="1" i="0" u="none" strike="noStrike" cap="none" normalizeH="0" baseline="0" smtClean="0">
                        <a:ln>
                          <a:noFill/>
                        </a:ln>
                        <a:solidFill>
                          <a:schemeClr val="tx1"/>
                        </a:solidFill>
                        <a:effectLst/>
                        <a:latin typeface="Arial" charset="0"/>
                      </a:endParaRPr>
                    </a:p>
                  </a:txBody>
                  <a:tcPr marL="91448" marR="91448" horzOverflow="overflow">
                    <a:lnL>
                      <a:noFill/>
                    </a:lnL>
                    <a:lnR>
                      <a:noFill/>
                    </a:lnR>
                    <a:lnT>
                      <a:noFill/>
                    </a:lnT>
                    <a:lnB>
                      <a:noFill/>
                    </a:lnB>
                    <a:lnTlToBr>
                      <a:noFill/>
                    </a:lnTlToBr>
                    <a:lnBlToTr>
                      <a:noFill/>
                    </a:lnBlToTr>
                    <a:noFill/>
                  </a:tcPr>
                </a:tc>
              </a:tr>
              <a:tr h="406400">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E5"/>
                          </a:solidFill>
                          <a:effectLst/>
                          <a:latin typeface="Arial" charset="0"/>
                        </a:rPr>
                        <a:t>0</a:t>
                      </a:r>
                    </a:p>
                  </a:txBody>
                  <a:tcPr marL="91448" marR="91448" horzOverflow="overflow">
                    <a:lnL>
                      <a:noFill/>
                    </a:lnL>
                    <a:lnR>
                      <a:noFill/>
                    </a:lnR>
                    <a:lnT>
                      <a:noFill/>
                    </a:lnT>
                    <a:lnB>
                      <a:noFill/>
                    </a:lnB>
                    <a:lnTlToBr>
                      <a:noFill/>
                    </a:lnTlToBr>
                    <a:lnBlToTr>
                      <a:noFill/>
                    </a:lnBlToTr>
                    <a:noFill/>
                  </a:tcPr>
                </a:tc>
              </a:tr>
              <a:tr h="406400">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E5"/>
                          </a:solidFill>
                          <a:effectLst/>
                          <a:latin typeface="Arial" charset="0"/>
                        </a:rPr>
                        <a:t>1</a:t>
                      </a:r>
                    </a:p>
                  </a:txBody>
                  <a:tcPr marL="91448" marR="91448" horzOverflow="overflow">
                    <a:lnL>
                      <a:noFill/>
                    </a:lnL>
                    <a:lnR>
                      <a:noFill/>
                    </a:lnR>
                    <a:lnT>
                      <a:noFill/>
                    </a:lnT>
                    <a:lnB>
                      <a:noFill/>
                    </a:lnB>
                    <a:lnTlToBr>
                      <a:noFill/>
                    </a:lnTlToBr>
                    <a:lnBlToTr>
                      <a:noFill/>
                    </a:lnBlToTr>
                    <a:noFill/>
                  </a:tcPr>
                </a:tc>
              </a:tr>
              <a:tr h="406400">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E5"/>
                          </a:solidFill>
                          <a:effectLst/>
                          <a:latin typeface="Arial" charset="0"/>
                        </a:rPr>
                        <a:t>1</a:t>
                      </a:r>
                    </a:p>
                  </a:txBody>
                  <a:tcPr marL="91448" marR="91448" horzOverflow="overflow">
                    <a:lnL>
                      <a:noFill/>
                    </a:lnL>
                    <a:lnR>
                      <a:noFill/>
                    </a:lnR>
                    <a:lnT>
                      <a:noFill/>
                    </a:lnT>
                    <a:lnB>
                      <a:noFill/>
                    </a:lnB>
                    <a:lnTlToBr>
                      <a:noFill/>
                    </a:lnTlToBr>
                    <a:lnBlToTr>
                      <a:noFill/>
                    </a:lnBlToTr>
                    <a:noFill/>
                  </a:tcPr>
                </a:tc>
              </a:tr>
              <a:tr h="406400">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E5"/>
                          </a:solidFill>
                          <a:effectLst/>
                          <a:latin typeface="Arial" charset="0"/>
                        </a:rPr>
                        <a:t>1</a:t>
                      </a:r>
                    </a:p>
                  </a:txBody>
                  <a:tcPr marL="91448" marR="91448" horzOverflow="overflow">
                    <a:lnL>
                      <a:noFill/>
                    </a:lnL>
                    <a:lnR>
                      <a:noFill/>
                    </a:lnR>
                    <a:lnT>
                      <a:noFill/>
                    </a:lnT>
                    <a:lnB>
                      <a:noFill/>
                    </a:lnB>
                    <a:lnTlToBr>
                      <a:noFill/>
                    </a:lnTlToBr>
                    <a:lnBlToTr>
                      <a:noFill/>
                    </a:lnBlToTr>
                    <a:noFill/>
                  </a:tcPr>
                </a:tc>
              </a:tr>
              <a:tr h="406400">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E5"/>
                          </a:solidFill>
                          <a:effectLst/>
                          <a:latin typeface="Arial" charset="0"/>
                        </a:rPr>
                        <a:t>1</a:t>
                      </a:r>
                    </a:p>
                  </a:txBody>
                  <a:tcPr marL="91448" marR="91448" horzOverflow="overflow">
                    <a:lnL>
                      <a:noFill/>
                    </a:lnL>
                    <a:lnR>
                      <a:noFill/>
                    </a:lnR>
                    <a:lnT>
                      <a:noFill/>
                    </a:lnT>
                    <a:lnB>
                      <a:noFill/>
                    </a:lnB>
                    <a:lnTlToBr>
                      <a:noFill/>
                    </a:lnTlToBr>
                    <a:lnBlToTr>
                      <a:noFill/>
                    </a:lnBlToTr>
                    <a:noFill/>
                  </a:tcPr>
                </a:tc>
              </a:tr>
              <a:tr h="406400">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E5"/>
                          </a:solidFill>
                          <a:effectLst/>
                          <a:latin typeface="Arial" charset="0"/>
                        </a:rPr>
                        <a:t>1</a:t>
                      </a:r>
                    </a:p>
                  </a:txBody>
                  <a:tcPr marL="91448" marR="91448" horzOverflow="overflow">
                    <a:lnL>
                      <a:noFill/>
                    </a:lnL>
                    <a:lnR>
                      <a:noFill/>
                    </a:lnR>
                    <a:lnT>
                      <a:noFill/>
                    </a:lnT>
                    <a:lnB>
                      <a:noFill/>
                    </a:lnB>
                    <a:lnTlToBr>
                      <a:noFill/>
                    </a:lnTlToBr>
                    <a:lnBlToTr>
                      <a:noFill/>
                    </a:lnBlToTr>
                    <a:noFill/>
                  </a:tcPr>
                </a:tc>
              </a:tr>
              <a:tr h="406400">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0</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E5"/>
                          </a:solidFill>
                          <a:effectLst/>
                          <a:latin typeface="Arial" charset="0"/>
                        </a:rPr>
                        <a:t>1</a:t>
                      </a:r>
                    </a:p>
                  </a:txBody>
                  <a:tcPr marL="91448" marR="91448" horzOverflow="overflow">
                    <a:lnL>
                      <a:noFill/>
                    </a:lnL>
                    <a:lnR>
                      <a:noFill/>
                    </a:lnR>
                    <a:lnT>
                      <a:noFill/>
                    </a:lnT>
                    <a:lnB>
                      <a:noFill/>
                    </a:lnB>
                    <a:lnTlToBr>
                      <a:noFill/>
                    </a:lnTlToBr>
                    <a:lnBlToTr>
                      <a:noFill/>
                    </a:lnBlToTr>
                    <a:noFill/>
                  </a:tcPr>
                </a:tc>
              </a:tr>
              <a:tr h="406400">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chemeClr val="tx1"/>
                          </a:solidFill>
                          <a:effectLst/>
                          <a:latin typeface="Arial" charset="0"/>
                        </a:rPr>
                        <a:t>1</a:t>
                      </a:r>
                    </a:p>
                  </a:txBody>
                  <a:tcPr marL="91448" marR="91448"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E5"/>
                          </a:solidFill>
                          <a:effectLst/>
                          <a:latin typeface="Arial" charset="0"/>
                        </a:rPr>
                        <a:t>1</a:t>
                      </a:r>
                    </a:p>
                  </a:txBody>
                  <a:tcPr marL="91448" marR="91448" horzOverflow="overflow">
                    <a:lnL>
                      <a:noFill/>
                    </a:lnL>
                    <a:lnR>
                      <a:noFill/>
                    </a:lnR>
                    <a:lnT>
                      <a:noFill/>
                    </a:lnT>
                    <a:lnB>
                      <a:noFill/>
                    </a:lnB>
                    <a:lnTlToBr>
                      <a:noFill/>
                    </a:lnTlToBr>
                    <a:lnBlToTr>
                      <a:noFill/>
                    </a:lnBlToTr>
                    <a:noFill/>
                  </a:tcPr>
                </a:tc>
              </a:tr>
            </a:tbl>
          </a:graphicData>
        </a:graphic>
      </p:graphicFrame>
      <p:cxnSp>
        <p:nvCxnSpPr>
          <p:cNvPr id="3462193" name="Straight Connector 3"/>
          <p:cNvCxnSpPr>
            <a:cxnSpLocks noChangeShapeType="1"/>
          </p:cNvCxnSpPr>
          <p:nvPr/>
        </p:nvCxnSpPr>
        <p:spPr bwMode="auto">
          <a:xfrm>
            <a:off x="6926263" y="1838325"/>
            <a:ext cx="1838325" cy="0"/>
          </a:xfrm>
          <a:prstGeom prst="line">
            <a:avLst/>
          </a:prstGeom>
          <a:noFill/>
          <a:ln w="9525">
            <a:solidFill>
              <a:schemeClr val="tx1"/>
            </a:solidFill>
            <a:round/>
            <a:headEnd/>
            <a:tailEnd/>
          </a:ln>
        </p:spPr>
      </p:cxnSp>
      <p:cxnSp>
        <p:nvCxnSpPr>
          <p:cNvPr id="3462194" name="Straight Connector 5"/>
          <p:cNvCxnSpPr>
            <a:cxnSpLocks noChangeShapeType="1"/>
          </p:cNvCxnSpPr>
          <p:nvPr/>
        </p:nvCxnSpPr>
        <p:spPr bwMode="auto">
          <a:xfrm>
            <a:off x="8321675" y="1454150"/>
            <a:ext cx="0" cy="3775075"/>
          </a:xfrm>
          <a:prstGeom prst="line">
            <a:avLst/>
          </a:prstGeom>
          <a:noFill/>
          <a:ln w="9525">
            <a:solidFill>
              <a:schemeClr val="tx1"/>
            </a:solidFill>
            <a:round/>
            <a:headEnd/>
            <a:tailEnd/>
          </a:ln>
        </p:spPr>
      </p:cxnSp>
      <p:sp>
        <p:nvSpPr>
          <p:cNvPr id="3462195" name="TextBox 6"/>
          <p:cNvSpPr txBox="1">
            <a:spLocks noChangeArrowheads="1"/>
          </p:cNvSpPr>
          <p:nvPr/>
        </p:nvSpPr>
        <p:spPr bwMode="auto">
          <a:xfrm>
            <a:off x="5630863" y="1531938"/>
            <a:ext cx="1120775" cy="2030412"/>
          </a:xfrm>
          <a:prstGeom prst="rect">
            <a:avLst/>
          </a:prstGeom>
          <a:noFill/>
          <a:ln w="9525">
            <a:solidFill>
              <a:schemeClr val="tx1"/>
            </a:solidFill>
            <a:miter lim="800000"/>
            <a:headEnd/>
            <a:tailEnd/>
          </a:ln>
        </p:spPr>
        <p:txBody>
          <a:bodyPr wrap="none">
            <a:spAutoFit/>
          </a:bodyPr>
          <a:lstStyle/>
          <a:p>
            <a:r>
              <a:rPr lang="en-US" sz="1800" b="1">
                <a:solidFill>
                  <a:srgbClr val="FF0000"/>
                </a:solidFill>
                <a:latin typeface="Arial" charset="0"/>
                <a:ea typeface="MS PGothic" pitchFamily="34" charset="-128"/>
              </a:rPr>
              <a:t>A LUT is</a:t>
            </a:r>
          </a:p>
          <a:p>
            <a:r>
              <a:rPr lang="en-US" sz="1800" b="1">
                <a:solidFill>
                  <a:srgbClr val="FF0000"/>
                </a:solidFill>
                <a:latin typeface="Arial" charset="0"/>
                <a:ea typeface="MS PGothic" pitchFamily="34" charset="-128"/>
              </a:rPr>
              <a:t>simply a</a:t>
            </a:r>
          </a:p>
          <a:p>
            <a:r>
              <a:rPr lang="en-US" sz="1800" b="1">
                <a:solidFill>
                  <a:srgbClr val="FF0000"/>
                </a:solidFill>
                <a:latin typeface="Arial" charset="0"/>
                <a:ea typeface="MS PGothic" pitchFamily="34" charset="-128"/>
              </a:rPr>
              <a:t>way of</a:t>
            </a:r>
          </a:p>
          <a:p>
            <a:r>
              <a:rPr lang="en-US" sz="1800" b="1">
                <a:solidFill>
                  <a:srgbClr val="FF0000"/>
                </a:solidFill>
                <a:latin typeface="Arial" charset="0"/>
                <a:ea typeface="MS PGothic" pitchFamily="34" charset="-128"/>
              </a:rPr>
              <a:t>building</a:t>
            </a:r>
          </a:p>
          <a:p>
            <a:r>
              <a:rPr lang="en-US" sz="1800" b="1">
                <a:solidFill>
                  <a:srgbClr val="FF0000"/>
                </a:solidFill>
                <a:latin typeface="Arial" charset="0"/>
                <a:ea typeface="MS PGothic" pitchFamily="34" charset="-128"/>
              </a:rPr>
              <a:t>the truth</a:t>
            </a:r>
          </a:p>
          <a:p>
            <a:r>
              <a:rPr lang="en-US" sz="1800" b="1">
                <a:solidFill>
                  <a:srgbClr val="FF0000"/>
                </a:solidFill>
                <a:latin typeface="Arial" charset="0"/>
                <a:ea typeface="MS PGothic" pitchFamily="34" charset="-128"/>
              </a:rPr>
              <a:t>table in</a:t>
            </a:r>
            <a:br>
              <a:rPr lang="en-US" sz="1800" b="1">
                <a:solidFill>
                  <a:srgbClr val="FF0000"/>
                </a:solidFill>
                <a:latin typeface="Arial" charset="0"/>
                <a:ea typeface="MS PGothic" pitchFamily="34" charset="-128"/>
              </a:rPr>
            </a:br>
            <a:r>
              <a:rPr lang="en-US" sz="1800" b="1">
                <a:solidFill>
                  <a:srgbClr val="FF0000"/>
                </a:solidFill>
                <a:latin typeface="Arial" charset="0"/>
                <a:ea typeface="MS PGothic" pitchFamily="34" charset="-128"/>
              </a:rPr>
              <a:t>silicon</a:t>
            </a:r>
          </a:p>
        </p:txBody>
      </p:sp>
      <p:sp>
        <p:nvSpPr>
          <p:cNvPr id="3462196" name="TextBox 20"/>
          <p:cNvSpPr txBox="1">
            <a:spLocks noChangeArrowheads="1"/>
          </p:cNvSpPr>
          <p:nvPr/>
        </p:nvSpPr>
        <p:spPr bwMode="auto">
          <a:xfrm>
            <a:off x="3651250" y="5205413"/>
            <a:ext cx="1403350" cy="307975"/>
          </a:xfrm>
          <a:prstGeom prst="rect">
            <a:avLst/>
          </a:prstGeom>
          <a:noFill/>
          <a:ln w="9525">
            <a:noFill/>
            <a:miter lim="800000"/>
            <a:headEnd/>
            <a:tailEnd/>
          </a:ln>
        </p:spPr>
        <p:txBody>
          <a:bodyPr wrap="none">
            <a:spAutoFit/>
          </a:bodyPr>
          <a:lstStyle/>
          <a:p>
            <a:r>
              <a:rPr lang="en-US" sz="1400">
                <a:solidFill>
                  <a:srgbClr val="0000E5"/>
                </a:solidFill>
                <a:latin typeface="Arial" charset="0"/>
                <a:ea typeface="MS PGothic" pitchFamily="34" charset="-128"/>
              </a:rPr>
              <a:t>LOGIC BLOCK</a:t>
            </a:r>
          </a:p>
        </p:txBody>
      </p:sp>
      <p:sp>
        <p:nvSpPr>
          <p:cNvPr id="3462197" name="Slide Number Placeholder 2"/>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EE955898-41FD-4D10-A08B-917B6FFFAAD0}" type="slidenum">
              <a:rPr lang="en-CA" sz="1400">
                <a:latin typeface="Arial" charset="0"/>
                <a:ea typeface="MS PGothic" pitchFamily="34" charset="-128"/>
              </a:rPr>
              <a:pPr algn="r"/>
              <a:t>136</a:t>
            </a:fld>
            <a:endParaRPr lang="en-CA" sz="1400">
              <a:latin typeface="Arial" charset="0"/>
              <a:ea typeface="MS PGothic"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32" grpId="0"/>
    </p:bld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3653" name="Rectangle 2"/>
          <p:cNvSpPr>
            <a:spLocks noGrp="1" noChangeArrowheads="1"/>
          </p:cNvSpPr>
          <p:nvPr>
            <p:ph type="title" idx="4294967295"/>
          </p:nvPr>
        </p:nvSpPr>
        <p:spPr/>
        <p:txBody>
          <a:bodyPr/>
          <a:lstStyle/>
          <a:p>
            <a:pPr eaLnBrk="1" hangingPunct="1"/>
            <a:r>
              <a:rPr lang="en-US" smtClean="0"/>
              <a:t>Implementing Circuits with Logic Blocks</a:t>
            </a:r>
          </a:p>
        </p:txBody>
      </p:sp>
      <p:sp>
        <p:nvSpPr>
          <p:cNvPr id="3483654" name="Rectangle 3"/>
          <p:cNvSpPr>
            <a:spLocks noGrp="1" noChangeArrowheads="1"/>
          </p:cNvSpPr>
          <p:nvPr>
            <p:ph type="body" idx="4294967295"/>
          </p:nvPr>
        </p:nvSpPr>
        <p:spPr>
          <a:xfrm>
            <a:off x="457200" y="1219200"/>
            <a:ext cx="8229600" cy="5299075"/>
          </a:xfrm>
        </p:spPr>
        <p:txBody>
          <a:bodyPr lIns="91440" tIns="45720" rIns="91440" bIns="45720"/>
          <a:lstStyle/>
          <a:p>
            <a:pPr eaLnBrk="1" hangingPunct="1"/>
            <a:r>
              <a:rPr lang="en-US" smtClean="0"/>
              <a:t>Suppose we are using an FPGA containing 4-input LUTs.</a:t>
            </a:r>
          </a:p>
          <a:p>
            <a:pPr eaLnBrk="1" hangingPunct="1"/>
            <a:r>
              <a:rPr lang="en-US" smtClean="0"/>
              <a:t>	- We need to break up our circuit into </a:t>
            </a:r>
            <a:r>
              <a:rPr lang="ja-JP" altLang="en-US" smtClean="0">
                <a:ea typeface="MS PGothic" pitchFamily="34" charset="-128"/>
              </a:rPr>
              <a:t>“</a:t>
            </a:r>
            <a:r>
              <a:rPr lang="en-US" altLang="ja-JP" smtClean="0">
                <a:ea typeface="MS PGothic" pitchFamily="34" charset="-128"/>
              </a:rPr>
              <a:t>chunks</a:t>
            </a:r>
            <a:r>
              <a:rPr lang="ja-JP" altLang="en-US" smtClean="0">
                <a:ea typeface="MS PGothic" pitchFamily="34" charset="-128"/>
              </a:rPr>
              <a:t>”</a:t>
            </a:r>
            <a:r>
              <a:rPr lang="en-US" altLang="ja-JP" smtClean="0">
                <a:ea typeface="MS PGothic" pitchFamily="34" charset="-128"/>
              </a:rPr>
              <a:t>, where</a:t>
            </a:r>
          </a:p>
          <a:p>
            <a:pPr eaLnBrk="1" hangingPunct="1"/>
            <a:r>
              <a:rPr lang="en-US" smtClean="0"/>
              <a:t>      each chunk has at most 4 inputs</a:t>
            </a:r>
          </a:p>
          <a:p>
            <a:pPr eaLnBrk="1" hangingPunct="1"/>
            <a:r>
              <a:rPr lang="en-US" smtClean="0"/>
              <a:t>    - Each </a:t>
            </a:r>
            <a:r>
              <a:rPr lang="ja-JP" altLang="en-US" smtClean="0">
                <a:ea typeface="MS PGothic" pitchFamily="34" charset="-128"/>
              </a:rPr>
              <a:t>“</a:t>
            </a:r>
            <a:r>
              <a:rPr lang="en-US" altLang="ja-JP" smtClean="0">
                <a:ea typeface="MS PGothic" pitchFamily="34" charset="-128"/>
              </a:rPr>
              <a:t>chunk</a:t>
            </a:r>
            <a:r>
              <a:rPr lang="ja-JP" altLang="en-US" smtClean="0">
                <a:ea typeface="MS PGothic" pitchFamily="34" charset="-128"/>
              </a:rPr>
              <a:t>”</a:t>
            </a:r>
            <a:r>
              <a:rPr lang="en-US" altLang="ja-JP" smtClean="0">
                <a:ea typeface="MS PGothic" pitchFamily="34" charset="-128"/>
              </a:rPr>
              <a:t> can be implemented by one LUT</a:t>
            </a:r>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r>
              <a:rPr lang="en-US" smtClean="0"/>
              <a:t>Note: This is done automatically by CAD tools (Quartus II)</a:t>
            </a:r>
          </a:p>
        </p:txBody>
      </p:sp>
      <p:graphicFrame>
        <p:nvGraphicFramePr>
          <p:cNvPr id="3483652" name="Object 2"/>
          <p:cNvGraphicFramePr>
            <a:graphicFrameLocks noChangeAspect="1"/>
          </p:cNvGraphicFramePr>
          <p:nvPr/>
        </p:nvGraphicFramePr>
        <p:xfrm>
          <a:off x="1220788" y="2967038"/>
          <a:ext cx="6908800" cy="2706687"/>
        </p:xfrm>
        <a:graphic>
          <a:graphicData uri="http://schemas.openxmlformats.org/presentationml/2006/ole">
            <p:oleObj spid="_x0000_s3483652" name="Visio" r:id="rId3" imgW="4587240" imgH="1796415" progId="Visio.Drawing.11">
              <p:embed/>
            </p:oleObj>
          </a:graphicData>
        </a:graphic>
      </p:graphicFrame>
      <p:sp>
        <p:nvSpPr>
          <p:cNvPr id="348365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9AB9343B-2240-4987-B0A4-91FA26526961}" type="slidenum">
              <a:rPr lang="en-CA" sz="1400">
                <a:latin typeface="Arial" charset="0"/>
                <a:ea typeface="MS PGothic" pitchFamily="34" charset="-128"/>
              </a:rPr>
              <a:pPr algn="r"/>
              <a:t>137</a:t>
            </a:fld>
            <a:endParaRPr lang="en-CA" sz="1400">
              <a:latin typeface="Arial" charset="0"/>
              <a:ea typeface="MS PGothic" pitchFamily="34" charset="-128"/>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4678" name="Text Box 3"/>
          <p:cNvSpPr txBox="1">
            <a:spLocks noChangeArrowheads="1"/>
          </p:cNvSpPr>
          <p:nvPr/>
        </p:nvSpPr>
        <p:spPr bwMode="auto">
          <a:xfrm>
            <a:off x="742950" y="601663"/>
            <a:ext cx="7651750" cy="6026150"/>
          </a:xfrm>
          <a:prstGeom prst="rect">
            <a:avLst/>
          </a:prstGeom>
          <a:noFill/>
          <a:ln w="9525">
            <a:noFill/>
            <a:miter lim="800000"/>
            <a:headEnd/>
            <a:tailEnd/>
          </a:ln>
        </p:spPr>
        <p:txBody>
          <a:bodyPr>
            <a:spAutoFit/>
          </a:bodyPr>
          <a:lstStyle/>
          <a:p>
            <a:pPr eaLnBrk="0" hangingPunct="0">
              <a:spcBef>
                <a:spcPct val="50000"/>
              </a:spcBef>
            </a:pPr>
            <a:r>
              <a:rPr lang="en-US" sz="2400">
                <a:solidFill>
                  <a:schemeClr val="tx2"/>
                </a:solidFill>
                <a:latin typeface="Arial" charset="0"/>
                <a:ea typeface="MS PGothic" pitchFamily="34" charset="-128"/>
              </a:rPr>
              <a:t>Usually a logic block also contains a flip-flop</a:t>
            </a: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12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endParaRPr lang="en-US" sz="2400">
              <a:latin typeface="Arial" charset="0"/>
              <a:ea typeface="MS PGothic" pitchFamily="34" charset="-128"/>
            </a:endParaRPr>
          </a:p>
          <a:p>
            <a:pPr eaLnBrk="0" hangingPunct="0">
              <a:spcBef>
                <a:spcPct val="50000"/>
              </a:spcBef>
            </a:pPr>
            <a:r>
              <a:rPr lang="en-US" sz="2400">
                <a:latin typeface="Arial" charset="0"/>
                <a:ea typeface="MS PGothic" pitchFamily="34" charset="-128"/>
              </a:rPr>
              <a:t>This logic block can implement combinational and sequential functions.</a:t>
            </a:r>
          </a:p>
        </p:txBody>
      </p:sp>
      <p:sp>
        <p:nvSpPr>
          <p:cNvPr id="3484679" name="Rectangle 4"/>
          <p:cNvSpPr>
            <a:spLocks noGrp="1" noChangeArrowheads="1"/>
          </p:cNvSpPr>
          <p:nvPr>
            <p:ph type="title" idx="4294967295"/>
          </p:nvPr>
        </p:nvSpPr>
        <p:spPr>
          <a:xfrm>
            <a:off x="457200" y="-11113"/>
            <a:ext cx="8229600" cy="792163"/>
          </a:xfrm>
        </p:spPr>
        <p:txBody>
          <a:bodyPr/>
          <a:lstStyle/>
          <a:p>
            <a:pPr eaLnBrk="1" hangingPunct="1"/>
            <a:r>
              <a:rPr lang="en-US" smtClean="0"/>
              <a:t>Logic Block: </a:t>
            </a:r>
          </a:p>
        </p:txBody>
      </p:sp>
      <p:graphicFrame>
        <p:nvGraphicFramePr>
          <p:cNvPr id="3484677" name="Object 2"/>
          <p:cNvGraphicFramePr>
            <a:graphicFrameLocks noChangeAspect="1"/>
          </p:cNvGraphicFramePr>
          <p:nvPr/>
        </p:nvGraphicFramePr>
        <p:xfrm>
          <a:off x="1017588" y="1231900"/>
          <a:ext cx="7108825" cy="4394200"/>
        </p:xfrm>
        <a:graphic>
          <a:graphicData uri="http://schemas.openxmlformats.org/presentationml/2006/ole">
            <p:oleObj spid="_x0000_s3484677" name="Visio" r:id="rId4" imgW="7665339" imgH="4431411" progId="Visio.Drawing.11">
              <p:embed/>
            </p:oleObj>
          </a:graphicData>
        </a:graphic>
      </p:graphicFrame>
      <p:sp>
        <p:nvSpPr>
          <p:cNvPr id="3484680"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18114D22-3571-4825-B2B0-7B517A9752F8}" type="slidenum">
              <a:rPr lang="en-CA" sz="1400">
                <a:latin typeface="Arial" charset="0"/>
                <a:ea typeface="MS PGothic" pitchFamily="34" charset="-128"/>
              </a:rPr>
              <a:pPr algn="r"/>
              <a:t>138</a:t>
            </a:fld>
            <a:endParaRPr lang="en-CA" sz="1400">
              <a:latin typeface="Arial" charset="0"/>
              <a:ea typeface="MS PGothic" pitchFamily="34" charset="-128"/>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6725" name="Rectangle 2"/>
          <p:cNvSpPr>
            <a:spLocks noGrp="1" noChangeArrowheads="1"/>
          </p:cNvSpPr>
          <p:nvPr>
            <p:ph type="title" idx="4294967295"/>
          </p:nvPr>
        </p:nvSpPr>
        <p:spPr/>
        <p:txBody>
          <a:bodyPr/>
          <a:lstStyle/>
          <a:p>
            <a:pPr eaLnBrk="1" hangingPunct="1"/>
            <a:r>
              <a:rPr lang="en-US" smtClean="0"/>
              <a:t> </a:t>
            </a:r>
          </a:p>
        </p:txBody>
      </p:sp>
      <p:sp>
        <p:nvSpPr>
          <p:cNvPr id="3486726" name="Rectangle 3"/>
          <p:cNvSpPr>
            <a:spLocks noGrp="1" noChangeArrowheads="1"/>
          </p:cNvSpPr>
          <p:nvPr>
            <p:ph type="body" idx="4294967295"/>
          </p:nvPr>
        </p:nvSpPr>
        <p:spPr>
          <a:xfrm>
            <a:off x="268288" y="349250"/>
            <a:ext cx="8229600" cy="4906963"/>
          </a:xfrm>
        </p:spPr>
        <p:txBody>
          <a:bodyPr lIns="91440" tIns="45720" rIns="91440" bIns="45720"/>
          <a:lstStyle/>
          <a:p>
            <a:pPr eaLnBrk="1" hangingPunct="1"/>
            <a:r>
              <a:rPr lang="en-US" smtClean="0"/>
              <a:t>Example: This implements A+B+C as before </a:t>
            </a:r>
          </a:p>
        </p:txBody>
      </p:sp>
      <p:graphicFrame>
        <p:nvGraphicFramePr>
          <p:cNvPr id="3486724" name="Object 2"/>
          <p:cNvGraphicFramePr>
            <a:graphicFrameLocks noChangeAspect="1"/>
          </p:cNvGraphicFramePr>
          <p:nvPr/>
        </p:nvGraphicFramePr>
        <p:xfrm>
          <a:off x="508000" y="1216025"/>
          <a:ext cx="7108825" cy="4394200"/>
        </p:xfrm>
        <a:graphic>
          <a:graphicData uri="http://schemas.openxmlformats.org/presentationml/2006/ole">
            <p:oleObj spid="_x0000_s3486724" name="Visio" r:id="rId3" imgW="7109460" imgH="4394835" progId="Visio.Drawing.11">
              <p:embed/>
            </p:oleObj>
          </a:graphicData>
        </a:graphic>
      </p:graphicFrame>
      <p:sp>
        <p:nvSpPr>
          <p:cNvPr id="3486727"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321BA2D9-BA80-437B-AAE2-B9A44E6D1668}" type="slidenum">
              <a:rPr lang="en-CA" sz="1400">
                <a:latin typeface="Arial" charset="0"/>
                <a:ea typeface="MS PGothic" pitchFamily="34" charset="-128"/>
              </a:rPr>
              <a:pPr algn="r"/>
              <a:t>139</a:t>
            </a:fld>
            <a:endParaRPr lang="en-CA" sz="1400">
              <a:latin typeface="Arial" charset="0"/>
              <a:ea typeface="MS PGothic"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24353" name="Rectangle 2"/>
          <p:cNvSpPr>
            <a:spLocks noGrp="1" noChangeArrowheads="1"/>
          </p:cNvSpPr>
          <p:nvPr>
            <p:ph type="title" idx="4294967295"/>
          </p:nvPr>
        </p:nvSpPr>
        <p:spPr/>
        <p:txBody>
          <a:bodyPr/>
          <a:lstStyle/>
          <a:p>
            <a:pPr eaLnBrk="1" hangingPunct="1"/>
            <a:r>
              <a:rPr lang="en-US" smtClean="0"/>
              <a:t>Communication Circuits</a:t>
            </a:r>
          </a:p>
        </p:txBody>
      </p:sp>
      <p:sp>
        <p:nvSpPr>
          <p:cNvPr id="10724354" name="Rectangle 3"/>
          <p:cNvSpPr>
            <a:spLocks noGrp="1" noChangeArrowheads="1"/>
          </p:cNvSpPr>
          <p:nvPr>
            <p:ph type="body" idx="4294967295"/>
          </p:nvPr>
        </p:nvSpPr>
        <p:spPr/>
        <p:txBody>
          <a:bodyPr/>
          <a:lstStyle/>
          <a:p>
            <a:pPr eaLnBrk="1" hangingPunct="1">
              <a:spcBef>
                <a:spcPts val="1500"/>
              </a:spcBef>
            </a:pPr>
            <a:r>
              <a:rPr lang="en-US" sz="2400" smtClean="0"/>
              <a:t> </a:t>
            </a:r>
          </a:p>
        </p:txBody>
      </p:sp>
      <p:pic>
        <p:nvPicPr>
          <p:cNvPr id="10724355" name="Picture 4" descr="25%"/>
          <p:cNvPicPr>
            <a:picLocks noChangeAspect="1" noChangeArrowheads="1"/>
          </p:cNvPicPr>
          <p:nvPr/>
        </p:nvPicPr>
        <p:blipFill>
          <a:blip r:embed="rId3"/>
          <a:srcRect/>
          <a:stretch>
            <a:fillRect/>
          </a:stretch>
        </p:blipFill>
        <p:spPr bwMode="auto">
          <a:xfrm>
            <a:off x="762000" y="1447800"/>
            <a:ext cx="3984625" cy="4038600"/>
          </a:xfrm>
          <a:prstGeom prst="rect">
            <a:avLst/>
          </a:prstGeom>
          <a:noFill/>
          <a:ln w="12700">
            <a:noFill/>
            <a:miter lim="800000"/>
            <a:headEnd/>
            <a:tailEnd/>
          </a:ln>
        </p:spPr>
      </p:pic>
      <p:sp>
        <p:nvSpPr>
          <p:cNvPr id="10724356" name="Text Box 6" descr="25%"/>
          <p:cNvSpPr txBox="1">
            <a:spLocks noChangeArrowheads="1"/>
          </p:cNvSpPr>
          <p:nvPr/>
        </p:nvSpPr>
        <p:spPr bwMode="auto">
          <a:xfrm>
            <a:off x="4953000" y="1222375"/>
            <a:ext cx="3810000" cy="3028950"/>
          </a:xfrm>
          <a:prstGeom prst="rect">
            <a:avLst/>
          </a:prstGeom>
          <a:noFill/>
          <a:ln w="12700">
            <a:noFill/>
            <a:miter lim="800000"/>
            <a:headEnd/>
            <a:tailEnd/>
          </a:ln>
        </p:spPr>
        <p:txBody>
          <a:bodyPr anchor="ctr">
            <a:spAutoFit/>
          </a:bodyPr>
          <a:lstStyle/>
          <a:p>
            <a:pPr eaLnBrk="0" hangingPunct="0">
              <a:lnSpc>
                <a:spcPct val="60000"/>
              </a:lnSpc>
              <a:spcBef>
                <a:spcPct val="50000"/>
              </a:spcBef>
            </a:pPr>
            <a:r>
              <a:rPr lang="en-US" sz="1800" b="1">
                <a:latin typeface="Arial" charset="0"/>
                <a:ea typeface="MS PGothic" pitchFamily="34" charset="-128"/>
              </a:rPr>
              <a:t>24 100 Meg + 2 Gig Port Ethernet </a:t>
            </a:r>
          </a:p>
          <a:p>
            <a:pPr eaLnBrk="0" hangingPunct="0">
              <a:lnSpc>
                <a:spcPct val="60000"/>
              </a:lnSpc>
              <a:spcBef>
                <a:spcPct val="50000"/>
              </a:spcBef>
            </a:pPr>
            <a:r>
              <a:rPr lang="en-US" sz="1800" b="1">
                <a:latin typeface="Arial" charset="0"/>
                <a:ea typeface="MS PGothic" pitchFamily="34" charset="-128"/>
              </a:rPr>
              <a:t>Switch</a:t>
            </a:r>
          </a:p>
          <a:p>
            <a:pPr eaLnBrk="0" hangingPunct="0">
              <a:lnSpc>
                <a:spcPct val="60000"/>
              </a:lnSpc>
              <a:spcBef>
                <a:spcPct val="50000"/>
              </a:spcBef>
            </a:pPr>
            <a:r>
              <a:rPr lang="en-US" sz="1800" b="1">
                <a:latin typeface="Arial" charset="0"/>
                <a:ea typeface="MS PGothic" pitchFamily="34" charset="-128"/>
              </a:rPr>
              <a:t>            </a:t>
            </a:r>
          </a:p>
          <a:p>
            <a:pPr eaLnBrk="0" hangingPunct="0">
              <a:lnSpc>
                <a:spcPct val="60000"/>
              </a:lnSpc>
              <a:spcBef>
                <a:spcPct val="50000"/>
              </a:spcBef>
            </a:pPr>
            <a:endParaRPr lang="en-US" sz="1800" b="1">
              <a:latin typeface="Arial" charset="0"/>
              <a:ea typeface="MS PGothic" pitchFamily="34" charset="-128"/>
            </a:endParaRPr>
          </a:p>
          <a:p>
            <a:pPr eaLnBrk="0" hangingPunct="0">
              <a:lnSpc>
                <a:spcPct val="60000"/>
              </a:lnSpc>
              <a:spcBef>
                <a:spcPct val="50000"/>
              </a:spcBef>
            </a:pPr>
            <a:endParaRPr lang="en-US" sz="1800" b="1">
              <a:latin typeface="Arial" charset="0"/>
              <a:ea typeface="MS PGothic" pitchFamily="34" charset="-128"/>
            </a:endParaRPr>
          </a:p>
          <a:p>
            <a:pPr eaLnBrk="0" hangingPunct="0">
              <a:lnSpc>
                <a:spcPct val="60000"/>
              </a:lnSpc>
              <a:spcBef>
                <a:spcPct val="50000"/>
              </a:spcBef>
            </a:pPr>
            <a:r>
              <a:rPr lang="en-US" sz="1800" b="1">
                <a:latin typeface="Arial" charset="0"/>
                <a:ea typeface="MS PGothic" pitchFamily="34" charset="-128"/>
              </a:rPr>
              <a:t>                             </a:t>
            </a:r>
          </a:p>
          <a:p>
            <a:pPr eaLnBrk="0" hangingPunct="0">
              <a:spcBef>
                <a:spcPct val="50000"/>
              </a:spcBef>
            </a:pPr>
            <a:r>
              <a:rPr lang="en-US" sz="1800" b="1">
                <a:latin typeface="Arial" charset="0"/>
                <a:ea typeface="MS PGothic" pitchFamily="34" charset="-128"/>
              </a:rPr>
              <a:t>   - 60 Million Transistors</a:t>
            </a:r>
          </a:p>
          <a:p>
            <a:pPr eaLnBrk="0" hangingPunct="0">
              <a:spcBef>
                <a:spcPct val="50000"/>
              </a:spcBef>
            </a:pPr>
            <a:r>
              <a:rPr lang="en-US" sz="1800" b="1">
                <a:latin typeface="Arial" charset="0"/>
                <a:ea typeface="MS PGothic" pitchFamily="34" charset="-128"/>
              </a:rPr>
              <a:t>   - Over 4 Million Gates</a:t>
            </a:r>
          </a:p>
          <a:p>
            <a:pPr eaLnBrk="0" hangingPunct="0">
              <a:spcBef>
                <a:spcPct val="50000"/>
              </a:spcBef>
            </a:pPr>
            <a:r>
              <a:rPr lang="en-US" sz="1800" b="1">
                <a:latin typeface="Arial" charset="0"/>
                <a:ea typeface="MS PGothic" pitchFamily="34" charset="-128"/>
              </a:rPr>
              <a:t>   - 8Mb of Embedded RAM</a:t>
            </a:r>
          </a:p>
        </p:txBody>
      </p:sp>
      <p:sp>
        <p:nvSpPr>
          <p:cNvPr id="10724357" name="Slide Number Placeholder 8"/>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 Page </a:t>
            </a:r>
            <a:fld id="{02E47CF7-C48A-4638-B468-433A8EE4B8F4}" type="slidenum">
              <a:rPr lang="en-CA" sz="1400">
                <a:latin typeface="Arial" charset="0"/>
                <a:ea typeface="MS PGothic" pitchFamily="34" charset="-128"/>
              </a:rPr>
              <a:pPr algn="r"/>
              <a:t>14</a:t>
            </a:fld>
            <a:endParaRPr lang="en-CA" sz="1400">
              <a:latin typeface="Arial" charset="0"/>
              <a:ea typeface="MS PGothic" pitchFamily="34" charset="-128"/>
            </a:endParaRPr>
          </a:p>
          <a:p>
            <a:pPr algn="r"/>
            <a:endParaRPr lang="en-CA" sz="1400">
              <a:latin typeface="Comic Sans MS" pitchFamily="66" charset="0"/>
              <a:ea typeface="MS PGothic" pitchFamily="34" charset="-128"/>
            </a:endParaRPr>
          </a:p>
          <a:p>
            <a:pPr algn="r"/>
            <a:endParaRPr lang="en-CA" sz="1400">
              <a:latin typeface="Comic Sans MS" pitchFamily="66" charset="0"/>
              <a:ea typeface="MS PGothic" pitchFamily="34" charset="-128"/>
            </a:endParaRPr>
          </a:p>
        </p:txBody>
      </p:sp>
      <p:pic>
        <p:nvPicPr>
          <p:cNvPr id="10724358" name="Picture 15" descr="http://image.made-in-china.com/2f0j00uevtAICSAEry/24-Port-10-100base-T-2-Gigabit-Port-2-Port-Shareware-Sfp-Websmart-Managed-Ethernet-Switch-STE-2226-GW-.jpg"/>
          <p:cNvPicPr>
            <a:picLocks noChangeAspect="1" noChangeArrowheads="1"/>
          </p:cNvPicPr>
          <p:nvPr/>
        </p:nvPicPr>
        <p:blipFill>
          <a:blip r:embed="rId4"/>
          <a:srcRect/>
          <a:stretch>
            <a:fillRect/>
          </a:stretch>
        </p:blipFill>
        <p:spPr bwMode="auto">
          <a:xfrm>
            <a:off x="5029200" y="1905000"/>
            <a:ext cx="3359150" cy="719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7749" name="Rectangle 2"/>
          <p:cNvSpPr>
            <a:spLocks noGrp="1" noChangeArrowheads="1"/>
          </p:cNvSpPr>
          <p:nvPr>
            <p:ph type="title" idx="4294967295"/>
          </p:nvPr>
        </p:nvSpPr>
        <p:spPr/>
        <p:txBody>
          <a:bodyPr/>
          <a:lstStyle/>
          <a:p>
            <a:pPr eaLnBrk="1" hangingPunct="1"/>
            <a:r>
              <a:rPr lang="en-US" smtClean="0"/>
              <a:t> </a:t>
            </a:r>
          </a:p>
        </p:txBody>
      </p:sp>
      <p:sp>
        <p:nvSpPr>
          <p:cNvPr id="3487750" name="Rectangle 3"/>
          <p:cNvSpPr>
            <a:spLocks noGrp="1" noChangeArrowheads="1"/>
          </p:cNvSpPr>
          <p:nvPr>
            <p:ph type="body" idx="4294967295"/>
          </p:nvPr>
        </p:nvSpPr>
        <p:spPr>
          <a:xfrm>
            <a:off x="268288" y="349250"/>
            <a:ext cx="8229600" cy="4906963"/>
          </a:xfrm>
        </p:spPr>
        <p:txBody>
          <a:bodyPr lIns="91440" tIns="45720" rIns="91440" bIns="45720"/>
          <a:lstStyle/>
          <a:p>
            <a:pPr eaLnBrk="1" hangingPunct="1"/>
            <a:r>
              <a:rPr lang="en-US" smtClean="0"/>
              <a:t>Example: This implements A+B+C </a:t>
            </a:r>
            <a:r>
              <a:rPr lang="en-US" i="1" smtClean="0"/>
              <a:t>followed by a flip-flop</a:t>
            </a:r>
            <a:r>
              <a:rPr lang="en-US" smtClean="0"/>
              <a:t> </a:t>
            </a:r>
          </a:p>
        </p:txBody>
      </p:sp>
      <p:graphicFrame>
        <p:nvGraphicFramePr>
          <p:cNvPr id="3487748" name="Object 2"/>
          <p:cNvGraphicFramePr>
            <a:graphicFrameLocks noChangeAspect="1"/>
          </p:cNvGraphicFramePr>
          <p:nvPr/>
        </p:nvGraphicFramePr>
        <p:xfrm>
          <a:off x="508000" y="1216025"/>
          <a:ext cx="7108825" cy="4394200"/>
        </p:xfrm>
        <a:graphic>
          <a:graphicData uri="http://schemas.openxmlformats.org/presentationml/2006/ole">
            <p:oleObj spid="_x0000_s3487748" name="Visio" r:id="rId3" imgW="7665339" imgH="4431411" progId="Visio.Drawing.11">
              <p:embed/>
            </p:oleObj>
          </a:graphicData>
        </a:graphic>
      </p:graphicFrame>
      <p:sp>
        <p:nvSpPr>
          <p:cNvPr id="3487751"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E47A08AB-85B1-4701-9B2F-95E34CF8AE8D}" type="slidenum">
              <a:rPr lang="en-CA" sz="1400">
                <a:latin typeface="Arial" charset="0"/>
                <a:ea typeface="MS PGothic" pitchFamily="34" charset="-128"/>
              </a:rPr>
              <a:pPr algn="r"/>
              <a:t>140</a:t>
            </a:fld>
            <a:endParaRPr lang="en-CA" sz="1400">
              <a:latin typeface="Arial" charset="0"/>
              <a:ea typeface="MS PGothic" pitchFamily="34" charset="-128"/>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8773" name="Rectangle 2"/>
          <p:cNvSpPr>
            <a:spLocks noGrp="1" noChangeArrowheads="1"/>
          </p:cNvSpPr>
          <p:nvPr>
            <p:ph type="title" idx="4294967295"/>
          </p:nvPr>
        </p:nvSpPr>
        <p:spPr/>
        <p:txBody>
          <a:bodyPr/>
          <a:lstStyle/>
          <a:p>
            <a:pPr eaLnBrk="1" hangingPunct="1"/>
            <a:r>
              <a:rPr lang="en-US" smtClean="0"/>
              <a:t> </a:t>
            </a:r>
          </a:p>
        </p:txBody>
      </p:sp>
      <p:sp>
        <p:nvSpPr>
          <p:cNvPr id="3488774" name="Rectangle 3"/>
          <p:cNvSpPr>
            <a:spLocks noGrp="1" noChangeArrowheads="1"/>
          </p:cNvSpPr>
          <p:nvPr>
            <p:ph type="body" idx="4294967295"/>
          </p:nvPr>
        </p:nvSpPr>
        <p:spPr>
          <a:xfrm>
            <a:off x="268288" y="349250"/>
            <a:ext cx="8229600" cy="4906963"/>
          </a:xfrm>
        </p:spPr>
        <p:txBody>
          <a:bodyPr lIns="91440" tIns="45720" rIns="91440" bIns="45720"/>
          <a:lstStyle/>
          <a:p>
            <a:pPr eaLnBrk="1" hangingPunct="1"/>
            <a:r>
              <a:rPr lang="en-US" smtClean="0"/>
              <a:t>Suppose we want to implement a flip-flop only?  </a:t>
            </a:r>
          </a:p>
        </p:txBody>
      </p:sp>
      <p:graphicFrame>
        <p:nvGraphicFramePr>
          <p:cNvPr id="448516" name="Object 2"/>
          <p:cNvGraphicFramePr>
            <a:graphicFrameLocks noChangeAspect="1"/>
          </p:cNvGraphicFramePr>
          <p:nvPr/>
        </p:nvGraphicFramePr>
        <p:xfrm>
          <a:off x="508000" y="1216025"/>
          <a:ext cx="7108825" cy="4394200"/>
        </p:xfrm>
        <a:graphic>
          <a:graphicData uri="http://schemas.openxmlformats.org/presentationml/2006/ole">
            <p:oleObj spid="_x0000_s3488772" name="Visio" r:id="rId3" imgW="7665339" imgH="4431411" progId="Visio.Drawing.11">
              <p:embed/>
            </p:oleObj>
          </a:graphicData>
        </a:graphic>
      </p:graphicFrame>
      <p:sp>
        <p:nvSpPr>
          <p:cNvPr id="348877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AD3FEDF0-76EB-40BF-B210-1E8DCEEEF162}" type="slidenum">
              <a:rPr lang="en-CA" sz="1400">
                <a:latin typeface="Arial" charset="0"/>
                <a:ea typeface="MS PGothic" pitchFamily="34" charset="-128"/>
              </a:rPr>
              <a:pPr algn="r"/>
              <a:t>141</a:t>
            </a:fld>
            <a:endParaRPr lang="en-CA" sz="1400">
              <a:latin typeface="Arial" charset="0"/>
              <a:ea typeface="MS PGothic"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8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75464" name="Rectangle 2"/>
          <p:cNvSpPr>
            <a:spLocks noGrp="1" noChangeArrowheads="1"/>
          </p:cNvSpPr>
          <p:nvPr>
            <p:ph type="title" idx="4294967295"/>
          </p:nvPr>
        </p:nvSpPr>
        <p:spPr/>
        <p:txBody>
          <a:bodyPr/>
          <a:lstStyle/>
          <a:p>
            <a:pPr eaLnBrk="1" hangingPunct="1"/>
            <a:r>
              <a:rPr lang="en-US" smtClean="0"/>
              <a:t> </a:t>
            </a:r>
          </a:p>
        </p:txBody>
      </p:sp>
      <p:sp>
        <p:nvSpPr>
          <p:cNvPr id="3475465" name="Rectangle 3"/>
          <p:cNvSpPr>
            <a:spLocks noGrp="1" noChangeArrowheads="1"/>
          </p:cNvSpPr>
          <p:nvPr>
            <p:ph type="body" idx="4294967295"/>
          </p:nvPr>
        </p:nvSpPr>
        <p:spPr>
          <a:xfrm>
            <a:off x="258763" y="212725"/>
            <a:ext cx="8885237" cy="4906963"/>
          </a:xfrm>
        </p:spPr>
        <p:txBody>
          <a:bodyPr lIns="91440" tIns="45720" rIns="91440" bIns="45720"/>
          <a:lstStyle/>
          <a:p>
            <a:pPr eaLnBrk="1" hangingPunct="1"/>
            <a:r>
              <a:rPr lang="en-US" smtClean="0"/>
              <a:t>Another example.  Say we have an FPGA with this logic block</a:t>
            </a:r>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r>
              <a:rPr lang="en-US" smtClean="0"/>
              <a:t>And we want to implement this circuit:</a:t>
            </a:r>
          </a:p>
        </p:txBody>
      </p:sp>
      <p:sp>
        <p:nvSpPr>
          <p:cNvPr id="3475466" name="Rectangle 5"/>
          <p:cNvSpPr>
            <a:spLocks noChangeArrowheads="1"/>
          </p:cNvSpPr>
          <p:nvPr/>
        </p:nvSpPr>
        <p:spPr bwMode="auto">
          <a:xfrm>
            <a:off x="0" y="2738438"/>
            <a:ext cx="9144000" cy="0"/>
          </a:xfrm>
          <a:prstGeom prst="rect">
            <a:avLst/>
          </a:prstGeom>
          <a:noFill/>
          <a:ln w="9525">
            <a:noFill/>
            <a:miter lim="800000"/>
            <a:headEnd/>
            <a:tailEnd/>
          </a:ln>
        </p:spPr>
        <p:txBody>
          <a:bodyPr wrap="none" anchor="ctr">
            <a:spAutoFit/>
          </a:bodyPr>
          <a:lstStyle/>
          <a:p>
            <a:endParaRPr lang="en-US" sz="1800" b="1">
              <a:latin typeface="Arial" charset="0"/>
              <a:ea typeface="MS PGothic" pitchFamily="34" charset="-128"/>
            </a:endParaRPr>
          </a:p>
        </p:txBody>
      </p:sp>
      <p:graphicFrame>
        <p:nvGraphicFramePr>
          <p:cNvPr id="3475461" name="Object 2"/>
          <p:cNvGraphicFramePr>
            <a:graphicFrameLocks noChangeAspect="1"/>
          </p:cNvGraphicFramePr>
          <p:nvPr/>
        </p:nvGraphicFramePr>
        <p:xfrm>
          <a:off x="2012950" y="635000"/>
          <a:ext cx="4678363" cy="2049463"/>
        </p:xfrm>
        <a:graphic>
          <a:graphicData uri="http://schemas.openxmlformats.org/presentationml/2006/ole">
            <p:oleObj spid="_x0000_s3475461" name="Visio" r:id="rId3" imgW="2972181" imgH="1310640" progId="Visio.Drawing.11">
              <p:embed/>
            </p:oleObj>
          </a:graphicData>
        </a:graphic>
      </p:graphicFrame>
      <p:sp>
        <p:nvSpPr>
          <p:cNvPr id="3475467" name="Rectangle 7"/>
          <p:cNvSpPr>
            <a:spLocks noChangeArrowheads="1"/>
          </p:cNvSpPr>
          <p:nvPr/>
        </p:nvSpPr>
        <p:spPr bwMode="auto">
          <a:xfrm>
            <a:off x="0" y="1998663"/>
            <a:ext cx="9144000" cy="0"/>
          </a:xfrm>
          <a:prstGeom prst="rect">
            <a:avLst/>
          </a:prstGeom>
          <a:noFill/>
          <a:ln w="9525">
            <a:noFill/>
            <a:miter lim="800000"/>
            <a:headEnd/>
            <a:tailEnd/>
          </a:ln>
        </p:spPr>
        <p:txBody>
          <a:bodyPr wrap="none" anchor="ctr">
            <a:spAutoFit/>
          </a:bodyPr>
          <a:lstStyle/>
          <a:p>
            <a:endParaRPr lang="en-US" sz="1800" b="1">
              <a:latin typeface="Arial" charset="0"/>
              <a:ea typeface="MS PGothic" pitchFamily="34" charset="-128"/>
            </a:endParaRPr>
          </a:p>
        </p:txBody>
      </p:sp>
      <p:graphicFrame>
        <p:nvGraphicFramePr>
          <p:cNvPr id="3475463" name="Object 3"/>
          <p:cNvGraphicFramePr>
            <a:graphicFrameLocks noChangeAspect="1"/>
          </p:cNvGraphicFramePr>
          <p:nvPr/>
        </p:nvGraphicFramePr>
        <p:xfrm>
          <a:off x="533400" y="3124200"/>
          <a:ext cx="8231188" cy="3390900"/>
        </p:xfrm>
        <a:graphic>
          <a:graphicData uri="http://schemas.openxmlformats.org/presentationml/2006/ole">
            <p:oleObj spid="_x0000_s3475463" name="Visio" r:id="rId4" imgW="5066830" imgH="2104056" progId="Visio.Drawing.11">
              <p:embed/>
            </p:oleObj>
          </a:graphicData>
        </a:graphic>
      </p:graphicFrame>
      <p:sp>
        <p:nvSpPr>
          <p:cNvPr id="3475468"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7E9A1BDC-94FE-4617-843D-82E32D0D4D00}" type="slidenum">
              <a:rPr lang="en-CA" sz="1400">
                <a:latin typeface="Arial" charset="0"/>
                <a:ea typeface="MS PGothic" pitchFamily="34" charset="-128"/>
              </a:rPr>
              <a:pPr algn="r"/>
              <a:t>142</a:t>
            </a:fld>
            <a:endParaRPr lang="en-CA" sz="1400">
              <a:latin typeface="Arial" charset="0"/>
              <a:ea typeface="MS PGothic" pitchFamily="34" charset="-128"/>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76486" name="Rectangle 2"/>
          <p:cNvSpPr>
            <a:spLocks noGrp="1" noChangeArrowheads="1"/>
          </p:cNvSpPr>
          <p:nvPr>
            <p:ph type="title" idx="4294967295"/>
          </p:nvPr>
        </p:nvSpPr>
        <p:spPr/>
        <p:txBody>
          <a:bodyPr/>
          <a:lstStyle/>
          <a:p>
            <a:pPr eaLnBrk="1" hangingPunct="1"/>
            <a:r>
              <a:rPr lang="en-US" smtClean="0"/>
              <a:t> </a:t>
            </a:r>
          </a:p>
        </p:txBody>
      </p:sp>
      <p:sp>
        <p:nvSpPr>
          <p:cNvPr id="3476487" name="Rectangle 3"/>
          <p:cNvSpPr>
            <a:spLocks noGrp="1" noChangeArrowheads="1"/>
          </p:cNvSpPr>
          <p:nvPr>
            <p:ph type="body" idx="4294967295"/>
          </p:nvPr>
        </p:nvSpPr>
        <p:spPr>
          <a:xfrm>
            <a:off x="457200" y="304800"/>
            <a:ext cx="8229600" cy="5805488"/>
          </a:xfrm>
        </p:spPr>
        <p:txBody>
          <a:bodyPr lIns="91440" tIns="45720" rIns="91440" bIns="45720"/>
          <a:lstStyle/>
          <a:p>
            <a:pPr eaLnBrk="1" hangingPunct="1"/>
            <a:r>
              <a:rPr lang="en-US" smtClean="0"/>
              <a:t>We need 7 logic blocks:</a:t>
            </a:r>
          </a:p>
        </p:txBody>
      </p:sp>
      <p:sp>
        <p:nvSpPr>
          <p:cNvPr id="3476488" name="Rectangle 5"/>
          <p:cNvSpPr>
            <a:spLocks noChangeArrowheads="1"/>
          </p:cNvSpPr>
          <p:nvPr/>
        </p:nvSpPr>
        <p:spPr bwMode="auto">
          <a:xfrm>
            <a:off x="0" y="2457450"/>
            <a:ext cx="9144000" cy="0"/>
          </a:xfrm>
          <a:prstGeom prst="rect">
            <a:avLst/>
          </a:prstGeom>
          <a:noFill/>
          <a:ln w="9525">
            <a:noFill/>
            <a:miter lim="800000"/>
            <a:headEnd/>
            <a:tailEnd/>
          </a:ln>
        </p:spPr>
        <p:txBody>
          <a:bodyPr wrap="none" anchor="ctr">
            <a:spAutoFit/>
          </a:bodyPr>
          <a:lstStyle/>
          <a:p>
            <a:endParaRPr lang="en-US" sz="1800" b="1">
              <a:latin typeface="Arial" charset="0"/>
              <a:ea typeface="MS PGothic" pitchFamily="34" charset="-128"/>
            </a:endParaRPr>
          </a:p>
        </p:txBody>
      </p:sp>
      <p:graphicFrame>
        <p:nvGraphicFramePr>
          <p:cNvPr id="3476485" name="Object 2"/>
          <p:cNvGraphicFramePr>
            <a:graphicFrameLocks noChangeAspect="1"/>
          </p:cNvGraphicFramePr>
          <p:nvPr/>
        </p:nvGraphicFramePr>
        <p:xfrm>
          <a:off x="63500" y="898525"/>
          <a:ext cx="9144000" cy="3806825"/>
        </p:xfrm>
        <a:graphic>
          <a:graphicData uri="http://schemas.openxmlformats.org/presentationml/2006/ole">
            <p:oleObj spid="_x0000_s3476485" name="Visio" r:id="rId3" imgW="5067900" imgH="2105100" progId="Visio.Drawing.11">
              <p:embed/>
            </p:oleObj>
          </a:graphicData>
        </a:graphic>
      </p:graphicFrame>
      <p:sp>
        <p:nvSpPr>
          <p:cNvPr id="3476489"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28196A26-F3AB-461F-8077-94015D6FE774}" type="slidenum">
              <a:rPr lang="en-CA" sz="1400">
                <a:latin typeface="Arial" charset="0"/>
                <a:ea typeface="MS PGothic" pitchFamily="34" charset="-128"/>
              </a:rPr>
              <a:pPr algn="r"/>
              <a:t>143</a:t>
            </a:fld>
            <a:endParaRPr lang="en-CA" sz="1400">
              <a:latin typeface="Arial" charset="0"/>
              <a:ea typeface="MS PGothic" pitchFamily="34" charset="-128"/>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77509" name="Rectangle 2"/>
          <p:cNvSpPr>
            <a:spLocks noGrp="1" noChangeArrowheads="1"/>
          </p:cNvSpPr>
          <p:nvPr>
            <p:ph type="title" idx="4294967295"/>
          </p:nvPr>
        </p:nvSpPr>
        <p:spPr/>
        <p:txBody>
          <a:bodyPr/>
          <a:lstStyle/>
          <a:p>
            <a:pPr eaLnBrk="1" hangingPunct="1"/>
            <a:r>
              <a:rPr lang="en-US" smtClean="0">
                <a:solidFill>
                  <a:srgbClr val="FF0000"/>
                </a:solidFill>
              </a:rPr>
              <a:t>Xilinx Virtex II Logic Block</a:t>
            </a:r>
            <a:endParaRPr lang="en-CA" smtClean="0">
              <a:solidFill>
                <a:srgbClr val="FF0000"/>
              </a:solidFill>
            </a:endParaRPr>
          </a:p>
        </p:txBody>
      </p:sp>
      <p:graphicFrame>
        <p:nvGraphicFramePr>
          <p:cNvPr id="3477508" name="Object 2"/>
          <p:cNvGraphicFramePr>
            <a:graphicFrameLocks noChangeAspect="1"/>
          </p:cNvGraphicFramePr>
          <p:nvPr/>
        </p:nvGraphicFramePr>
        <p:xfrm>
          <a:off x="457200" y="1066800"/>
          <a:ext cx="8305800" cy="4570413"/>
        </p:xfrm>
        <a:graphic>
          <a:graphicData uri="http://schemas.openxmlformats.org/presentationml/2006/ole">
            <p:oleObj spid="_x0000_s3477508" name="VISIO" r:id="rId4" imgW="6364224" imgH="3493008" progId="Visio.Drawing.11">
              <p:embed/>
            </p:oleObj>
          </a:graphicData>
        </a:graphic>
      </p:graphicFrame>
      <p:sp>
        <p:nvSpPr>
          <p:cNvPr id="3477510" name="Text Box 5"/>
          <p:cNvSpPr txBox="1">
            <a:spLocks noChangeArrowheads="1"/>
          </p:cNvSpPr>
          <p:nvPr/>
        </p:nvSpPr>
        <p:spPr bwMode="auto">
          <a:xfrm>
            <a:off x="3124200" y="5715000"/>
            <a:ext cx="1905000" cy="519113"/>
          </a:xfrm>
          <a:prstGeom prst="rect">
            <a:avLst/>
          </a:prstGeom>
          <a:noFill/>
          <a:ln w="9525">
            <a:noFill/>
            <a:miter lim="800000"/>
            <a:headEnd/>
            <a:tailEnd/>
          </a:ln>
        </p:spPr>
        <p:txBody>
          <a:bodyPr>
            <a:spAutoFit/>
          </a:bodyPr>
          <a:lstStyle/>
          <a:p>
            <a:pPr algn="ctr">
              <a:spcBef>
                <a:spcPct val="50000"/>
              </a:spcBef>
            </a:pPr>
            <a:r>
              <a:rPr lang="en-US" b="1">
                <a:latin typeface="Arial" charset="0"/>
                <a:ea typeface="MS PGothic" pitchFamily="34" charset="-128"/>
              </a:rPr>
              <a:t>X 2</a:t>
            </a:r>
            <a:endParaRPr lang="en-CA" b="1">
              <a:latin typeface="Arial" charset="0"/>
              <a:ea typeface="MS PGothic" pitchFamily="34" charset="-128"/>
            </a:endParaRPr>
          </a:p>
        </p:txBody>
      </p:sp>
      <p:sp>
        <p:nvSpPr>
          <p:cNvPr id="3477511"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20FD09E3-D168-4CEA-9CB5-B76E9573B7FD}" type="slidenum">
              <a:rPr lang="en-CA" sz="1400">
                <a:latin typeface="Arial" charset="0"/>
                <a:ea typeface="MS PGothic" pitchFamily="34" charset="-128"/>
              </a:rPr>
              <a:pPr algn="r"/>
              <a:t>144</a:t>
            </a:fld>
            <a:endParaRPr lang="en-CA" sz="1400">
              <a:latin typeface="Arial" charset="0"/>
              <a:ea typeface="MS PGothic" pitchFamily="34" charset="-128"/>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27105" name="Rectangle 2"/>
          <p:cNvSpPr>
            <a:spLocks noGrp="1" noChangeArrowheads="1"/>
          </p:cNvSpPr>
          <p:nvPr>
            <p:ph type="title" idx="4294967295"/>
          </p:nvPr>
        </p:nvSpPr>
        <p:spPr/>
        <p:txBody>
          <a:bodyPr/>
          <a:lstStyle/>
          <a:p>
            <a:pPr eaLnBrk="1" hangingPunct="1"/>
            <a:r>
              <a:rPr lang="en-US" smtClean="0"/>
              <a:t>Altera Stratix V Logic Block:</a:t>
            </a:r>
            <a:endParaRPr lang="en-CA" smtClean="0"/>
          </a:p>
        </p:txBody>
      </p:sp>
      <p:sp>
        <p:nvSpPr>
          <p:cNvPr id="10927106" name="Text Box 5"/>
          <p:cNvSpPr txBox="1">
            <a:spLocks noChangeArrowheads="1"/>
          </p:cNvSpPr>
          <p:nvPr/>
        </p:nvSpPr>
        <p:spPr bwMode="auto">
          <a:xfrm>
            <a:off x="6567488" y="6613525"/>
            <a:ext cx="2576512" cy="244475"/>
          </a:xfrm>
          <a:prstGeom prst="rect">
            <a:avLst/>
          </a:prstGeom>
          <a:noFill/>
          <a:ln w="9525">
            <a:noFill/>
            <a:miter lim="800000"/>
            <a:headEnd/>
            <a:tailEnd/>
          </a:ln>
        </p:spPr>
        <p:txBody>
          <a:bodyPr>
            <a:spAutoFit/>
          </a:bodyPr>
          <a:lstStyle/>
          <a:p>
            <a:pPr>
              <a:spcBef>
                <a:spcPct val="50000"/>
              </a:spcBef>
            </a:pPr>
            <a:r>
              <a:rPr lang="en-US" sz="1000" b="1">
                <a:latin typeface="Arial" charset="0"/>
                <a:ea typeface="MS PGothic" pitchFamily="34" charset="-128"/>
              </a:rPr>
              <a:t>Source: Stratix V Handbook, 2013</a:t>
            </a:r>
            <a:endParaRPr lang="en-CA" sz="1000" b="1">
              <a:latin typeface="Arial" charset="0"/>
              <a:ea typeface="MS PGothic" pitchFamily="34" charset="-128"/>
            </a:endParaRPr>
          </a:p>
        </p:txBody>
      </p:sp>
      <p:pic>
        <p:nvPicPr>
          <p:cNvPr id="10927107" name="Picture 2"/>
          <p:cNvPicPr>
            <a:picLocks noChangeAspect="1"/>
          </p:cNvPicPr>
          <p:nvPr/>
        </p:nvPicPr>
        <p:blipFill>
          <a:blip r:embed="rId3"/>
          <a:srcRect/>
          <a:stretch>
            <a:fillRect/>
          </a:stretch>
        </p:blipFill>
        <p:spPr bwMode="auto">
          <a:xfrm>
            <a:off x="990600" y="762000"/>
            <a:ext cx="6618288" cy="5780088"/>
          </a:xfrm>
          <a:prstGeom prst="rect">
            <a:avLst/>
          </a:prstGeom>
          <a:noFill/>
          <a:ln w="9525">
            <a:noFill/>
            <a:miter lim="800000"/>
            <a:headEnd/>
            <a:tailEnd/>
          </a:ln>
        </p:spPr>
      </p:pic>
      <p:sp>
        <p:nvSpPr>
          <p:cNvPr id="10927108"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B1968ED2-7D31-4949-BE48-8C13C08488E3}" type="slidenum">
              <a:rPr lang="en-CA" sz="1400">
                <a:latin typeface="Arial" charset="0"/>
                <a:ea typeface="MS PGothic" pitchFamily="34" charset="-128"/>
              </a:rPr>
              <a:pPr algn="r"/>
              <a:t>145</a:t>
            </a:fld>
            <a:endParaRPr lang="en-CA" sz="1400">
              <a:latin typeface="Arial" charset="0"/>
              <a:ea typeface="MS PGothic" pitchFamily="34" charset="-128"/>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92517" name="Title 1"/>
          <p:cNvSpPr>
            <a:spLocks noGrp="1"/>
          </p:cNvSpPr>
          <p:nvPr>
            <p:ph type="title" idx="4294967295"/>
          </p:nvPr>
        </p:nvSpPr>
        <p:spPr/>
        <p:txBody>
          <a:bodyPr/>
          <a:lstStyle/>
          <a:p>
            <a:r>
              <a:rPr lang="en-US" smtClean="0"/>
              <a:t>  </a:t>
            </a:r>
          </a:p>
        </p:txBody>
      </p:sp>
      <p:sp>
        <p:nvSpPr>
          <p:cNvPr id="3392518" name="Content Placeholder 2"/>
          <p:cNvSpPr>
            <a:spLocks noGrp="1"/>
          </p:cNvSpPr>
          <p:nvPr>
            <p:ph idx="4294967295"/>
          </p:nvPr>
        </p:nvSpPr>
        <p:spPr>
          <a:xfrm>
            <a:off x="457200" y="155575"/>
            <a:ext cx="8229600" cy="4906963"/>
          </a:xfrm>
        </p:spPr>
        <p:txBody>
          <a:bodyPr/>
          <a:lstStyle/>
          <a:p>
            <a:r>
              <a:rPr lang="en-US" smtClean="0"/>
              <a:t> </a:t>
            </a:r>
          </a:p>
        </p:txBody>
      </p:sp>
      <p:graphicFrame>
        <p:nvGraphicFramePr>
          <p:cNvPr id="3392516" name="Object 2"/>
          <p:cNvGraphicFramePr>
            <a:graphicFrameLocks noChangeAspect="1"/>
          </p:cNvGraphicFramePr>
          <p:nvPr/>
        </p:nvGraphicFramePr>
        <p:xfrm>
          <a:off x="747713" y="939800"/>
          <a:ext cx="7848600" cy="4132263"/>
        </p:xfrm>
        <a:graphic>
          <a:graphicData uri="http://schemas.openxmlformats.org/presentationml/2006/ole">
            <p:oleObj spid="_x0000_s3392516" name="Visio" r:id="rId3" imgW="4187152" imgH="2204847" progId="Visio.Drawing.11">
              <p:embed/>
            </p:oleObj>
          </a:graphicData>
        </a:graphic>
      </p:graphicFrame>
      <p:sp>
        <p:nvSpPr>
          <p:cNvPr id="3392519"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1B026F50-8FCF-43F5-945C-AA6E1889B089}" type="slidenum">
              <a:rPr lang="en-CA" sz="1400">
                <a:latin typeface="Arial" charset="0"/>
              </a:rPr>
              <a:pPr algn="r"/>
              <a:t>146</a:t>
            </a:fld>
            <a:endParaRPr lang="en-CA" sz="1400">
              <a:latin typeface="Arial"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30177" name="Title 1"/>
          <p:cNvSpPr>
            <a:spLocks noGrp="1"/>
          </p:cNvSpPr>
          <p:nvPr>
            <p:ph type="title" idx="4294967295"/>
          </p:nvPr>
        </p:nvSpPr>
        <p:spPr/>
        <p:txBody>
          <a:bodyPr/>
          <a:lstStyle/>
          <a:p>
            <a:r>
              <a:rPr lang="en-US" smtClean="0"/>
              <a:t>Multiplier Block Architecture:</a:t>
            </a:r>
          </a:p>
        </p:txBody>
      </p:sp>
      <p:sp>
        <p:nvSpPr>
          <p:cNvPr id="10930178" name="Content Placeholder 2"/>
          <p:cNvSpPr>
            <a:spLocks noGrp="1"/>
          </p:cNvSpPr>
          <p:nvPr>
            <p:ph idx="4294967295"/>
          </p:nvPr>
        </p:nvSpPr>
        <p:spPr/>
        <p:txBody>
          <a:bodyPr/>
          <a:lstStyle/>
          <a:p>
            <a:endParaRPr lang="en-US" smtClean="0"/>
          </a:p>
        </p:txBody>
      </p:sp>
      <p:pic>
        <p:nvPicPr>
          <p:cNvPr id="10930179" name="Picture 5"/>
          <p:cNvPicPr>
            <a:picLocks noChangeAspect="1"/>
          </p:cNvPicPr>
          <p:nvPr/>
        </p:nvPicPr>
        <p:blipFill>
          <a:blip r:embed="rId2"/>
          <a:srcRect/>
          <a:stretch>
            <a:fillRect/>
          </a:stretch>
        </p:blipFill>
        <p:spPr bwMode="auto">
          <a:xfrm>
            <a:off x="542925" y="1122363"/>
            <a:ext cx="7726363" cy="5184775"/>
          </a:xfrm>
          <a:prstGeom prst="rect">
            <a:avLst/>
          </a:prstGeom>
          <a:noFill/>
          <a:ln w="9525">
            <a:noFill/>
            <a:miter lim="800000"/>
            <a:headEnd/>
            <a:tailEnd/>
          </a:ln>
        </p:spPr>
      </p:pic>
      <p:sp>
        <p:nvSpPr>
          <p:cNvPr id="10930180"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F0021A3A-2ABE-466C-A361-12E96DE8843E}" type="slidenum">
              <a:rPr lang="en-CA" sz="1400">
                <a:latin typeface="Arial" charset="0"/>
              </a:rPr>
              <a:pPr algn="r"/>
              <a:t>147</a:t>
            </a:fld>
            <a:endParaRPr lang="en-CA" sz="1400">
              <a:latin typeface="Arial"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31201" name="Title 1"/>
          <p:cNvSpPr>
            <a:spLocks noGrp="1"/>
          </p:cNvSpPr>
          <p:nvPr>
            <p:ph type="title" idx="4294967295"/>
          </p:nvPr>
        </p:nvSpPr>
        <p:spPr/>
        <p:txBody>
          <a:bodyPr/>
          <a:lstStyle/>
          <a:p>
            <a:r>
              <a:rPr lang="en-US" smtClean="0"/>
              <a:t>Xilinx DSP48E  (Virtex 5 FPGA)</a:t>
            </a:r>
          </a:p>
        </p:txBody>
      </p:sp>
      <p:sp>
        <p:nvSpPr>
          <p:cNvPr id="10931202" name="Content Placeholder 2"/>
          <p:cNvSpPr>
            <a:spLocks noGrp="1"/>
          </p:cNvSpPr>
          <p:nvPr>
            <p:ph idx="4294967295"/>
          </p:nvPr>
        </p:nvSpPr>
        <p:spPr/>
        <p:txBody>
          <a:bodyPr/>
          <a:lstStyle/>
          <a:p>
            <a:endParaRPr lang="en-US" smtClean="0"/>
          </a:p>
        </p:txBody>
      </p:sp>
      <p:pic>
        <p:nvPicPr>
          <p:cNvPr id="10931203" name="Picture 4"/>
          <p:cNvPicPr>
            <a:picLocks noChangeAspect="1"/>
          </p:cNvPicPr>
          <p:nvPr/>
        </p:nvPicPr>
        <p:blipFill>
          <a:blip r:embed="rId2"/>
          <a:srcRect/>
          <a:stretch>
            <a:fillRect/>
          </a:stretch>
        </p:blipFill>
        <p:spPr bwMode="auto">
          <a:xfrm>
            <a:off x="25400" y="1042988"/>
            <a:ext cx="9153525" cy="4875212"/>
          </a:xfrm>
          <a:prstGeom prst="rect">
            <a:avLst/>
          </a:prstGeom>
          <a:noFill/>
          <a:ln w="9525">
            <a:noFill/>
            <a:miter lim="800000"/>
            <a:headEnd/>
            <a:tailEnd/>
          </a:ln>
        </p:spPr>
      </p:pic>
      <p:sp>
        <p:nvSpPr>
          <p:cNvPr id="10931204" name="TextBox 5"/>
          <p:cNvSpPr txBox="1">
            <a:spLocks noChangeArrowheads="1"/>
          </p:cNvSpPr>
          <p:nvPr/>
        </p:nvSpPr>
        <p:spPr bwMode="auto">
          <a:xfrm>
            <a:off x="0" y="6453188"/>
            <a:ext cx="6958013" cy="615950"/>
          </a:xfrm>
          <a:prstGeom prst="rect">
            <a:avLst/>
          </a:prstGeom>
          <a:noFill/>
          <a:ln w="9525">
            <a:noFill/>
            <a:miter lim="800000"/>
            <a:headEnd/>
            <a:tailEnd/>
          </a:ln>
        </p:spPr>
        <p:txBody>
          <a:bodyPr>
            <a:spAutoFit/>
          </a:bodyPr>
          <a:lstStyle/>
          <a:p>
            <a:r>
              <a:rPr lang="en-US" sz="1600" b="1">
                <a:latin typeface="Arial" charset="0"/>
              </a:rPr>
              <a:t>From Xilinx, inc, </a:t>
            </a:r>
            <a:r>
              <a:rPr lang="ja-JP" altLang="en-US" sz="1600" b="1">
                <a:latin typeface="Arial" charset="0"/>
              </a:rPr>
              <a:t>“</a:t>
            </a:r>
            <a:r>
              <a:rPr lang="en-US" altLang="ja-JP" sz="1600" b="1">
                <a:latin typeface="Arial" charset="0"/>
              </a:rPr>
              <a:t>Virtex-5 FPGA XtremeDSP Design Considerations.</a:t>
            </a:r>
            <a:r>
              <a:rPr lang="ja-JP" altLang="en-US" sz="1600" b="1">
                <a:latin typeface="Arial" charset="0"/>
              </a:rPr>
              <a:t>”</a:t>
            </a:r>
            <a:endParaRPr lang="en-US" altLang="ja-JP" sz="1600" b="1">
              <a:latin typeface="Arial" charset="0"/>
            </a:endParaRPr>
          </a:p>
          <a:p>
            <a:endParaRPr lang="en-US" sz="1800" b="1">
              <a:latin typeface="Arial" charset="0"/>
            </a:endParaRPr>
          </a:p>
        </p:txBody>
      </p:sp>
      <p:sp>
        <p:nvSpPr>
          <p:cNvPr id="1093120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851BB8C6-F801-4EC4-8B20-E39FD62FDA23}" type="slidenum">
              <a:rPr lang="en-CA" sz="1400">
                <a:latin typeface="Arial" charset="0"/>
              </a:rPr>
              <a:pPr algn="r"/>
              <a:t>148</a:t>
            </a:fld>
            <a:endParaRPr lang="en-CA" sz="1400">
              <a:latin typeface="Arial"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32225" name="Title 1"/>
          <p:cNvSpPr>
            <a:spLocks noGrp="1"/>
          </p:cNvSpPr>
          <p:nvPr>
            <p:ph type="title" idx="4294967295"/>
          </p:nvPr>
        </p:nvSpPr>
        <p:spPr/>
        <p:txBody>
          <a:bodyPr/>
          <a:lstStyle/>
          <a:p>
            <a:r>
              <a:rPr lang="en-US" smtClean="0"/>
              <a:t>How many logic blocks in a typical FPGA?</a:t>
            </a:r>
          </a:p>
        </p:txBody>
      </p:sp>
      <p:sp>
        <p:nvSpPr>
          <p:cNvPr id="10932226" name="Content Placeholder 2"/>
          <p:cNvSpPr>
            <a:spLocks noGrp="1"/>
          </p:cNvSpPr>
          <p:nvPr>
            <p:ph idx="4294967295"/>
          </p:nvPr>
        </p:nvSpPr>
        <p:spPr/>
        <p:txBody>
          <a:bodyPr lIns="91440" tIns="45720" rIns="91440" bIns="45720"/>
          <a:lstStyle/>
          <a:p>
            <a:r>
              <a:rPr lang="en-US" smtClean="0"/>
              <a:t>We will use chips that have around 50K logic blocks.</a:t>
            </a:r>
          </a:p>
          <a:p>
            <a:endParaRPr lang="en-US" smtClean="0"/>
          </a:p>
          <a:p>
            <a:r>
              <a:rPr lang="en-US" smtClean="0"/>
              <a:t>Higher end FPGAs have more:  Xilinx Virtex-7:</a:t>
            </a:r>
          </a:p>
          <a:p>
            <a:endParaRPr lang="en-US" smtClean="0"/>
          </a:p>
          <a:p>
            <a:endParaRPr lang="en-US" smtClean="0"/>
          </a:p>
          <a:p>
            <a:endParaRPr lang="en-US" smtClean="0"/>
          </a:p>
          <a:p>
            <a:endParaRPr lang="en-US" smtClean="0"/>
          </a:p>
          <a:p>
            <a:endParaRPr lang="en-US" smtClean="0"/>
          </a:p>
          <a:p>
            <a:endParaRPr lang="en-US" smtClean="0"/>
          </a:p>
          <a:p>
            <a:endParaRPr lang="en-US" smtClean="0"/>
          </a:p>
          <a:p>
            <a:endParaRPr lang="en-US" smtClean="0"/>
          </a:p>
          <a:p>
            <a:r>
              <a:rPr lang="en-US" sz="1800" smtClean="0"/>
              <a:t>              (definition of Logic cell is a bit different for Xilinx parts, but the point is the same)</a:t>
            </a:r>
          </a:p>
          <a:p>
            <a:endParaRPr lang="en-US" smtClean="0"/>
          </a:p>
          <a:p>
            <a:endParaRPr lang="en-US" smtClean="0"/>
          </a:p>
        </p:txBody>
      </p:sp>
      <p:graphicFrame>
        <p:nvGraphicFramePr>
          <p:cNvPr id="8" name="Table 7"/>
          <p:cNvGraphicFramePr>
            <a:graphicFrameLocks noGrp="1"/>
          </p:cNvGraphicFramePr>
          <p:nvPr/>
        </p:nvGraphicFramePr>
        <p:xfrm>
          <a:off x="812800" y="2819400"/>
          <a:ext cx="3759200" cy="1981200"/>
        </p:xfrm>
        <a:graphic>
          <a:graphicData uri="http://schemas.openxmlformats.org/drawingml/2006/table">
            <a:tbl>
              <a:tblPr/>
              <a:tblGrid>
                <a:gridCol w="1862138"/>
                <a:gridCol w="1897062"/>
              </a:tblGrid>
              <a:tr h="371475">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chemeClr val="tx1"/>
                          </a:solidFill>
                          <a:effectLst/>
                          <a:latin typeface="Arial" charset="0"/>
                        </a:rPr>
                        <a:t>Part</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chemeClr val="tx1"/>
                          </a:solidFill>
                          <a:effectLst/>
                          <a:latin typeface="Arial" charset="0"/>
                        </a:rPr>
                        <a:t>Logic Cells</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XC7VX330T</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F6FF"/>
                    </a:solid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326,400</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F6FF"/>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XC7VX415T</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412,160</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XC7VX485T</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F6FF"/>
                    </a:solid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485,760</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F6FF"/>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XC7VX550T</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554,240</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9" name="Table 8"/>
          <p:cNvGraphicFramePr>
            <a:graphicFrameLocks noGrp="1"/>
          </p:cNvGraphicFramePr>
          <p:nvPr/>
        </p:nvGraphicFramePr>
        <p:xfrm>
          <a:off x="4859338" y="2921000"/>
          <a:ext cx="3759200" cy="1584325"/>
        </p:xfrm>
        <a:graphic>
          <a:graphicData uri="http://schemas.openxmlformats.org/drawingml/2006/table">
            <a:tbl>
              <a:tblPr/>
              <a:tblGrid>
                <a:gridCol w="1863725"/>
                <a:gridCol w="1895475"/>
              </a:tblGrid>
              <a:tr h="371475">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00"/>
                          </a:solidFill>
                          <a:effectLst/>
                          <a:latin typeface="Arial" charset="0"/>
                        </a:rPr>
                        <a:t>Part</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1" i="0" u="none" strike="noStrike" cap="none" normalizeH="0" baseline="0" smtClean="0">
                          <a:ln>
                            <a:noFill/>
                          </a:ln>
                          <a:solidFill>
                            <a:srgbClr val="000000"/>
                          </a:solidFill>
                          <a:effectLst/>
                          <a:latin typeface="Arial" charset="0"/>
                        </a:rPr>
                        <a:t>Logic Cells</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accent2"/>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XC7VX690T</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F6FF"/>
                    </a:solid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693,120</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F6FF"/>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XC7VX980T</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979,200</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chemeClr val="bg1"/>
                    </a:solidFill>
                  </a:tcPr>
                </a:tc>
              </a:tr>
              <a:tr h="371475">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XC7VX1140T</a:t>
                      </a:r>
                    </a:p>
                  </a:txBody>
                  <a:tcPr horzOverflow="overflow">
                    <a:lnL w="12700" cap="flat" cmpd="sng" algn="ctr">
                      <a:solidFill>
                        <a:schemeClr val="accent2"/>
                      </a:solidFill>
                      <a:prstDash val="solid"/>
                      <a:round/>
                      <a:headEnd type="none" w="med" len="med"/>
                      <a:tailEnd type="none" w="med" len="med"/>
                    </a:lnL>
                    <a:lnR>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F6FF"/>
                    </a:solidFill>
                  </a:tcPr>
                </a:tc>
                <a:tc>
                  <a:txBody>
                    <a:bodyPr/>
                    <a:lstStyle/>
                    <a:p>
                      <a:pPr marL="0" marR="0" lvl="0" indent="0" algn="ctr" defTabSz="457200" rtl="0" eaLnBrk="1" fontAlgn="base" latinLnBrk="0" hangingPunct="1">
                        <a:lnSpc>
                          <a:spcPct val="100000"/>
                        </a:lnSpc>
                        <a:spcBef>
                          <a:spcPct val="0"/>
                        </a:spcBef>
                        <a:spcAft>
                          <a:spcPct val="0"/>
                        </a:spcAft>
                        <a:buClrTx/>
                        <a:buSzPct val="75000"/>
                        <a:buFont typeface="Wingdings" pitchFamily="2" charset="2"/>
                        <a:buNone/>
                        <a:tabLst/>
                      </a:pPr>
                      <a:r>
                        <a:rPr kumimoji="0" lang="en-US" sz="2000" b="0" i="0" u="none" strike="noStrike" cap="none" normalizeH="0" baseline="0" smtClean="0">
                          <a:ln>
                            <a:noFill/>
                          </a:ln>
                          <a:solidFill>
                            <a:srgbClr val="000000"/>
                          </a:solidFill>
                          <a:effectLst/>
                          <a:latin typeface="Arial" charset="0"/>
                        </a:rPr>
                        <a:t>1,139,200</a:t>
                      </a:r>
                    </a:p>
                  </a:txBody>
                  <a:tcPr horzOverflow="overflow">
                    <a:lnL>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solidFill>
                      <a:srgbClr val="F6F6FF"/>
                    </a:solidFill>
                  </a:tcPr>
                </a:tc>
              </a:tr>
            </a:tbl>
          </a:graphicData>
        </a:graphic>
      </p:graphicFrame>
      <p:sp>
        <p:nvSpPr>
          <p:cNvPr id="10932262"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4BB665B1-C4C1-4491-8DC0-1B1565D6A5CC}" type="slidenum">
              <a:rPr lang="en-CA" sz="1400">
                <a:latin typeface="Arial" charset="0"/>
                <a:ea typeface="MS PGothic" pitchFamily="34" charset="-128"/>
              </a:rPr>
              <a:pPr algn="r"/>
              <a:t>149</a:t>
            </a:fld>
            <a:endParaRPr lang="en-CA" sz="1400">
              <a:latin typeface="Arial" charset="0"/>
              <a:ea typeface="MS PGothic" pitchFamily="34" charset="-12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26401" name="Title 1"/>
          <p:cNvSpPr>
            <a:spLocks noGrp="1"/>
          </p:cNvSpPr>
          <p:nvPr>
            <p:ph type="title" idx="4294967295"/>
          </p:nvPr>
        </p:nvSpPr>
        <p:spPr/>
        <p:txBody>
          <a:bodyPr/>
          <a:lstStyle/>
          <a:p>
            <a:r>
              <a:rPr lang="en-US" smtClean="0"/>
              <a:t>Home Automation / Appliances</a:t>
            </a:r>
          </a:p>
        </p:txBody>
      </p:sp>
      <p:sp>
        <p:nvSpPr>
          <p:cNvPr id="10726402"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ea typeface="MS PGothic" pitchFamily="34" charset="-128"/>
              </a:rPr>
              <a:t>Page </a:t>
            </a:r>
            <a:fld id="{A68F01BA-2C8B-4572-A682-960307E8ACDC}" type="slidenum">
              <a:rPr lang="en-US" sz="1400">
                <a:latin typeface="Arial" charset="0"/>
                <a:ea typeface="MS PGothic" pitchFamily="34" charset="-128"/>
              </a:rPr>
              <a:pPr algn="r"/>
              <a:t>15</a:t>
            </a:fld>
            <a:endParaRPr lang="en-US" sz="1400">
              <a:latin typeface="Arial" charset="0"/>
              <a:ea typeface="MS PGothic" pitchFamily="34" charset="-128"/>
            </a:endParaRPr>
          </a:p>
        </p:txBody>
      </p:sp>
      <p:pic>
        <p:nvPicPr>
          <p:cNvPr id="10726403" name="Picture 5"/>
          <p:cNvPicPr>
            <a:picLocks noChangeAspect="1"/>
          </p:cNvPicPr>
          <p:nvPr/>
        </p:nvPicPr>
        <p:blipFill>
          <a:blip r:embed="rId2"/>
          <a:srcRect/>
          <a:stretch>
            <a:fillRect/>
          </a:stretch>
        </p:blipFill>
        <p:spPr bwMode="auto">
          <a:xfrm>
            <a:off x="5156200" y="903288"/>
            <a:ext cx="3987800" cy="2659062"/>
          </a:xfrm>
          <a:prstGeom prst="rect">
            <a:avLst/>
          </a:prstGeom>
          <a:noFill/>
          <a:ln w="9525">
            <a:noFill/>
            <a:miter lim="800000"/>
            <a:headEnd/>
            <a:tailEnd/>
          </a:ln>
        </p:spPr>
      </p:pic>
      <p:pic>
        <p:nvPicPr>
          <p:cNvPr id="10726404" name="Picture 9"/>
          <p:cNvPicPr>
            <a:picLocks noChangeAspect="1"/>
          </p:cNvPicPr>
          <p:nvPr/>
        </p:nvPicPr>
        <p:blipFill>
          <a:blip r:embed="rId3"/>
          <a:srcRect/>
          <a:stretch>
            <a:fillRect/>
          </a:stretch>
        </p:blipFill>
        <p:spPr bwMode="auto">
          <a:xfrm>
            <a:off x="-12700" y="3630613"/>
            <a:ext cx="6421438" cy="3227387"/>
          </a:xfrm>
          <a:prstGeom prst="rect">
            <a:avLst/>
          </a:prstGeom>
          <a:noFill/>
          <a:ln w="9525">
            <a:noFill/>
            <a:miter lim="800000"/>
            <a:headEnd/>
            <a:tailEnd/>
          </a:ln>
        </p:spPr>
      </p:pic>
      <p:pic>
        <p:nvPicPr>
          <p:cNvPr id="10726405" name="Picture 10"/>
          <p:cNvPicPr>
            <a:picLocks noChangeAspect="1"/>
          </p:cNvPicPr>
          <p:nvPr/>
        </p:nvPicPr>
        <p:blipFill>
          <a:blip r:embed="rId4"/>
          <a:srcRect/>
          <a:stretch>
            <a:fillRect/>
          </a:stretch>
        </p:blipFill>
        <p:spPr bwMode="auto">
          <a:xfrm>
            <a:off x="7162800" y="3846513"/>
            <a:ext cx="1716088" cy="2085975"/>
          </a:xfrm>
          <a:prstGeom prst="rect">
            <a:avLst/>
          </a:prstGeom>
          <a:noFill/>
          <a:ln w="9525">
            <a:noFill/>
            <a:miter lim="800000"/>
            <a:headEnd/>
            <a:tailEnd/>
          </a:ln>
        </p:spPr>
      </p:pic>
      <p:pic>
        <p:nvPicPr>
          <p:cNvPr id="10726406" name="Picture 11"/>
          <p:cNvPicPr>
            <a:picLocks noChangeAspect="1"/>
          </p:cNvPicPr>
          <p:nvPr/>
        </p:nvPicPr>
        <p:blipFill>
          <a:blip r:embed="rId5"/>
          <a:srcRect/>
          <a:stretch>
            <a:fillRect/>
          </a:stretch>
        </p:blipFill>
        <p:spPr bwMode="auto">
          <a:xfrm>
            <a:off x="0" y="893763"/>
            <a:ext cx="2963863" cy="1976437"/>
          </a:xfrm>
          <a:prstGeom prst="rect">
            <a:avLst/>
          </a:prstGeom>
          <a:noFill/>
          <a:ln w="9525">
            <a:noFill/>
            <a:miter lim="800000"/>
            <a:headEnd/>
            <a:tailEnd/>
          </a:ln>
        </p:spPr>
      </p:pic>
      <p:pic>
        <p:nvPicPr>
          <p:cNvPr id="10726407" name="Picture 1"/>
          <p:cNvPicPr>
            <a:picLocks noChangeAspect="1"/>
          </p:cNvPicPr>
          <p:nvPr/>
        </p:nvPicPr>
        <p:blipFill>
          <a:blip r:embed="rId6"/>
          <a:srcRect/>
          <a:stretch>
            <a:fillRect/>
          </a:stretch>
        </p:blipFill>
        <p:spPr bwMode="auto">
          <a:xfrm>
            <a:off x="3333750" y="1236663"/>
            <a:ext cx="2344738" cy="1706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33249" name="Title 1"/>
          <p:cNvSpPr>
            <a:spLocks noGrp="1"/>
          </p:cNvSpPr>
          <p:nvPr>
            <p:ph type="title" idx="4294967295"/>
          </p:nvPr>
        </p:nvSpPr>
        <p:spPr>
          <a:xfrm>
            <a:off x="474663" y="274638"/>
            <a:ext cx="8229600" cy="792162"/>
          </a:xfrm>
        </p:spPr>
        <p:txBody>
          <a:bodyPr/>
          <a:lstStyle/>
          <a:p>
            <a:r>
              <a:rPr lang="en-US" smtClean="0"/>
              <a:t>  </a:t>
            </a:r>
          </a:p>
        </p:txBody>
      </p:sp>
      <p:sp>
        <p:nvSpPr>
          <p:cNvPr id="10933250" name="Content Placeholder 2"/>
          <p:cNvSpPr>
            <a:spLocks noGrp="1"/>
          </p:cNvSpPr>
          <p:nvPr>
            <p:ph idx="4294967295"/>
          </p:nvPr>
        </p:nvSpPr>
        <p:spPr>
          <a:xfrm>
            <a:off x="762000" y="914400"/>
            <a:ext cx="8229600" cy="4906963"/>
          </a:xfrm>
        </p:spPr>
        <p:txBody>
          <a:bodyPr lIns="91440" tIns="45720" rIns="91440" bIns="45720"/>
          <a:lstStyle/>
          <a:p>
            <a:r>
              <a:rPr lang="en-US" smtClean="0"/>
              <a:t>From a lab in EECE 353 several years ago:</a:t>
            </a:r>
          </a:p>
        </p:txBody>
      </p:sp>
      <p:pic>
        <p:nvPicPr>
          <p:cNvPr id="10933251" name="Picture 4"/>
          <p:cNvPicPr>
            <a:picLocks noChangeAspect="1"/>
          </p:cNvPicPr>
          <p:nvPr/>
        </p:nvPicPr>
        <p:blipFill>
          <a:blip r:embed="rId2"/>
          <a:srcRect/>
          <a:stretch>
            <a:fillRect/>
          </a:stretch>
        </p:blipFill>
        <p:spPr bwMode="auto">
          <a:xfrm>
            <a:off x="982663" y="1649413"/>
            <a:ext cx="4864100" cy="3633787"/>
          </a:xfrm>
          <a:prstGeom prst="rect">
            <a:avLst/>
          </a:prstGeom>
          <a:noFill/>
          <a:ln w="9525">
            <a:noFill/>
            <a:miter lim="800000"/>
            <a:headEnd/>
            <a:tailEnd/>
          </a:ln>
        </p:spPr>
      </p:pic>
      <p:sp>
        <p:nvSpPr>
          <p:cNvPr id="10933252" name="Oval 5"/>
          <p:cNvSpPr>
            <a:spLocks noChangeArrowheads="1"/>
          </p:cNvSpPr>
          <p:nvPr/>
        </p:nvSpPr>
        <p:spPr bwMode="auto">
          <a:xfrm>
            <a:off x="3335338" y="3421063"/>
            <a:ext cx="931862" cy="490537"/>
          </a:xfrm>
          <a:prstGeom prst="ellipse">
            <a:avLst/>
          </a:prstGeom>
          <a:noFill/>
          <a:ln w="76200">
            <a:solidFill>
              <a:srgbClr val="FF0000"/>
            </a:solidFill>
            <a:round/>
            <a:headEnd/>
            <a:tailEnd/>
          </a:ln>
        </p:spPr>
        <p:txBody>
          <a:bodyPr/>
          <a:lstStyle/>
          <a:p>
            <a:endParaRPr lang="en-US" sz="1800" b="1">
              <a:latin typeface="Arial" charset="0"/>
              <a:ea typeface="MS PGothic" pitchFamily="34" charset="-128"/>
            </a:endParaRPr>
          </a:p>
        </p:txBody>
      </p:sp>
      <p:cxnSp>
        <p:nvCxnSpPr>
          <p:cNvPr id="10933253" name="Straight Arrow Connector 7"/>
          <p:cNvCxnSpPr>
            <a:cxnSpLocks noChangeShapeType="1"/>
          </p:cNvCxnSpPr>
          <p:nvPr/>
        </p:nvCxnSpPr>
        <p:spPr bwMode="auto">
          <a:xfrm rot="10800000" flipV="1">
            <a:off x="4318000" y="3030538"/>
            <a:ext cx="1846263" cy="492125"/>
          </a:xfrm>
          <a:prstGeom prst="straightConnector1">
            <a:avLst/>
          </a:prstGeom>
          <a:noFill/>
          <a:ln w="76200">
            <a:solidFill>
              <a:srgbClr val="FF0000"/>
            </a:solidFill>
            <a:round/>
            <a:headEnd/>
            <a:tailEnd type="arrow" w="med" len="med"/>
          </a:ln>
        </p:spPr>
      </p:cxnSp>
      <p:sp>
        <p:nvSpPr>
          <p:cNvPr id="10933254" name="TextBox 8"/>
          <p:cNvSpPr txBox="1">
            <a:spLocks noChangeArrowheads="1"/>
          </p:cNvSpPr>
          <p:nvPr/>
        </p:nvSpPr>
        <p:spPr bwMode="auto">
          <a:xfrm>
            <a:off x="6332538" y="2608263"/>
            <a:ext cx="2489200" cy="830262"/>
          </a:xfrm>
          <a:prstGeom prst="rect">
            <a:avLst/>
          </a:prstGeom>
          <a:noFill/>
          <a:ln w="9525">
            <a:noFill/>
            <a:miter lim="800000"/>
            <a:headEnd/>
            <a:tailEnd/>
          </a:ln>
        </p:spPr>
        <p:txBody>
          <a:bodyPr>
            <a:spAutoFit/>
          </a:bodyPr>
          <a:lstStyle/>
          <a:p>
            <a:r>
              <a:rPr lang="en-US" sz="2400">
                <a:latin typeface="Arial" charset="0"/>
                <a:ea typeface="MS PGothic" pitchFamily="34" charset="-128"/>
              </a:rPr>
              <a:t>956 Logic Elements</a:t>
            </a:r>
          </a:p>
        </p:txBody>
      </p:sp>
      <p:sp>
        <p:nvSpPr>
          <p:cNvPr id="1093325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ea typeface="MS PGothic" pitchFamily="34" charset="-128"/>
              </a:rPr>
              <a:t>Slide Set 11, Page </a:t>
            </a:r>
            <a:fld id="{0A79E80B-67AA-4656-B50D-6E1E54AC24A5}" type="slidenum">
              <a:rPr lang="en-CA" sz="1400">
                <a:latin typeface="Arial" charset="0"/>
                <a:ea typeface="MS PGothic" pitchFamily="34" charset="-128"/>
              </a:rPr>
              <a:pPr algn="r"/>
              <a:t>150</a:t>
            </a:fld>
            <a:endParaRPr lang="en-CA" sz="1400">
              <a:latin typeface="Arial" charset="0"/>
              <a:ea typeface="MS PGothic" pitchFamily="34" charset="-128"/>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34273" name="Rectangle 2"/>
          <p:cNvSpPr>
            <a:spLocks noGrp="1" noChangeArrowheads="1"/>
          </p:cNvSpPr>
          <p:nvPr>
            <p:ph type="title" idx="4294967295"/>
          </p:nvPr>
        </p:nvSpPr>
        <p:spPr/>
        <p:txBody>
          <a:bodyPr/>
          <a:lstStyle/>
          <a:p>
            <a:pPr eaLnBrk="1" hangingPunct="1"/>
            <a:r>
              <a:rPr lang="en-US" smtClean="0"/>
              <a:t>FPGA Design Process</a:t>
            </a:r>
          </a:p>
        </p:txBody>
      </p:sp>
      <p:grpSp>
        <p:nvGrpSpPr>
          <p:cNvPr id="10934274" name="Group 3"/>
          <p:cNvGrpSpPr>
            <a:grpSpLocks/>
          </p:cNvGrpSpPr>
          <p:nvPr/>
        </p:nvGrpSpPr>
        <p:grpSpPr bwMode="auto">
          <a:xfrm>
            <a:off x="838200" y="1219200"/>
            <a:ext cx="7620000" cy="4953000"/>
            <a:chOff x="528" y="768"/>
            <a:chExt cx="4800" cy="3120"/>
          </a:xfrm>
        </p:grpSpPr>
        <p:sp>
          <p:nvSpPr>
            <p:cNvPr id="10934277" name="AutoShape 4"/>
            <p:cNvSpPr>
              <a:spLocks noChangeArrowheads="1"/>
            </p:cNvSpPr>
            <p:nvPr/>
          </p:nvSpPr>
          <p:spPr bwMode="auto">
            <a:xfrm>
              <a:off x="728" y="2016"/>
              <a:ext cx="1008" cy="384"/>
            </a:xfrm>
            <a:prstGeom prst="flowChartDocument">
              <a:avLst/>
            </a:prstGeom>
            <a:gradFill rotWithShape="0">
              <a:gsLst>
                <a:gs pos="0">
                  <a:srgbClr val="FFFF66"/>
                </a:gs>
                <a:gs pos="100000">
                  <a:srgbClr val="FFCC66"/>
                </a:gs>
              </a:gsLst>
              <a:lin ang="5400000" scaled="1"/>
            </a:gradFill>
            <a:ln w="12700">
              <a:solidFill>
                <a:schemeClr val="tx1"/>
              </a:solidFill>
              <a:miter lim="800000"/>
              <a:headEnd type="none" w="sm" len="sm"/>
              <a:tailEnd type="none" w="sm" len="sm"/>
            </a:ln>
          </p:spPr>
          <p:txBody>
            <a:bodyPr wrap="none" anchor="ctr"/>
            <a:lstStyle/>
            <a:p>
              <a:pPr algn="ctr" eaLnBrk="0" hangingPunct="0">
                <a:lnSpc>
                  <a:spcPct val="90000"/>
                </a:lnSpc>
              </a:pPr>
              <a:r>
                <a:rPr lang="en-US" sz="1600" b="1" i="1">
                  <a:latin typeface="Arial" charset="0"/>
                </a:rPr>
                <a:t>Implementation</a:t>
              </a:r>
            </a:p>
            <a:p>
              <a:pPr algn="ctr" eaLnBrk="0" hangingPunct="0">
                <a:lnSpc>
                  <a:spcPct val="90000"/>
                </a:lnSpc>
              </a:pPr>
              <a:r>
                <a:rPr lang="en-US" sz="1600" b="1" i="1">
                  <a:latin typeface="Arial" charset="0"/>
                </a:rPr>
                <a:t>Constraints</a:t>
              </a:r>
            </a:p>
          </p:txBody>
        </p:sp>
        <p:sp>
          <p:nvSpPr>
            <p:cNvPr id="10934278" name="AutoShape 5"/>
            <p:cNvSpPr>
              <a:spLocks noChangeArrowheads="1"/>
            </p:cNvSpPr>
            <p:nvPr/>
          </p:nvSpPr>
          <p:spPr bwMode="auto">
            <a:xfrm>
              <a:off x="2360" y="3696"/>
              <a:ext cx="960" cy="192"/>
            </a:xfrm>
            <a:prstGeom prst="flowChartTerminator">
              <a:avLst/>
            </a:prstGeom>
            <a:gradFill rotWithShape="0">
              <a:gsLst>
                <a:gs pos="0">
                  <a:srgbClr val="99CCFF"/>
                </a:gs>
                <a:gs pos="100000">
                  <a:schemeClr val="accent1"/>
                </a:gs>
              </a:gsLst>
              <a:lin ang="5400000" scaled="1"/>
            </a:gradFill>
            <a:ln w="12700">
              <a:solidFill>
                <a:schemeClr val="tx1"/>
              </a:solidFill>
              <a:miter lim="800000"/>
              <a:headEnd type="none" w="sm" len="sm"/>
              <a:tailEnd type="none" w="sm" len="sm"/>
            </a:ln>
          </p:spPr>
          <p:txBody>
            <a:bodyPr wrap="none" anchor="ctr"/>
            <a:lstStyle/>
            <a:p>
              <a:pPr algn="ctr" eaLnBrk="0" hangingPunct="0">
                <a:lnSpc>
                  <a:spcPct val="90000"/>
                </a:lnSpc>
              </a:pPr>
              <a:r>
                <a:rPr lang="en-US" sz="1600" b="1">
                  <a:latin typeface="Arial" charset="0"/>
                </a:rPr>
                <a:t>Silicon</a:t>
              </a:r>
            </a:p>
          </p:txBody>
        </p:sp>
        <p:sp>
          <p:nvSpPr>
            <p:cNvPr id="10934279" name="Line 6"/>
            <p:cNvSpPr>
              <a:spLocks noChangeShapeType="1"/>
            </p:cNvSpPr>
            <p:nvPr/>
          </p:nvSpPr>
          <p:spPr bwMode="auto">
            <a:xfrm>
              <a:off x="2840" y="3464"/>
              <a:ext cx="0" cy="232"/>
            </a:xfrm>
            <a:prstGeom prst="line">
              <a:avLst/>
            </a:prstGeom>
            <a:noFill/>
            <a:ln w="12700">
              <a:solidFill>
                <a:schemeClr val="tx1"/>
              </a:solidFill>
              <a:round/>
              <a:headEnd type="none" w="sm" len="sm"/>
              <a:tailEnd type="triangle" w="med" len="med"/>
            </a:ln>
          </p:spPr>
          <p:txBody>
            <a:bodyPr wrap="none" anchor="ctr"/>
            <a:lstStyle/>
            <a:p>
              <a:endParaRPr lang="en-US"/>
            </a:p>
          </p:txBody>
        </p:sp>
        <p:sp>
          <p:nvSpPr>
            <p:cNvPr id="10934280" name="Line 7"/>
            <p:cNvSpPr>
              <a:spLocks noChangeShapeType="1"/>
            </p:cNvSpPr>
            <p:nvPr/>
          </p:nvSpPr>
          <p:spPr bwMode="auto">
            <a:xfrm>
              <a:off x="2832" y="1104"/>
              <a:ext cx="0" cy="192"/>
            </a:xfrm>
            <a:prstGeom prst="line">
              <a:avLst/>
            </a:prstGeom>
            <a:noFill/>
            <a:ln w="12700">
              <a:solidFill>
                <a:schemeClr val="tx1"/>
              </a:solidFill>
              <a:round/>
              <a:headEnd type="none" w="sm" len="sm"/>
              <a:tailEnd type="triangle" w="med" len="med"/>
            </a:ln>
          </p:spPr>
          <p:txBody>
            <a:bodyPr wrap="none" anchor="ctr"/>
            <a:lstStyle/>
            <a:p>
              <a:endParaRPr lang="en-US"/>
            </a:p>
          </p:txBody>
        </p:sp>
        <p:sp>
          <p:nvSpPr>
            <p:cNvPr id="10934281" name="Line 8"/>
            <p:cNvSpPr>
              <a:spLocks noChangeShapeType="1"/>
            </p:cNvSpPr>
            <p:nvPr/>
          </p:nvSpPr>
          <p:spPr bwMode="auto">
            <a:xfrm>
              <a:off x="1736" y="2208"/>
              <a:ext cx="432" cy="0"/>
            </a:xfrm>
            <a:prstGeom prst="line">
              <a:avLst/>
            </a:prstGeom>
            <a:noFill/>
            <a:ln w="9525">
              <a:solidFill>
                <a:schemeClr val="tx1"/>
              </a:solidFill>
              <a:round/>
              <a:headEnd/>
              <a:tailEnd type="triangle" w="med" len="med"/>
            </a:ln>
          </p:spPr>
          <p:txBody>
            <a:bodyPr wrap="none" anchor="ctr"/>
            <a:lstStyle/>
            <a:p>
              <a:endParaRPr lang="en-US"/>
            </a:p>
          </p:txBody>
        </p:sp>
        <p:sp>
          <p:nvSpPr>
            <p:cNvPr id="10934282" name="Line 9"/>
            <p:cNvSpPr>
              <a:spLocks noChangeShapeType="1"/>
            </p:cNvSpPr>
            <p:nvPr/>
          </p:nvSpPr>
          <p:spPr bwMode="auto">
            <a:xfrm flipH="1" flipV="1">
              <a:off x="4472" y="2384"/>
              <a:ext cx="0" cy="544"/>
            </a:xfrm>
            <a:prstGeom prst="line">
              <a:avLst/>
            </a:prstGeom>
            <a:noFill/>
            <a:ln w="9525">
              <a:solidFill>
                <a:schemeClr val="tx1"/>
              </a:solidFill>
              <a:round/>
              <a:headEnd/>
              <a:tailEnd/>
            </a:ln>
          </p:spPr>
          <p:txBody>
            <a:bodyPr wrap="none" anchor="ctr"/>
            <a:lstStyle/>
            <a:p>
              <a:endParaRPr lang="en-US"/>
            </a:p>
          </p:txBody>
        </p:sp>
        <p:sp>
          <p:nvSpPr>
            <p:cNvPr id="10934283" name="Line 10"/>
            <p:cNvSpPr>
              <a:spLocks noChangeShapeType="1"/>
            </p:cNvSpPr>
            <p:nvPr/>
          </p:nvSpPr>
          <p:spPr bwMode="auto">
            <a:xfrm>
              <a:off x="3504" y="3352"/>
              <a:ext cx="960" cy="0"/>
            </a:xfrm>
            <a:prstGeom prst="line">
              <a:avLst/>
            </a:prstGeom>
            <a:noFill/>
            <a:ln w="9525">
              <a:solidFill>
                <a:schemeClr val="tx1"/>
              </a:solidFill>
              <a:round/>
              <a:headEnd/>
              <a:tailEnd/>
            </a:ln>
          </p:spPr>
          <p:txBody>
            <a:bodyPr wrap="none" anchor="ctr"/>
            <a:lstStyle/>
            <a:p>
              <a:endParaRPr lang="en-US"/>
            </a:p>
          </p:txBody>
        </p:sp>
        <p:sp>
          <p:nvSpPr>
            <p:cNvPr id="10934284" name="Line 11"/>
            <p:cNvSpPr>
              <a:spLocks noChangeShapeType="1"/>
            </p:cNvSpPr>
            <p:nvPr/>
          </p:nvSpPr>
          <p:spPr bwMode="auto">
            <a:xfrm flipH="1" flipV="1">
              <a:off x="4472" y="3168"/>
              <a:ext cx="0" cy="192"/>
            </a:xfrm>
            <a:prstGeom prst="line">
              <a:avLst/>
            </a:prstGeom>
            <a:noFill/>
            <a:ln w="9525">
              <a:solidFill>
                <a:schemeClr val="tx1"/>
              </a:solidFill>
              <a:round/>
              <a:headEnd/>
              <a:tailEnd type="triangle" w="med" len="med"/>
            </a:ln>
          </p:spPr>
          <p:txBody>
            <a:bodyPr wrap="none" anchor="ctr"/>
            <a:lstStyle/>
            <a:p>
              <a:endParaRPr lang="en-US"/>
            </a:p>
          </p:txBody>
        </p:sp>
        <p:sp>
          <p:nvSpPr>
            <p:cNvPr id="10934285" name="Line 12"/>
            <p:cNvSpPr>
              <a:spLocks noChangeShapeType="1"/>
            </p:cNvSpPr>
            <p:nvPr/>
          </p:nvSpPr>
          <p:spPr bwMode="auto">
            <a:xfrm flipH="1">
              <a:off x="3504" y="2384"/>
              <a:ext cx="964" cy="0"/>
            </a:xfrm>
            <a:prstGeom prst="line">
              <a:avLst/>
            </a:prstGeom>
            <a:noFill/>
            <a:ln w="9525">
              <a:solidFill>
                <a:schemeClr val="tx1"/>
              </a:solidFill>
              <a:round/>
              <a:headEnd/>
              <a:tailEnd type="triangle" w="med" len="med"/>
            </a:ln>
          </p:spPr>
          <p:txBody>
            <a:bodyPr wrap="none" anchor="ctr"/>
            <a:lstStyle/>
            <a:p>
              <a:endParaRPr lang="en-US"/>
            </a:p>
          </p:txBody>
        </p:sp>
        <p:sp>
          <p:nvSpPr>
            <p:cNvPr id="10934286" name="Line 13"/>
            <p:cNvSpPr>
              <a:spLocks noChangeShapeType="1"/>
            </p:cNvSpPr>
            <p:nvPr/>
          </p:nvSpPr>
          <p:spPr bwMode="auto">
            <a:xfrm flipH="1">
              <a:off x="3504" y="960"/>
              <a:ext cx="960" cy="0"/>
            </a:xfrm>
            <a:prstGeom prst="line">
              <a:avLst/>
            </a:prstGeom>
            <a:noFill/>
            <a:ln w="9525">
              <a:solidFill>
                <a:schemeClr val="tx1"/>
              </a:solidFill>
              <a:round/>
              <a:headEnd/>
              <a:tailEnd type="triangle" w="med" len="med"/>
            </a:ln>
          </p:spPr>
          <p:txBody>
            <a:bodyPr wrap="none" anchor="ctr"/>
            <a:lstStyle/>
            <a:p>
              <a:endParaRPr lang="en-US"/>
            </a:p>
          </p:txBody>
        </p:sp>
        <p:sp>
          <p:nvSpPr>
            <p:cNvPr id="10934287" name="Line 14"/>
            <p:cNvSpPr>
              <a:spLocks noChangeShapeType="1"/>
            </p:cNvSpPr>
            <p:nvPr/>
          </p:nvSpPr>
          <p:spPr bwMode="auto">
            <a:xfrm flipH="1" flipV="1">
              <a:off x="4472" y="960"/>
              <a:ext cx="0" cy="336"/>
            </a:xfrm>
            <a:prstGeom prst="line">
              <a:avLst/>
            </a:prstGeom>
            <a:noFill/>
            <a:ln w="9525">
              <a:solidFill>
                <a:schemeClr val="tx1"/>
              </a:solidFill>
              <a:round/>
              <a:headEnd/>
              <a:tailEnd/>
            </a:ln>
          </p:spPr>
          <p:txBody>
            <a:bodyPr wrap="none" anchor="ctr"/>
            <a:lstStyle/>
            <a:p>
              <a:endParaRPr lang="en-US"/>
            </a:p>
          </p:txBody>
        </p:sp>
        <p:sp>
          <p:nvSpPr>
            <p:cNvPr id="10934288" name="Line 15"/>
            <p:cNvSpPr>
              <a:spLocks noChangeShapeType="1"/>
            </p:cNvSpPr>
            <p:nvPr/>
          </p:nvSpPr>
          <p:spPr bwMode="auto">
            <a:xfrm flipV="1">
              <a:off x="1440" y="3016"/>
              <a:ext cx="0" cy="288"/>
            </a:xfrm>
            <a:prstGeom prst="line">
              <a:avLst/>
            </a:prstGeom>
            <a:noFill/>
            <a:ln w="9525">
              <a:solidFill>
                <a:schemeClr val="tx1"/>
              </a:solidFill>
              <a:prstDash val="dash"/>
              <a:round/>
              <a:headEnd/>
              <a:tailEnd type="triangle" w="med" len="med"/>
            </a:ln>
          </p:spPr>
          <p:txBody>
            <a:bodyPr wrap="none" anchor="ctr"/>
            <a:lstStyle/>
            <a:p>
              <a:endParaRPr lang="en-US"/>
            </a:p>
          </p:txBody>
        </p:sp>
        <p:sp>
          <p:nvSpPr>
            <p:cNvPr id="10934289" name="Line 16"/>
            <p:cNvSpPr>
              <a:spLocks noChangeShapeType="1"/>
            </p:cNvSpPr>
            <p:nvPr/>
          </p:nvSpPr>
          <p:spPr bwMode="auto">
            <a:xfrm>
              <a:off x="1448" y="3320"/>
              <a:ext cx="720" cy="0"/>
            </a:xfrm>
            <a:prstGeom prst="line">
              <a:avLst/>
            </a:prstGeom>
            <a:noFill/>
            <a:ln w="9525">
              <a:solidFill>
                <a:schemeClr val="tx1"/>
              </a:solidFill>
              <a:prstDash val="dash"/>
              <a:round/>
              <a:headEnd/>
              <a:tailEnd/>
            </a:ln>
          </p:spPr>
          <p:txBody>
            <a:bodyPr wrap="none" anchor="ctr"/>
            <a:lstStyle/>
            <a:p>
              <a:endParaRPr lang="en-US"/>
            </a:p>
          </p:txBody>
        </p:sp>
        <p:sp>
          <p:nvSpPr>
            <p:cNvPr id="10934290" name="Line 17"/>
            <p:cNvSpPr>
              <a:spLocks noChangeShapeType="1"/>
            </p:cNvSpPr>
            <p:nvPr/>
          </p:nvSpPr>
          <p:spPr bwMode="auto">
            <a:xfrm>
              <a:off x="2840" y="1584"/>
              <a:ext cx="0" cy="432"/>
            </a:xfrm>
            <a:prstGeom prst="line">
              <a:avLst/>
            </a:prstGeom>
            <a:noFill/>
            <a:ln w="12700">
              <a:solidFill>
                <a:schemeClr val="tx1"/>
              </a:solidFill>
              <a:round/>
              <a:headEnd type="none" w="sm" len="sm"/>
              <a:tailEnd type="triangle" w="med" len="med"/>
            </a:ln>
          </p:spPr>
          <p:txBody>
            <a:bodyPr wrap="none" anchor="ctr"/>
            <a:lstStyle/>
            <a:p>
              <a:endParaRPr lang="en-US"/>
            </a:p>
          </p:txBody>
        </p:sp>
        <p:grpSp>
          <p:nvGrpSpPr>
            <p:cNvPr id="10934291" name="Group 18"/>
            <p:cNvGrpSpPr>
              <a:grpSpLocks/>
            </p:cNvGrpSpPr>
            <p:nvPr/>
          </p:nvGrpSpPr>
          <p:grpSpPr bwMode="auto">
            <a:xfrm>
              <a:off x="2160" y="768"/>
              <a:ext cx="1344" cy="336"/>
              <a:chOff x="1968" y="816"/>
              <a:chExt cx="1344" cy="336"/>
            </a:xfrm>
          </p:grpSpPr>
          <p:sp>
            <p:nvSpPr>
              <p:cNvPr id="23571" name="AutoShape 19"/>
              <p:cNvSpPr>
                <a:spLocks noChangeArrowheads="1"/>
              </p:cNvSpPr>
              <p:nvPr/>
            </p:nvSpPr>
            <p:spPr bwMode="ltGray">
              <a:xfrm>
                <a:off x="1968" y="816"/>
                <a:ext cx="1344" cy="336"/>
              </a:xfrm>
              <a:prstGeom prst="bevel">
                <a:avLst>
                  <a:gd name="adj" fmla="val 4708"/>
                </a:avLst>
              </a:prstGeom>
              <a:gradFill rotWithShape="0">
                <a:gsLst>
                  <a:gs pos="0">
                    <a:srgbClr val="99CCFF"/>
                  </a:gs>
                  <a:gs pos="100000">
                    <a:schemeClr val="accent1"/>
                  </a:gs>
                </a:gsLst>
                <a:lin ang="5400000" scaled="1"/>
              </a:gradFill>
              <a:ln w="9525">
                <a:noFill/>
                <a:miter lim="800000"/>
                <a:headEnd/>
                <a:tailEnd/>
              </a:ln>
              <a:effectLst>
                <a:outerShdw dist="35921" dir="2700000" algn="ctr" rotWithShape="0">
                  <a:schemeClr val="tx1"/>
                </a:outerShdw>
              </a:effectLst>
            </p:spPr>
            <p:txBody>
              <a:bodyPr wrap="none" anchor="ctr"/>
              <a:lstStyle/>
              <a:p>
                <a:pPr>
                  <a:defRPr/>
                </a:pPr>
                <a:endParaRPr lang="en-US" sz="1800" dirty="0">
                  <a:latin typeface="Arial" pitchFamily="34" charset="0"/>
                  <a:cs typeface="Arial" pitchFamily="34" charset="0"/>
                </a:endParaRPr>
              </a:p>
            </p:txBody>
          </p:sp>
          <p:sp>
            <p:nvSpPr>
              <p:cNvPr id="10934326" name="Text Box 20"/>
              <p:cNvSpPr txBox="1">
                <a:spLocks noChangeArrowheads="1"/>
              </p:cNvSpPr>
              <p:nvPr/>
            </p:nvSpPr>
            <p:spPr bwMode="auto">
              <a:xfrm>
                <a:off x="2063" y="869"/>
                <a:ext cx="1249" cy="231"/>
              </a:xfrm>
              <a:prstGeom prst="rect">
                <a:avLst/>
              </a:prstGeom>
              <a:gradFill rotWithShape="0">
                <a:gsLst>
                  <a:gs pos="0">
                    <a:srgbClr val="99CCFF"/>
                  </a:gs>
                  <a:gs pos="100000">
                    <a:schemeClr val="accent1"/>
                  </a:gs>
                </a:gsLst>
                <a:lin ang="5400000" scaled="1"/>
              </a:gradFill>
              <a:ln w="9525">
                <a:noFill/>
                <a:miter lim="800000"/>
                <a:headEnd/>
                <a:tailEnd/>
              </a:ln>
            </p:spPr>
            <p:txBody>
              <a:bodyPr>
                <a:spAutoFit/>
              </a:bodyPr>
              <a:lstStyle/>
              <a:p>
                <a:pPr algn="ctr">
                  <a:spcBef>
                    <a:spcPct val="50000"/>
                  </a:spcBef>
                </a:pPr>
                <a:r>
                  <a:rPr lang="en-US" sz="1800" b="1">
                    <a:latin typeface="Arial Narrow" pitchFamily="34" charset="0"/>
                  </a:rPr>
                  <a:t>Design Entry</a:t>
                </a:r>
              </a:p>
            </p:txBody>
          </p:sp>
        </p:grpSp>
        <p:grpSp>
          <p:nvGrpSpPr>
            <p:cNvPr id="10934292" name="Group 21"/>
            <p:cNvGrpSpPr>
              <a:grpSpLocks/>
            </p:cNvGrpSpPr>
            <p:nvPr/>
          </p:nvGrpSpPr>
          <p:grpSpPr bwMode="auto">
            <a:xfrm>
              <a:off x="2168" y="1296"/>
              <a:ext cx="1344" cy="336"/>
              <a:chOff x="1968" y="816"/>
              <a:chExt cx="1344" cy="336"/>
            </a:xfrm>
          </p:grpSpPr>
          <p:sp>
            <p:nvSpPr>
              <p:cNvPr id="23574" name="AutoShape 22"/>
              <p:cNvSpPr>
                <a:spLocks noChangeArrowheads="1"/>
              </p:cNvSpPr>
              <p:nvPr/>
            </p:nvSpPr>
            <p:spPr bwMode="ltGray">
              <a:xfrm>
                <a:off x="1968" y="816"/>
                <a:ext cx="1344" cy="336"/>
              </a:xfrm>
              <a:prstGeom prst="bevel">
                <a:avLst>
                  <a:gd name="adj" fmla="val 4708"/>
                </a:avLst>
              </a:prstGeom>
              <a:gradFill rotWithShape="0">
                <a:gsLst>
                  <a:gs pos="0">
                    <a:srgbClr val="99CCFF"/>
                  </a:gs>
                  <a:gs pos="100000">
                    <a:schemeClr val="accent1"/>
                  </a:gs>
                </a:gsLst>
                <a:lin ang="5400000" scaled="1"/>
              </a:gradFill>
              <a:ln w="9525">
                <a:noFill/>
                <a:miter lim="800000"/>
                <a:headEnd/>
                <a:tailEnd/>
              </a:ln>
              <a:effectLst>
                <a:outerShdw dist="35921" dir="2700000" algn="ctr" rotWithShape="0">
                  <a:schemeClr val="tx1"/>
                </a:outerShdw>
              </a:effectLst>
            </p:spPr>
            <p:txBody>
              <a:bodyPr wrap="none" anchor="ctr"/>
              <a:lstStyle/>
              <a:p>
                <a:pPr>
                  <a:defRPr/>
                </a:pPr>
                <a:endParaRPr lang="en-US" sz="1800" dirty="0">
                  <a:latin typeface="Arial" pitchFamily="34" charset="0"/>
                  <a:cs typeface="Arial" pitchFamily="34" charset="0"/>
                </a:endParaRPr>
              </a:p>
            </p:txBody>
          </p:sp>
          <p:sp>
            <p:nvSpPr>
              <p:cNvPr id="10934324" name="Text Box 23"/>
              <p:cNvSpPr txBox="1">
                <a:spLocks noChangeArrowheads="1"/>
              </p:cNvSpPr>
              <p:nvPr/>
            </p:nvSpPr>
            <p:spPr bwMode="auto">
              <a:xfrm>
                <a:off x="2063" y="869"/>
                <a:ext cx="1249" cy="231"/>
              </a:xfrm>
              <a:prstGeom prst="rect">
                <a:avLst/>
              </a:prstGeom>
              <a:gradFill rotWithShape="0">
                <a:gsLst>
                  <a:gs pos="0">
                    <a:srgbClr val="99CCFF"/>
                  </a:gs>
                  <a:gs pos="100000">
                    <a:schemeClr val="accent1"/>
                  </a:gs>
                </a:gsLst>
                <a:lin ang="5400000" scaled="1"/>
              </a:gradFill>
              <a:ln w="9525">
                <a:noFill/>
                <a:miter lim="800000"/>
                <a:headEnd/>
                <a:tailEnd/>
              </a:ln>
            </p:spPr>
            <p:txBody>
              <a:bodyPr>
                <a:spAutoFit/>
              </a:bodyPr>
              <a:lstStyle/>
              <a:p>
                <a:pPr algn="ctr">
                  <a:spcBef>
                    <a:spcPct val="50000"/>
                  </a:spcBef>
                </a:pPr>
                <a:r>
                  <a:rPr lang="en-US" sz="1800" b="1">
                    <a:latin typeface="Arial Narrow" pitchFamily="34" charset="0"/>
                  </a:rPr>
                  <a:t>Synthesis</a:t>
                </a:r>
              </a:p>
            </p:txBody>
          </p:sp>
        </p:grpSp>
        <p:grpSp>
          <p:nvGrpSpPr>
            <p:cNvPr id="10934293" name="Group 24"/>
            <p:cNvGrpSpPr>
              <a:grpSpLocks/>
            </p:cNvGrpSpPr>
            <p:nvPr/>
          </p:nvGrpSpPr>
          <p:grpSpPr bwMode="auto">
            <a:xfrm>
              <a:off x="2168" y="2016"/>
              <a:ext cx="1344" cy="720"/>
              <a:chOff x="1968" y="816"/>
              <a:chExt cx="1344" cy="336"/>
            </a:xfrm>
          </p:grpSpPr>
          <p:sp>
            <p:nvSpPr>
              <p:cNvPr id="23577" name="AutoShape 25"/>
              <p:cNvSpPr>
                <a:spLocks noChangeArrowheads="1"/>
              </p:cNvSpPr>
              <p:nvPr/>
            </p:nvSpPr>
            <p:spPr bwMode="ltGray">
              <a:xfrm>
                <a:off x="1968" y="816"/>
                <a:ext cx="1344" cy="336"/>
              </a:xfrm>
              <a:prstGeom prst="bevel">
                <a:avLst>
                  <a:gd name="adj" fmla="val 4708"/>
                </a:avLst>
              </a:prstGeom>
              <a:gradFill rotWithShape="0">
                <a:gsLst>
                  <a:gs pos="0">
                    <a:srgbClr val="99CCFF"/>
                  </a:gs>
                  <a:gs pos="100000">
                    <a:schemeClr val="accent1"/>
                  </a:gs>
                </a:gsLst>
                <a:lin ang="5400000" scaled="1"/>
              </a:gradFill>
              <a:ln w="9525">
                <a:noFill/>
                <a:miter lim="800000"/>
                <a:headEnd/>
                <a:tailEnd/>
              </a:ln>
              <a:effectLst>
                <a:outerShdw dist="35921" dir="2700000" algn="ctr" rotWithShape="0">
                  <a:schemeClr val="tx1"/>
                </a:outerShdw>
              </a:effectLst>
            </p:spPr>
            <p:txBody>
              <a:bodyPr wrap="none" anchor="ctr"/>
              <a:lstStyle/>
              <a:p>
                <a:pPr>
                  <a:defRPr/>
                </a:pPr>
                <a:endParaRPr lang="en-US" sz="1800" dirty="0">
                  <a:latin typeface="Arial" pitchFamily="34" charset="0"/>
                  <a:cs typeface="Arial" pitchFamily="34" charset="0"/>
                </a:endParaRPr>
              </a:p>
            </p:txBody>
          </p:sp>
          <p:sp>
            <p:nvSpPr>
              <p:cNvPr id="10934322" name="Text Box 26"/>
              <p:cNvSpPr txBox="1">
                <a:spLocks noChangeArrowheads="1"/>
              </p:cNvSpPr>
              <p:nvPr/>
            </p:nvSpPr>
            <p:spPr bwMode="auto">
              <a:xfrm>
                <a:off x="2063" y="869"/>
                <a:ext cx="1249" cy="229"/>
              </a:xfrm>
              <a:prstGeom prst="rect">
                <a:avLst/>
              </a:prstGeom>
              <a:gradFill rotWithShape="0">
                <a:gsLst>
                  <a:gs pos="0">
                    <a:srgbClr val="99CCFF"/>
                  </a:gs>
                  <a:gs pos="100000">
                    <a:schemeClr val="accent1"/>
                  </a:gs>
                </a:gsLst>
                <a:lin ang="5400000" scaled="1"/>
              </a:gradFill>
              <a:ln w="9525">
                <a:noFill/>
                <a:miter lim="800000"/>
                <a:headEnd/>
                <a:tailEnd/>
              </a:ln>
            </p:spPr>
            <p:txBody>
              <a:bodyPr>
                <a:spAutoFit/>
              </a:bodyPr>
              <a:lstStyle/>
              <a:p>
                <a:pPr algn="ctr">
                  <a:spcBef>
                    <a:spcPct val="50000"/>
                  </a:spcBef>
                </a:pPr>
                <a:endParaRPr lang="en-US" sz="1800" b="1">
                  <a:latin typeface="Arial Narrow" pitchFamily="34" charset="0"/>
                </a:endParaRPr>
              </a:p>
              <a:p>
                <a:pPr algn="ctr">
                  <a:spcBef>
                    <a:spcPct val="50000"/>
                  </a:spcBef>
                </a:pPr>
                <a:endParaRPr lang="en-US" sz="1800" b="1">
                  <a:latin typeface="Arial Narrow" pitchFamily="34" charset="0"/>
                </a:endParaRPr>
              </a:p>
            </p:txBody>
          </p:sp>
        </p:grpSp>
        <p:grpSp>
          <p:nvGrpSpPr>
            <p:cNvPr id="10934294" name="Group 27"/>
            <p:cNvGrpSpPr>
              <a:grpSpLocks/>
            </p:cNvGrpSpPr>
            <p:nvPr/>
          </p:nvGrpSpPr>
          <p:grpSpPr bwMode="auto">
            <a:xfrm>
              <a:off x="3800" y="2832"/>
              <a:ext cx="1528" cy="336"/>
              <a:chOff x="1968" y="816"/>
              <a:chExt cx="1344" cy="336"/>
            </a:xfrm>
          </p:grpSpPr>
          <p:sp>
            <p:nvSpPr>
              <p:cNvPr id="23580" name="AutoShape 28"/>
              <p:cNvSpPr>
                <a:spLocks noChangeArrowheads="1"/>
              </p:cNvSpPr>
              <p:nvPr/>
            </p:nvSpPr>
            <p:spPr bwMode="ltGray">
              <a:xfrm>
                <a:off x="1968" y="816"/>
                <a:ext cx="1344" cy="336"/>
              </a:xfrm>
              <a:prstGeom prst="bevel">
                <a:avLst>
                  <a:gd name="adj" fmla="val 4708"/>
                </a:avLst>
              </a:prstGeom>
              <a:gradFill rotWithShape="0">
                <a:gsLst>
                  <a:gs pos="0">
                    <a:srgbClr val="99CCFF"/>
                  </a:gs>
                  <a:gs pos="100000">
                    <a:schemeClr val="accent1"/>
                  </a:gs>
                </a:gsLst>
                <a:lin ang="5400000" scaled="1"/>
              </a:gradFill>
              <a:ln w="9525">
                <a:noFill/>
                <a:miter lim="800000"/>
                <a:headEnd/>
                <a:tailEnd/>
              </a:ln>
              <a:effectLst>
                <a:outerShdw dist="35921" dir="2700000" algn="ctr" rotWithShape="0">
                  <a:schemeClr val="tx1"/>
                </a:outerShdw>
              </a:effectLst>
            </p:spPr>
            <p:txBody>
              <a:bodyPr wrap="none" anchor="ctr"/>
              <a:lstStyle/>
              <a:p>
                <a:pPr>
                  <a:defRPr/>
                </a:pPr>
                <a:endParaRPr lang="en-US" sz="1800" dirty="0">
                  <a:latin typeface="Arial" pitchFamily="34" charset="0"/>
                  <a:cs typeface="Arial" pitchFamily="34" charset="0"/>
                </a:endParaRPr>
              </a:p>
            </p:txBody>
          </p:sp>
          <p:sp>
            <p:nvSpPr>
              <p:cNvPr id="10934320" name="Text Box 29"/>
              <p:cNvSpPr txBox="1">
                <a:spLocks noChangeArrowheads="1"/>
              </p:cNvSpPr>
              <p:nvPr/>
            </p:nvSpPr>
            <p:spPr bwMode="auto">
              <a:xfrm>
                <a:off x="2063" y="869"/>
                <a:ext cx="1249" cy="231"/>
              </a:xfrm>
              <a:prstGeom prst="rect">
                <a:avLst/>
              </a:prstGeom>
              <a:gradFill rotWithShape="0">
                <a:gsLst>
                  <a:gs pos="0">
                    <a:srgbClr val="99CCFF"/>
                  </a:gs>
                  <a:gs pos="100000">
                    <a:schemeClr val="accent1"/>
                  </a:gs>
                </a:gsLst>
                <a:lin ang="5400000" scaled="1"/>
              </a:gradFill>
              <a:ln w="9525">
                <a:noFill/>
                <a:miter lim="800000"/>
                <a:headEnd/>
                <a:tailEnd/>
              </a:ln>
            </p:spPr>
            <p:txBody>
              <a:bodyPr>
                <a:spAutoFit/>
              </a:bodyPr>
              <a:lstStyle/>
              <a:p>
                <a:pPr algn="ctr">
                  <a:spcBef>
                    <a:spcPct val="50000"/>
                  </a:spcBef>
                </a:pPr>
                <a:r>
                  <a:rPr lang="en-US" sz="1800" b="1">
                    <a:latin typeface="Arial Narrow" pitchFamily="34" charset="0"/>
                  </a:rPr>
                  <a:t>Timing Simulation</a:t>
                </a:r>
              </a:p>
            </p:txBody>
          </p:sp>
        </p:grpSp>
        <p:grpSp>
          <p:nvGrpSpPr>
            <p:cNvPr id="10934295" name="Group 30"/>
            <p:cNvGrpSpPr>
              <a:grpSpLocks/>
            </p:cNvGrpSpPr>
            <p:nvPr/>
          </p:nvGrpSpPr>
          <p:grpSpPr bwMode="auto">
            <a:xfrm>
              <a:off x="528" y="2680"/>
              <a:ext cx="1344" cy="336"/>
              <a:chOff x="1968" y="816"/>
              <a:chExt cx="1344" cy="336"/>
            </a:xfrm>
          </p:grpSpPr>
          <p:sp>
            <p:nvSpPr>
              <p:cNvPr id="23583" name="AutoShape 31"/>
              <p:cNvSpPr>
                <a:spLocks noChangeArrowheads="1"/>
              </p:cNvSpPr>
              <p:nvPr/>
            </p:nvSpPr>
            <p:spPr bwMode="ltGray">
              <a:xfrm>
                <a:off x="1968" y="816"/>
                <a:ext cx="1344" cy="336"/>
              </a:xfrm>
              <a:prstGeom prst="bevel">
                <a:avLst>
                  <a:gd name="adj" fmla="val 4708"/>
                </a:avLst>
              </a:prstGeom>
              <a:gradFill rotWithShape="0">
                <a:gsLst>
                  <a:gs pos="0">
                    <a:srgbClr val="99CCFF"/>
                  </a:gs>
                  <a:gs pos="100000">
                    <a:schemeClr val="accent1"/>
                  </a:gs>
                </a:gsLst>
                <a:lin ang="5400000" scaled="1"/>
              </a:gradFill>
              <a:ln w="9525">
                <a:noFill/>
                <a:miter lim="800000"/>
                <a:headEnd/>
                <a:tailEnd/>
              </a:ln>
              <a:effectLst>
                <a:outerShdw dist="35921" dir="2700000" algn="ctr" rotWithShape="0">
                  <a:schemeClr val="tx1"/>
                </a:outerShdw>
              </a:effectLst>
            </p:spPr>
            <p:txBody>
              <a:bodyPr wrap="none" anchor="ctr"/>
              <a:lstStyle/>
              <a:p>
                <a:pPr>
                  <a:defRPr/>
                </a:pPr>
                <a:endParaRPr lang="en-US" sz="1800" dirty="0">
                  <a:latin typeface="Arial" pitchFamily="34" charset="0"/>
                  <a:cs typeface="Arial" pitchFamily="34" charset="0"/>
                </a:endParaRPr>
              </a:p>
            </p:txBody>
          </p:sp>
          <p:sp>
            <p:nvSpPr>
              <p:cNvPr id="10934318" name="Text Box 32"/>
              <p:cNvSpPr txBox="1">
                <a:spLocks noChangeArrowheads="1"/>
              </p:cNvSpPr>
              <p:nvPr/>
            </p:nvSpPr>
            <p:spPr bwMode="auto">
              <a:xfrm>
                <a:off x="2063" y="869"/>
                <a:ext cx="1249" cy="231"/>
              </a:xfrm>
              <a:prstGeom prst="rect">
                <a:avLst/>
              </a:prstGeom>
              <a:gradFill rotWithShape="0">
                <a:gsLst>
                  <a:gs pos="0">
                    <a:srgbClr val="99CCFF"/>
                  </a:gs>
                  <a:gs pos="100000">
                    <a:schemeClr val="accent1"/>
                  </a:gs>
                </a:gsLst>
                <a:lin ang="5400000" scaled="1"/>
              </a:gradFill>
              <a:ln w="9525">
                <a:noFill/>
                <a:miter lim="800000"/>
                <a:headEnd/>
                <a:tailEnd/>
              </a:ln>
            </p:spPr>
            <p:txBody>
              <a:bodyPr>
                <a:spAutoFit/>
              </a:bodyPr>
              <a:lstStyle/>
              <a:p>
                <a:pPr algn="ctr">
                  <a:spcBef>
                    <a:spcPct val="50000"/>
                  </a:spcBef>
                </a:pPr>
                <a:r>
                  <a:rPr lang="en-US" sz="1800" b="1">
                    <a:latin typeface="Arial Narrow" pitchFamily="34" charset="0"/>
                  </a:rPr>
                  <a:t>Floor-Planning</a:t>
                </a:r>
              </a:p>
            </p:txBody>
          </p:sp>
        </p:grpSp>
        <p:grpSp>
          <p:nvGrpSpPr>
            <p:cNvPr id="10934296" name="Group 33"/>
            <p:cNvGrpSpPr>
              <a:grpSpLocks/>
            </p:cNvGrpSpPr>
            <p:nvPr/>
          </p:nvGrpSpPr>
          <p:grpSpPr bwMode="auto">
            <a:xfrm>
              <a:off x="3848" y="1296"/>
              <a:ext cx="1480" cy="336"/>
              <a:chOff x="1968" y="816"/>
              <a:chExt cx="1344" cy="336"/>
            </a:xfrm>
          </p:grpSpPr>
          <p:sp>
            <p:nvSpPr>
              <p:cNvPr id="23586" name="AutoShape 34"/>
              <p:cNvSpPr>
                <a:spLocks noChangeArrowheads="1"/>
              </p:cNvSpPr>
              <p:nvPr/>
            </p:nvSpPr>
            <p:spPr bwMode="ltGray">
              <a:xfrm>
                <a:off x="1968" y="816"/>
                <a:ext cx="1344" cy="336"/>
              </a:xfrm>
              <a:prstGeom prst="bevel">
                <a:avLst>
                  <a:gd name="adj" fmla="val 4708"/>
                </a:avLst>
              </a:prstGeom>
              <a:gradFill rotWithShape="0">
                <a:gsLst>
                  <a:gs pos="0">
                    <a:srgbClr val="99CCFF"/>
                  </a:gs>
                  <a:gs pos="100000">
                    <a:schemeClr val="accent1"/>
                  </a:gs>
                </a:gsLst>
                <a:lin ang="5400000" scaled="1"/>
              </a:gradFill>
              <a:ln w="9525">
                <a:noFill/>
                <a:miter lim="800000"/>
                <a:headEnd/>
                <a:tailEnd/>
              </a:ln>
              <a:effectLst>
                <a:outerShdw dist="35921" dir="2700000" algn="ctr" rotWithShape="0">
                  <a:schemeClr val="tx1"/>
                </a:outerShdw>
              </a:effectLst>
            </p:spPr>
            <p:txBody>
              <a:bodyPr wrap="none" anchor="ctr"/>
              <a:lstStyle/>
              <a:p>
                <a:pPr>
                  <a:defRPr/>
                </a:pPr>
                <a:endParaRPr lang="en-US" sz="1800" dirty="0">
                  <a:latin typeface="Arial" pitchFamily="34" charset="0"/>
                  <a:cs typeface="Arial" pitchFamily="34" charset="0"/>
                </a:endParaRPr>
              </a:p>
            </p:txBody>
          </p:sp>
          <p:sp>
            <p:nvSpPr>
              <p:cNvPr id="10934316" name="Text Box 35"/>
              <p:cNvSpPr txBox="1">
                <a:spLocks noChangeArrowheads="1"/>
              </p:cNvSpPr>
              <p:nvPr/>
            </p:nvSpPr>
            <p:spPr bwMode="auto">
              <a:xfrm>
                <a:off x="2063" y="869"/>
                <a:ext cx="1249" cy="231"/>
              </a:xfrm>
              <a:prstGeom prst="rect">
                <a:avLst/>
              </a:prstGeom>
              <a:gradFill rotWithShape="0">
                <a:gsLst>
                  <a:gs pos="0">
                    <a:srgbClr val="99CCFF"/>
                  </a:gs>
                  <a:gs pos="100000">
                    <a:schemeClr val="accent1"/>
                  </a:gs>
                </a:gsLst>
                <a:lin ang="5400000" scaled="1"/>
              </a:gradFill>
              <a:ln w="9525">
                <a:noFill/>
                <a:miter lim="800000"/>
                <a:headEnd/>
                <a:tailEnd/>
              </a:ln>
            </p:spPr>
            <p:txBody>
              <a:bodyPr>
                <a:spAutoFit/>
              </a:bodyPr>
              <a:lstStyle/>
              <a:p>
                <a:pPr algn="ctr">
                  <a:spcBef>
                    <a:spcPct val="50000"/>
                  </a:spcBef>
                </a:pPr>
                <a:r>
                  <a:rPr lang="en-US" sz="1800" b="1">
                    <a:latin typeface="Arial Narrow" pitchFamily="34" charset="0"/>
                  </a:rPr>
                  <a:t>Behavioral Simulation</a:t>
                </a:r>
              </a:p>
            </p:txBody>
          </p:sp>
        </p:grpSp>
        <p:sp>
          <p:nvSpPr>
            <p:cNvPr id="10934297" name="Line 36"/>
            <p:cNvSpPr>
              <a:spLocks noChangeShapeType="1"/>
            </p:cNvSpPr>
            <p:nvPr/>
          </p:nvSpPr>
          <p:spPr bwMode="auto">
            <a:xfrm flipV="1">
              <a:off x="4088" y="1632"/>
              <a:ext cx="0" cy="96"/>
            </a:xfrm>
            <a:prstGeom prst="line">
              <a:avLst/>
            </a:prstGeom>
            <a:noFill/>
            <a:ln w="9525">
              <a:solidFill>
                <a:schemeClr val="tx1"/>
              </a:solidFill>
              <a:prstDash val="dash"/>
              <a:round/>
              <a:headEnd/>
              <a:tailEnd type="triangle" w="med" len="med"/>
            </a:ln>
          </p:spPr>
          <p:txBody>
            <a:bodyPr wrap="none" anchor="ctr"/>
            <a:lstStyle/>
            <a:p>
              <a:endParaRPr lang="en-US"/>
            </a:p>
          </p:txBody>
        </p:sp>
        <p:sp>
          <p:nvSpPr>
            <p:cNvPr id="10934298" name="Line 37"/>
            <p:cNvSpPr>
              <a:spLocks noChangeShapeType="1"/>
            </p:cNvSpPr>
            <p:nvPr/>
          </p:nvSpPr>
          <p:spPr bwMode="auto">
            <a:xfrm>
              <a:off x="2840" y="1728"/>
              <a:ext cx="1248" cy="0"/>
            </a:xfrm>
            <a:prstGeom prst="line">
              <a:avLst/>
            </a:prstGeom>
            <a:noFill/>
            <a:ln w="9525">
              <a:solidFill>
                <a:schemeClr val="tx1"/>
              </a:solidFill>
              <a:prstDash val="dash"/>
              <a:round/>
              <a:headEnd/>
              <a:tailEnd/>
            </a:ln>
          </p:spPr>
          <p:txBody>
            <a:bodyPr/>
            <a:lstStyle/>
            <a:p>
              <a:endParaRPr lang="en-US"/>
            </a:p>
          </p:txBody>
        </p:sp>
        <p:sp>
          <p:nvSpPr>
            <p:cNvPr id="10934299" name="Line 38"/>
            <p:cNvSpPr>
              <a:spLocks noChangeShapeType="1"/>
            </p:cNvSpPr>
            <p:nvPr/>
          </p:nvSpPr>
          <p:spPr bwMode="auto">
            <a:xfrm>
              <a:off x="2840" y="1200"/>
              <a:ext cx="1248" cy="0"/>
            </a:xfrm>
            <a:prstGeom prst="line">
              <a:avLst/>
            </a:prstGeom>
            <a:noFill/>
            <a:ln w="9525">
              <a:solidFill>
                <a:schemeClr val="tx1"/>
              </a:solidFill>
              <a:prstDash val="dash"/>
              <a:round/>
              <a:headEnd/>
              <a:tailEnd/>
            </a:ln>
          </p:spPr>
          <p:txBody>
            <a:bodyPr/>
            <a:lstStyle/>
            <a:p>
              <a:endParaRPr lang="en-US"/>
            </a:p>
          </p:txBody>
        </p:sp>
        <p:sp>
          <p:nvSpPr>
            <p:cNvPr id="10934300" name="Line 39"/>
            <p:cNvSpPr>
              <a:spLocks noChangeShapeType="1"/>
            </p:cNvSpPr>
            <p:nvPr/>
          </p:nvSpPr>
          <p:spPr bwMode="auto">
            <a:xfrm flipH="1">
              <a:off x="4088" y="1200"/>
              <a:ext cx="0" cy="144"/>
            </a:xfrm>
            <a:prstGeom prst="line">
              <a:avLst/>
            </a:prstGeom>
            <a:noFill/>
            <a:ln w="9525">
              <a:solidFill>
                <a:schemeClr val="tx1"/>
              </a:solidFill>
              <a:prstDash val="dash"/>
              <a:round/>
              <a:headEnd/>
              <a:tailEnd type="triangle" w="med" len="med"/>
            </a:ln>
          </p:spPr>
          <p:txBody>
            <a:bodyPr wrap="none" anchor="ctr"/>
            <a:lstStyle/>
            <a:p>
              <a:endParaRPr lang="en-US"/>
            </a:p>
          </p:txBody>
        </p:sp>
        <p:sp>
          <p:nvSpPr>
            <p:cNvPr id="10934301" name="Line 40"/>
            <p:cNvSpPr>
              <a:spLocks noChangeShapeType="1"/>
            </p:cNvSpPr>
            <p:nvPr/>
          </p:nvSpPr>
          <p:spPr bwMode="auto">
            <a:xfrm>
              <a:off x="2840" y="2736"/>
              <a:ext cx="0" cy="432"/>
            </a:xfrm>
            <a:prstGeom prst="line">
              <a:avLst/>
            </a:prstGeom>
            <a:noFill/>
            <a:ln w="12700">
              <a:solidFill>
                <a:schemeClr val="tx1"/>
              </a:solidFill>
              <a:round/>
              <a:headEnd type="none" w="sm" len="sm"/>
              <a:tailEnd type="triangle" w="med" len="med"/>
            </a:ln>
          </p:spPr>
          <p:txBody>
            <a:bodyPr wrap="none" anchor="ctr"/>
            <a:lstStyle/>
            <a:p>
              <a:endParaRPr lang="en-US"/>
            </a:p>
          </p:txBody>
        </p:sp>
        <p:sp>
          <p:nvSpPr>
            <p:cNvPr id="10934302" name="Freeform 41"/>
            <p:cNvSpPr>
              <a:spLocks/>
            </p:cNvSpPr>
            <p:nvPr/>
          </p:nvSpPr>
          <p:spPr bwMode="auto">
            <a:xfrm>
              <a:off x="2840" y="2976"/>
              <a:ext cx="984" cy="48"/>
            </a:xfrm>
            <a:custGeom>
              <a:avLst/>
              <a:gdLst>
                <a:gd name="T0" fmla="*/ 0 w 936"/>
                <a:gd name="T1" fmla="*/ 0 h 1"/>
                <a:gd name="T2" fmla="*/ 2676 w 936"/>
                <a:gd name="T3" fmla="*/ 0 h 1"/>
                <a:gd name="T4" fmla="*/ 0 60000 65536"/>
                <a:gd name="T5" fmla="*/ 0 60000 65536"/>
                <a:gd name="T6" fmla="*/ 0 w 936"/>
                <a:gd name="T7" fmla="*/ 0 h 1"/>
                <a:gd name="T8" fmla="*/ 936 w 936"/>
                <a:gd name="T9" fmla="*/ 1 h 1"/>
              </a:gdLst>
              <a:ahLst/>
              <a:cxnLst>
                <a:cxn ang="T4">
                  <a:pos x="T0" y="T1"/>
                </a:cxn>
                <a:cxn ang="T5">
                  <a:pos x="T2" y="T3"/>
                </a:cxn>
              </a:cxnLst>
              <a:rect l="T6" t="T7" r="T8" b="T9"/>
              <a:pathLst>
                <a:path w="936" h="1">
                  <a:moveTo>
                    <a:pt x="0" y="0"/>
                  </a:moveTo>
                  <a:lnTo>
                    <a:pt x="936" y="0"/>
                  </a:lnTo>
                </a:path>
              </a:pathLst>
            </a:custGeom>
            <a:noFill/>
            <a:ln w="9525">
              <a:solidFill>
                <a:schemeClr val="tx1"/>
              </a:solidFill>
              <a:prstDash val="dash"/>
              <a:round/>
              <a:headEnd/>
              <a:tailEnd type="triangle" w="med" len="med"/>
            </a:ln>
          </p:spPr>
          <p:txBody>
            <a:bodyPr wrap="none" anchor="ctr"/>
            <a:lstStyle/>
            <a:p>
              <a:endParaRPr lang="en-US"/>
            </a:p>
          </p:txBody>
        </p:sp>
        <p:grpSp>
          <p:nvGrpSpPr>
            <p:cNvPr id="10934303" name="Group 42"/>
            <p:cNvGrpSpPr>
              <a:grpSpLocks/>
            </p:cNvGrpSpPr>
            <p:nvPr/>
          </p:nvGrpSpPr>
          <p:grpSpPr bwMode="auto">
            <a:xfrm>
              <a:off x="2168" y="3168"/>
              <a:ext cx="1344" cy="336"/>
              <a:chOff x="1968" y="816"/>
              <a:chExt cx="1344" cy="336"/>
            </a:xfrm>
          </p:grpSpPr>
          <p:sp>
            <p:nvSpPr>
              <p:cNvPr id="23595" name="AutoShape 43"/>
              <p:cNvSpPr>
                <a:spLocks noChangeArrowheads="1"/>
              </p:cNvSpPr>
              <p:nvPr/>
            </p:nvSpPr>
            <p:spPr bwMode="ltGray">
              <a:xfrm>
                <a:off x="1968" y="816"/>
                <a:ext cx="1344" cy="336"/>
              </a:xfrm>
              <a:prstGeom prst="bevel">
                <a:avLst>
                  <a:gd name="adj" fmla="val 4708"/>
                </a:avLst>
              </a:prstGeom>
              <a:gradFill rotWithShape="0">
                <a:gsLst>
                  <a:gs pos="0">
                    <a:srgbClr val="FFFF66"/>
                  </a:gs>
                  <a:gs pos="100000">
                    <a:srgbClr val="FFCC66"/>
                  </a:gs>
                </a:gsLst>
                <a:lin ang="5400000" scaled="1"/>
              </a:gradFill>
              <a:ln w="9525">
                <a:noFill/>
                <a:miter lim="800000"/>
                <a:headEnd/>
                <a:tailEnd/>
              </a:ln>
              <a:effectLst>
                <a:outerShdw dist="35921" dir="2700000" algn="ctr" rotWithShape="0">
                  <a:schemeClr val="tx1"/>
                </a:outerShdw>
              </a:effectLst>
            </p:spPr>
            <p:txBody>
              <a:bodyPr wrap="none" anchor="ctr"/>
              <a:lstStyle/>
              <a:p>
                <a:pPr>
                  <a:defRPr/>
                </a:pPr>
                <a:endParaRPr lang="en-US" sz="1800" dirty="0">
                  <a:latin typeface="Arial" pitchFamily="34" charset="0"/>
                  <a:cs typeface="Arial" pitchFamily="34" charset="0"/>
                </a:endParaRPr>
              </a:p>
            </p:txBody>
          </p:sp>
          <p:sp>
            <p:nvSpPr>
              <p:cNvPr id="10934314" name="Text Box 44"/>
              <p:cNvSpPr txBox="1">
                <a:spLocks noChangeArrowheads="1"/>
              </p:cNvSpPr>
              <p:nvPr/>
            </p:nvSpPr>
            <p:spPr bwMode="auto">
              <a:xfrm>
                <a:off x="2063" y="869"/>
                <a:ext cx="1249" cy="231"/>
              </a:xfrm>
              <a:prstGeom prst="rect">
                <a:avLst/>
              </a:prstGeom>
              <a:gradFill rotWithShape="0">
                <a:gsLst>
                  <a:gs pos="0">
                    <a:srgbClr val="FFFF66"/>
                  </a:gs>
                  <a:gs pos="100000">
                    <a:srgbClr val="FFCC66"/>
                  </a:gs>
                </a:gsLst>
                <a:lin ang="5400000" scaled="1"/>
              </a:gradFill>
              <a:ln w="9525">
                <a:noFill/>
                <a:miter lim="800000"/>
                <a:headEnd/>
                <a:tailEnd/>
              </a:ln>
            </p:spPr>
            <p:txBody>
              <a:bodyPr>
                <a:spAutoFit/>
              </a:bodyPr>
              <a:lstStyle/>
              <a:p>
                <a:pPr algn="ctr">
                  <a:spcBef>
                    <a:spcPct val="50000"/>
                  </a:spcBef>
                </a:pPr>
                <a:r>
                  <a:rPr lang="en-US" sz="1800" b="1" i="1">
                    <a:latin typeface="Arial Narrow" pitchFamily="34" charset="0"/>
                  </a:rPr>
                  <a:t>Timing Analysis</a:t>
                </a:r>
              </a:p>
            </p:txBody>
          </p:sp>
        </p:grpSp>
        <p:sp>
          <p:nvSpPr>
            <p:cNvPr id="10934304" name="AutoShape 45"/>
            <p:cNvSpPr>
              <a:spLocks noChangeArrowheads="1"/>
            </p:cNvSpPr>
            <p:nvPr/>
          </p:nvSpPr>
          <p:spPr bwMode="auto">
            <a:xfrm>
              <a:off x="920" y="1344"/>
              <a:ext cx="816" cy="336"/>
            </a:xfrm>
            <a:prstGeom prst="flowChartDocument">
              <a:avLst/>
            </a:prstGeom>
            <a:gradFill rotWithShape="0">
              <a:gsLst>
                <a:gs pos="0">
                  <a:srgbClr val="FFFF66"/>
                </a:gs>
                <a:gs pos="100000">
                  <a:srgbClr val="FFCC66"/>
                </a:gs>
              </a:gsLst>
              <a:lin ang="5400000" scaled="1"/>
            </a:gradFill>
            <a:ln w="12700">
              <a:solidFill>
                <a:schemeClr val="tx1"/>
              </a:solidFill>
              <a:miter lim="800000"/>
              <a:headEnd type="none" w="sm" len="sm"/>
              <a:tailEnd type="none" w="sm" len="sm"/>
            </a:ln>
          </p:spPr>
          <p:txBody>
            <a:bodyPr wrap="none" anchor="ctr"/>
            <a:lstStyle/>
            <a:p>
              <a:pPr algn="ctr" eaLnBrk="0" hangingPunct="0">
                <a:lnSpc>
                  <a:spcPct val="90000"/>
                </a:lnSpc>
              </a:pPr>
              <a:r>
                <a:rPr lang="en-US" sz="1600" b="1" i="1">
                  <a:latin typeface="Arial" charset="0"/>
                </a:rPr>
                <a:t>Synthesis</a:t>
              </a:r>
            </a:p>
            <a:p>
              <a:pPr algn="ctr" eaLnBrk="0" hangingPunct="0">
                <a:lnSpc>
                  <a:spcPct val="90000"/>
                </a:lnSpc>
              </a:pPr>
              <a:r>
                <a:rPr lang="en-US" sz="1600" b="1" i="1">
                  <a:latin typeface="Arial" charset="0"/>
                </a:rPr>
                <a:t>Constraints</a:t>
              </a:r>
            </a:p>
          </p:txBody>
        </p:sp>
        <p:sp>
          <p:nvSpPr>
            <p:cNvPr id="10934305" name="Line 46"/>
            <p:cNvSpPr>
              <a:spLocks noChangeShapeType="1"/>
            </p:cNvSpPr>
            <p:nvPr/>
          </p:nvSpPr>
          <p:spPr bwMode="auto">
            <a:xfrm>
              <a:off x="1736" y="1488"/>
              <a:ext cx="432" cy="0"/>
            </a:xfrm>
            <a:prstGeom prst="line">
              <a:avLst/>
            </a:prstGeom>
            <a:noFill/>
            <a:ln w="9525">
              <a:solidFill>
                <a:schemeClr val="tx1"/>
              </a:solidFill>
              <a:round/>
              <a:headEnd/>
              <a:tailEnd type="triangle" w="med" len="med"/>
            </a:ln>
          </p:spPr>
          <p:txBody>
            <a:bodyPr wrap="none" anchor="ctr"/>
            <a:lstStyle/>
            <a:p>
              <a:endParaRPr lang="en-US"/>
            </a:p>
          </p:txBody>
        </p:sp>
        <p:sp>
          <p:nvSpPr>
            <p:cNvPr id="10934306" name="Line 47"/>
            <p:cNvSpPr>
              <a:spLocks noChangeShapeType="1"/>
            </p:cNvSpPr>
            <p:nvPr/>
          </p:nvSpPr>
          <p:spPr bwMode="auto">
            <a:xfrm flipV="1">
              <a:off x="1440" y="2352"/>
              <a:ext cx="0" cy="288"/>
            </a:xfrm>
            <a:prstGeom prst="line">
              <a:avLst/>
            </a:prstGeom>
            <a:noFill/>
            <a:ln w="9525">
              <a:solidFill>
                <a:schemeClr val="tx1"/>
              </a:solidFill>
              <a:prstDash val="dash"/>
              <a:round/>
              <a:headEnd/>
              <a:tailEnd type="triangle" w="med" len="med"/>
            </a:ln>
          </p:spPr>
          <p:txBody>
            <a:bodyPr wrap="none" anchor="ctr"/>
            <a:lstStyle/>
            <a:p>
              <a:endParaRPr lang="en-US"/>
            </a:p>
          </p:txBody>
        </p:sp>
        <p:grpSp>
          <p:nvGrpSpPr>
            <p:cNvPr id="10934307" name="Group 48"/>
            <p:cNvGrpSpPr>
              <a:grpSpLocks/>
            </p:cNvGrpSpPr>
            <p:nvPr/>
          </p:nvGrpSpPr>
          <p:grpSpPr bwMode="auto">
            <a:xfrm>
              <a:off x="2256" y="2016"/>
              <a:ext cx="1304" cy="701"/>
              <a:chOff x="240" y="3408"/>
              <a:chExt cx="1304" cy="701"/>
            </a:xfrm>
          </p:grpSpPr>
          <p:grpSp>
            <p:nvGrpSpPr>
              <p:cNvPr id="10934308" name="Group 49"/>
              <p:cNvGrpSpPr>
                <a:grpSpLocks/>
              </p:cNvGrpSpPr>
              <p:nvPr/>
            </p:nvGrpSpPr>
            <p:grpSpPr bwMode="auto">
              <a:xfrm>
                <a:off x="336" y="3600"/>
                <a:ext cx="1208" cy="509"/>
                <a:chOff x="2400" y="2160"/>
                <a:chExt cx="1208" cy="509"/>
              </a:xfrm>
            </p:grpSpPr>
            <p:sp>
              <p:nvSpPr>
                <p:cNvPr id="10934310" name="Text Box 50"/>
                <p:cNvSpPr txBox="1">
                  <a:spLocks noChangeArrowheads="1"/>
                </p:cNvSpPr>
                <p:nvPr/>
              </p:nvSpPr>
              <p:spPr bwMode="auto">
                <a:xfrm>
                  <a:off x="2408" y="2448"/>
                  <a:ext cx="1200" cy="221"/>
                </a:xfrm>
                <a:prstGeom prst="rect">
                  <a:avLst/>
                </a:prstGeom>
                <a:noFill/>
                <a:ln w="9525">
                  <a:noFill/>
                  <a:miter lim="800000"/>
                  <a:headEnd/>
                  <a:tailEnd/>
                </a:ln>
              </p:spPr>
              <p:txBody>
                <a:bodyPr>
                  <a:spAutoFit/>
                </a:bodyPr>
                <a:lstStyle/>
                <a:p>
                  <a:pPr>
                    <a:spcBef>
                      <a:spcPct val="50000"/>
                    </a:spcBef>
                    <a:buFontTx/>
                    <a:buChar char="•"/>
                  </a:pPr>
                  <a:r>
                    <a:rPr lang="en-US" sz="1700" b="1">
                      <a:latin typeface="Arial Narrow" pitchFamily="34" charset="0"/>
                    </a:rPr>
                    <a:t>Place &amp; Route</a:t>
                  </a:r>
                </a:p>
              </p:txBody>
            </p:sp>
            <p:sp>
              <p:nvSpPr>
                <p:cNvPr id="10934311" name="Text Box 51"/>
                <p:cNvSpPr txBox="1">
                  <a:spLocks noChangeArrowheads="1"/>
                </p:cNvSpPr>
                <p:nvPr/>
              </p:nvSpPr>
              <p:spPr bwMode="auto">
                <a:xfrm>
                  <a:off x="2400" y="2304"/>
                  <a:ext cx="576" cy="221"/>
                </a:xfrm>
                <a:prstGeom prst="rect">
                  <a:avLst/>
                </a:prstGeom>
                <a:noFill/>
                <a:ln w="9525">
                  <a:noFill/>
                  <a:miter lim="800000"/>
                  <a:headEnd/>
                  <a:tailEnd/>
                </a:ln>
              </p:spPr>
              <p:txBody>
                <a:bodyPr>
                  <a:spAutoFit/>
                </a:bodyPr>
                <a:lstStyle/>
                <a:p>
                  <a:pPr>
                    <a:spcBef>
                      <a:spcPct val="50000"/>
                    </a:spcBef>
                    <a:buFontTx/>
                    <a:buChar char="•"/>
                  </a:pPr>
                  <a:r>
                    <a:rPr lang="en-US" sz="1700" b="1">
                      <a:latin typeface="Arial Narrow" pitchFamily="34" charset="0"/>
                    </a:rPr>
                    <a:t>Map</a:t>
                  </a:r>
                </a:p>
              </p:txBody>
            </p:sp>
            <p:sp>
              <p:nvSpPr>
                <p:cNvPr id="10934312" name="Rectangle 52"/>
                <p:cNvSpPr>
                  <a:spLocks noChangeArrowheads="1"/>
                </p:cNvSpPr>
                <p:nvPr/>
              </p:nvSpPr>
              <p:spPr bwMode="auto">
                <a:xfrm>
                  <a:off x="2400" y="2160"/>
                  <a:ext cx="650" cy="221"/>
                </a:xfrm>
                <a:prstGeom prst="rect">
                  <a:avLst/>
                </a:prstGeom>
                <a:noFill/>
                <a:ln w="9525">
                  <a:noFill/>
                  <a:miter lim="800000"/>
                  <a:headEnd/>
                  <a:tailEnd/>
                </a:ln>
              </p:spPr>
              <p:txBody>
                <a:bodyPr wrap="none">
                  <a:spAutoFit/>
                </a:bodyPr>
                <a:lstStyle/>
                <a:p>
                  <a:pPr>
                    <a:spcBef>
                      <a:spcPct val="50000"/>
                    </a:spcBef>
                    <a:buFontTx/>
                    <a:buChar char="•"/>
                  </a:pPr>
                  <a:r>
                    <a:rPr lang="en-US" sz="1700" b="1">
                      <a:latin typeface="Arial Narrow" pitchFamily="34" charset="0"/>
                    </a:rPr>
                    <a:t>Translate</a:t>
                  </a:r>
                </a:p>
              </p:txBody>
            </p:sp>
          </p:grpSp>
          <p:sp>
            <p:nvSpPr>
              <p:cNvPr id="10934309" name="Rectangle 53"/>
              <p:cNvSpPr>
                <a:spLocks noChangeArrowheads="1"/>
              </p:cNvSpPr>
              <p:nvPr/>
            </p:nvSpPr>
            <p:spPr bwMode="auto">
              <a:xfrm>
                <a:off x="240" y="3408"/>
                <a:ext cx="1152" cy="240"/>
              </a:xfrm>
              <a:prstGeom prst="rect">
                <a:avLst/>
              </a:prstGeom>
              <a:noFill/>
              <a:ln w="9525">
                <a:noFill/>
                <a:miter lim="800000"/>
                <a:headEnd/>
                <a:tailEnd/>
              </a:ln>
            </p:spPr>
            <p:txBody>
              <a:bodyPr>
                <a:spAutoFit/>
              </a:bodyPr>
              <a:lstStyle/>
              <a:p>
                <a:pPr>
                  <a:spcBef>
                    <a:spcPct val="50000"/>
                  </a:spcBef>
                </a:pPr>
                <a:r>
                  <a:rPr lang="en-US" sz="1900" b="1">
                    <a:latin typeface="Arial Narrow" pitchFamily="34" charset="0"/>
                  </a:rPr>
                  <a:t>Implementation</a:t>
                </a:r>
              </a:p>
            </p:txBody>
          </p:sp>
        </p:grpSp>
      </p:grpSp>
      <p:sp>
        <p:nvSpPr>
          <p:cNvPr id="10934275" name="Slide Number Placeholder 53"/>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516DBDED-C712-4993-B437-792227FA2030}" type="slidenum">
              <a:rPr lang="ar-SA" sz="1000">
                <a:latin typeface="Arial" charset="0"/>
              </a:rPr>
              <a:pPr algn="r" eaLnBrk="0" hangingPunct="0"/>
              <a:t>151</a:t>
            </a:fld>
            <a:endParaRPr lang="en-US" sz="1000">
              <a:latin typeface="Arial" charset="0"/>
            </a:endParaRPr>
          </a:p>
        </p:txBody>
      </p:sp>
      <p:sp>
        <p:nvSpPr>
          <p:cNvPr id="2574391" name="Text Box 55"/>
          <p:cNvSpPr txBox="1">
            <a:spLocks noChangeArrowheads="1"/>
          </p:cNvSpPr>
          <p:nvPr/>
        </p:nvSpPr>
        <p:spPr bwMode="auto">
          <a:xfrm>
            <a:off x="7539038" y="6165850"/>
            <a:ext cx="1604962" cy="3048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400">
                <a:latin typeface="Arial" charset="0"/>
              </a:rPr>
              <a:t>Source: Xilinx Inc.</a:t>
            </a:r>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88068" name="Rectangle 2"/>
          <p:cNvSpPr>
            <a:spLocks noChangeArrowheads="1"/>
          </p:cNvSpPr>
          <p:nvPr/>
        </p:nvSpPr>
        <p:spPr bwMode="auto">
          <a:xfrm>
            <a:off x="609600" y="0"/>
            <a:ext cx="8382000" cy="955675"/>
          </a:xfrm>
          <a:prstGeom prst="rect">
            <a:avLst/>
          </a:prstGeom>
          <a:noFill/>
          <a:ln w="9525">
            <a:noFill/>
            <a:miter lim="800000"/>
            <a:headEnd/>
            <a:tailEnd/>
          </a:ln>
        </p:spPr>
        <p:txBody>
          <a:bodyPr anchor="ctr"/>
          <a:lstStyle/>
          <a:p>
            <a:pPr algn="ctr" eaLnBrk="0" hangingPunct="0"/>
            <a:r>
              <a:rPr lang="en-US" sz="3600" b="1">
                <a:solidFill>
                  <a:srgbClr val="660066"/>
                </a:solidFill>
                <a:latin typeface="Arial" charset="0"/>
              </a:rPr>
              <a:t>Synthesis/Premapping</a:t>
            </a:r>
          </a:p>
        </p:txBody>
      </p:sp>
      <p:graphicFrame>
        <p:nvGraphicFramePr>
          <p:cNvPr id="3288067" name="Object 3"/>
          <p:cNvGraphicFramePr>
            <a:graphicFrameLocks noChangeAspect="1"/>
          </p:cNvGraphicFramePr>
          <p:nvPr/>
        </p:nvGraphicFramePr>
        <p:xfrm>
          <a:off x="323850" y="1196975"/>
          <a:ext cx="8610600" cy="4813300"/>
        </p:xfrm>
        <a:graphic>
          <a:graphicData uri="http://schemas.openxmlformats.org/presentationml/2006/ole">
            <p:oleObj spid="_x0000_s3288067" name="Bitmap Image" r:id="rId4" imgW="7430537" imgH="4315427" progId="PBrush">
              <p:embed/>
            </p:oleObj>
          </a:graphicData>
        </a:graphic>
      </p:graphicFrame>
      <p:sp>
        <p:nvSpPr>
          <p:cNvPr id="3288069" name="Rectangle 4"/>
          <p:cNvSpPr>
            <a:spLocks noChangeArrowheads="1"/>
          </p:cNvSpPr>
          <p:nvPr/>
        </p:nvSpPr>
        <p:spPr bwMode="auto">
          <a:xfrm>
            <a:off x="533400" y="4495800"/>
            <a:ext cx="4495800" cy="1600200"/>
          </a:xfrm>
          <a:prstGeom prst="rect">
            <a:avLst/>
          </a:prstGeom>
          <a:noFill/>
          <a:ln w="38100">
            <a:solidFill>
              <a:srgbClr val="990099"/>
            </a:solidFill>
            <a:miter lim="800000"/>
            <a:headEnd/>
            <a:tailEnd/>
          </a:ln>
        </p:spPr>
        <p:txBody>
          <a:bodyPr wrap="none" anchor="ctr"/>
          <a:lstStyle/>
          <a:p>
            <a:pPr algn="ctr" eaLnBrk="0" hangingPunct="0"/>
            <a:endParaRPr lang="pl-PL" sz="2000"/>
          </a:p>
        </p:txBody>
      </p:sp>
      <p:sp>
        <p:nvSpPr>
          <p:cNvPr id="3288070" name="Rectangle 5"/>
          <p:cNvSpPr>
            <a:spLocks noChangeArrowheads="1"/>
          </p:cNvSpPr>
          <p:nvPr/>
        </p:nvSpPr>
        <p:spPr bwMode="auto">
          <a:xfrm>
            <a:off x="533400" y="3581400"/>
            <a:ext cx="2819400" cy="838200"/>
          </a:xfrm>
          <a:prstGeom prst="rect">
            <a:avLst/>
          </a:prstGeom>
          <a:noFill/>
          <a:ln w="38100">
            <a:solidFill>
              <a:srgbClr val="009900"/>
            </a:solidFill>
            <a:miter lim="800000"/>
            <a:headEnd/>
            <a:tailEnd/>
          </a:ln>
        </p:spPr>
        <p:txBody>
          <a:bodyPr wrap="none" anchor="ctr"/>
          <a:lstStyle/>
          <a:p>
            <a:endParaRPr lang="en-US" sz="1800">
              <a:latin typeface="Arial" charset="0"/>
            </a:endParaRPr>
          </a:p>
        </p:txBody>
      </p:sp>
      <p:sp>
        <p:nvSpPr>
          <p:cNvPr id="3288071" name="Rectangle 6"/>
          <p:cNvSpPr>
            <a:spLocks noChangeArrowheads="1"/>
          </p:cNvSpPr>
          <p:nvPr/>
        </p:nvSpPr>
        <p:spPr bwMode="auto">
          <a:xfrm>
            <a:off x="2895600" y="1981200"/>
            <a:ext cx="1447800" cy="1066800"/>
          </a:xfrm>
          <a:prstGeom prst="rect">
            <a:avLst/>
          </a:prstGeom>
          <a:noFill/>
          <a:ln w="28575">
            <a:solidFill>
              <a:srgbClr val="008080"/>
            </a:solidFill>
            <a:miter lim="800000"/>
            <a:headEnd/>
            <a:tailEnd/>
          </a:ln>
        </p:spPr>
        <p:txBody>
          <a:bodyPr wrap="none" anchor="ctr"/>
          <a:lstStyle/>
          <a:p>
            <a:endParaRPr lang="en-US" sz="1800">
              <a:latin typeface="Arial" charset="0"/>
            </a:endParaRPr>
          </a:p>
        </p:txBody>
      </p:sp>
      <p:sp>
        <p:nvSpPr>
          <p:cNvPr id="3288072" name="Rectangle 7"/>
          <p:cNvSpPr>
            <a:spLocks noChangeArrowheads="1"/>
          </p:cNvSpPr>
          <p:nvPr/>
        </p:nvSpPr>
        <p:spPr bwMode="auto">
          <a:xfrm>
            <a:off x="5334000" y="3048000"/>
            <a:ext cx="1295400" cy="1143000"/>
          </a:xfrm>
          <a:prstGeom prst="rect">
            <a:avLst/>
          </a:prstGeom>
          <a:noFill/>
          <a:ln w="38100">
            <a:solidFill>
              <a:srgbClr val="FF3300"/>
            </a:solidFill>
            <a:miter lim="800000"/>
            <a:headEnd/>
            <a:tailEnd/>
          </a:ln>
        </p:spPr>
        <p:txBody>
          <a:bodyPr wrap="none" anchor="ctr"/>
          <a:lstStyle/>
          <a:p>
            <a:endParaRPr lang="en-US" sz="1800">
              <a:latin typeface="Arial" charset="0"/>
            </a:endParaRPr>
          </a:p>
        </p:txBody>
      </p:sp>
      <p:sp>
        <p:nvSpPr>
          <p:cNvPr id="3288073" name="Rectangle 8"/>
          <p:cNvSpPr>
            <a:spLocks noChangeArrowheads="1"/>
          </p:cNvSpPr>
          <p:nvPr/>
        </p:nvSpPr>
        <p:spPr bwMode="auto">
          <a:xfrm>
            <a:off x="6934200" y="3276600"/>
            <a:ext cx="1066800" cy="1066800"/>
          </a:xfrm>
          <a:prstGeom prst="rect">
            <a:avLst/>
          </a:prstGeom>
          <a:noFill/>
          <a:ln w="38100">
            <a:solidFill>
              <a:srgbClr val="990000"/>
            </a:solidFill>
            <a:miter lim="800000"/>
            <a:headEnd/>
            <a:tailEnd/>
          </a:ln>
        </p:spPr>
        <p:txBody>
          <a:bodyPr wrap="none" anchor="ctr"/>
          <a:lstStyle/>
          <a:p>
            <a:endParaRPr lang="en-US" sz="1800">
              <a:latin typeface="Arial" charset="0"/>
            </a:endParaRPr>
          </a:p>
        </p:txBody>
      </p:sp>
      <p:sp>
        <p:nvSpPr>
          <p:cNvPr id="3288074" name="Rectangle 9"/>
          <p:cNvSpPr>
            <a:spLocks noChangeArrowheads="1"/>
          </p:cNvSpPr>
          <p:nvPr/>
        </p:nvSpPr>
        <p:spPr bwMode="auto">
          <a:xfrm>
            <a:off x="6934200" y="4724400"/>
            <a:ext cx="1066800" cy="1066800"/>
          </a:xfrm>
          <a:prstGeom prst="rect">
            <a:avLst/>
          </a:prstGeom>
          <a:noFill/>
          <a:ln w="38100">
            <a:solidFill>
              <a:srgbClr val="990000"/>
            </a:solidFill>
            <a:miter lim="800000"/>
            <a:headEnd/>
            <a:tailEnd/>
          </a:ln>
        </p:spPr>
        <p:txBody>
          <a:bodyPr wrap="none" anchor="ctr"/>
          <a:lstStyle/>
          <a:p>
            <a:endParaRPr lang="en-US" sz="1800">
              <a:latin typeface="Arial" charset="0"/>
            </a:endParaRPr>
          </a:p>
        </p:txBody>
      </p:sp>
      <p:sp>
        <p:nvSpPr>
          <p:cNvPr id="3288075" name="Text Box 10"/>
          <p:cNvSpPr txBox="1">
            <a:spLocks noChangeArrowheads="1"/>
          </p:cNvSpPr>
          <p:nvPr/>
        </p:nvSpPr>
        <p:spPr bwMode="auto">
          <a:xfrm>
            <a:off x="2286000" y="3657600"/>
            <a:ext cx="8382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FF3300"/>
                </a:solidFill>
              </a:rPr>
              <a:t>LUT2</a:t>
            </a:r>
          </a:p>
        </p:txBody>
      </p:sp>
      <p:sp>
        <p:nvSpPr>
          <p:cNvPr id="3288076" name="Text Box 11"/>
          <p:cNvSpPr txBox="1">
            <a:spLocks noChangeArrowheads="1"/>
          </p:cNvSpPr>
          <p:nvPr/>
        </p:nvSpPr>
        <p:spPr bwMode="auto">
          <a:xfrm>
            <a:off x="3048000" y="4648200"/>
            <a:ext cx="8382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FF3300"/>
                </a:solidFill>
              </a:rPr>
              <a:t>LUT3</a:t>
            </a:r>
          </a:p>
        </p:txBody>
      </p:sp>
      <p:sp>
        <p:nvSpPr>
          <p:cNvPr id="3288077" name="Text Box 12"/>
          <p:cNvSpPr txBox="1">
            <a:spLocks noChangeArrowheads="1"/>
          </p:cNvSpPr>
          <p:nvPr/>
        </p:nvSpPr>
        <p:spPr bwMode="auto">
          <a:xfrm>
            <a:off x="3352800" y="2057400"/>
            <a:ext cx="8382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FF3300"/>
                </a:solidFill>
              </a:rPr>
              <a:t>LUT4</a:t>
            </a:r>
          </a:p>
        </p:txBody>
      </p:sp>
      <p:sp>
        <p:nvSpPr>
          <p:cNvPr id="3288078" name="Text Box 13"/>
          <p:cNvSpPr txBox="1">
            <a:spLocks noChangeArrowheads="1"/>
          </p:cNvSpPr>
          <p:nvPr/>
        </p:nvSpPr>
        <p:spPr bwMode="auto">
          <a:xfrm>
            <a:off x="5486400" y="3124200"/>
            <a:ext cx="8382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FF3300"/>
                </a:solidFill>
              </a:rPr>
              <a:t>LUT5</a:t>
            </a:r>
          </a:p>
        </p:txBody>
      </p:sp>
      <p:sp>
        <p:nvSpPr>
          <p:cNvPr id="3288079" name="Text Box 14"/>
          <p:cNvSpPr txBox="1">
            <a:spLocks noChangeArrowheads="1"/>
          </p:cNvSpPr>
          <p:nvPr/>
        </p:nvSpPr>
        <p:spPr bwMode="auto">
          <a:xfrm>
            <a:off x="1803400" y="2625725"/>
            <a:ext cx="8382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FF3300"/>
                </a:solidFill>
              </a:rPr>
              <a:t>LUT1</a:t>
            </a:r>
          </a:p>
        </p:txBody>
      </p:sp>
      <p:sp>
        <p:nvSpPr>
          <p:cNvPr id="3288080" name="Text Box 15"/>
          <p:cNvSpPr txBox="1">
            <a:spLocks noChangeArrowheads="1"/>
          </p:cNvSpPr>
          <p:nvPr/>
        </p:nvSpPr>
        <p:spPr bwMode="auto">
          <a:xfrm>
            <a:off x="7010400" y="2819400"/>
            <a:ext cx="8382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FF3300"/>
                </a:solidFill>
              </a:rPr>
              <a:t>FF1</a:t>
            </a:r>
          </a:p>
        </p:txBody>
      </p:sp>
      <p:sp>
        <p:nvSpPr>
          <p:cNvPr id="3288081" name="Text Box 16"/>
          <p:cNvSpPr txBox="1">
            <a:spLocks noChangeArrowheads="1"/>
          </p:cNvSpPr>
          <p:nvPr/>
        </p:nvSpPr>
        <p:spPr bwMode="auto">
          <a:xfrm>
            <a:off x="7010400" y="4343400"/>
            <a:ext cx="8382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FF3300"/>
                </a:solidFill>
              </a:rPr>
              <a:t>FF2</a:t>
            </a:r>
          </a:p>
        </p:txBody>
      </p:sp>
      <p:sp>
        <p:nvSpPr>
          <p:cNvPr id="3288082" name="Rectangle 17"/>
          <p:cNvSpPr>
            <a:spLocks noChangeArrowheads="1"/>
          </p:cNvSpPr>
          <p:nvPr/>
        </p:nvSpPr>
        <p:spPr bwMode="auto">
          <a:xfrm>
            <a:off x="533400" y="1676400"/>
            <a:ext cx="2057400" cy="838200"/>
          </a:xfrm>
          <a:prstGeom prst="rect">
            <a:avLst/>
          </a:prstGeom>
          <a:noFill/>
          <a:ln w="28575">
            <a:solidFill>
              <a:srgbClr val="CC3300"/>
            </a:solidFill>
            <a:miter lim="800000"/>
            <a:headEnd/>
            <a:tailEnd/>
          </a:ln>
        </p:spPr>
        <p:txBody>
          <a:bodyPr wrap="none" anchor="ctr"/>
          <a:lstStyle/>
          <a:p>
            <a:endParaRPr lang="en-US" sz="1800">
              <a:latin typeface="Arial" charset="0"/>
            </a:endParaRPr>
          </a:p>
        </p:txBody>
      </p:sp>
      <p:sp>
        <p:nvSpPr>
          <p:cNvPr id="3288083" name="Rectangle 18"/>
          <p:cNvSpPr>
            <a:spLocks noChangeArrowheads="1"/>
          </p:cNvSpPr>
          <p:nvPr/>
        </p:nvSpPr>
        <p:spPr bwMode="auto">
          <a:xfrm>
            <a:off x="533400" y="2654300"/>
            <a:ext cx="2057400" cy="838200"/>
          </a:xfrm>
          <a:prstGeom prst="rect">
            <a:avLst/>
          </a:prstGeom>
          <a:noFill/>
          <a:ln w="28575">
            <a:solidFill>
              <a:srgbClr val="A50021"/>
            </a:solidFill>
            <a:miter lim="800000"/>
            <a:headEnd/>
            <a:tailEnd/>
          </a:ln>
        </p:spPr>
        <p:txBody>
          <a:bodyPr wrap="none" anchor="ctr"/>
          <a:lstStyle/>
          <a:p>
            <a:endParaRPr lang="en-US" sz="1800">
              <a:latin typeface="Arial" charset="0"/>
            </a:endParaRPr>
          </a:p>
        </p:txBody>
      </p:sp>
      <p:sp>
        <p:nvSpPr>
          <p:cNvPr id="3288084" name="Text Box 19"/>
          <p:cNvSpPr txBox="1">
            <a:spLocks noChangeArrowheads="1"/>
          </p:cNvSpPr>
          <p:nvPr/>
        </p:nvSpPr>
        <p:spPr bwMode="auto">
          <a:xfrm>
            <a:off x="1765300" y="1612900"/>
            <a:ext cx="8382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FF3300"/>
                </a:solidFill>
              </a:rPr>
              <a:t>LUT0</a:t>
            </a:r>
          </a:p>
        </p:txBody>
      </p:sp>
      <p:sp>
        <p:nvSpPr>
          <p:cNvPr id="3288085" name="Slide Number Placeholder 19"/>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B598661E-8EE7-446B-A52D-11746061E220}" type="slidenum">
              <a:rPr lang="ar-SA" sz="1000">
                <a:latin typeface="Arial" charset="0"/>
              </a:rPr>
              <a:pPr algn="r" eaLnBrk="0" hangingPunct="0"/>
              <a:t>152</a:t>
            </a:fld>
            <a:endParaRPr lang="en-US" sz="1000">
              <a:latin typeface="Arial" charset="0"/>
            </a:endParaRPr>
          </a:p>
        </p:txBody>
      </p:sp>
      <p:sp>
        <p:nvSpPr>
          <p:cNvPr id="2" name="Text Box 21"/>
          <p:cNvSpPr txBox="1">
            <a:spLocks noChangeArrowheads="1"/>
          </p:cNvSpPr>
          <p:nvPr/>
        </p:nvSpPr>
        <p:spPr bwMode="auto">
          <a:xfrm>
            <a:off x="8045450" y="6237288"/>
            <a:ext cx="1098550" cy="2286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900">
                <a:latin typeface="Arial" charset="0"/>
              </a:rPr>
              <a:t>Source: Xilinx Inc.</a:t>
            </a:r>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38369" name="Title 1"/>
          <p:cNvSpPr>
            <a:spLocks noGrp="1"/>
          </p:cNvSpPr>
          <p:nvPr>
            <p:ph type="title" idx="4294967295"/>
          </p:nvPr>
        </p:nvSpPr>
        <p:spPr/>
        <p:txBody>
          <a:bodyPr/>
          <a:lstStyle/>
          <a:p>
            <a:r>
              <a:rPr lang="en-US" smtClean="0"/>
              <a:t>  </a:t>
            </a:r>
          </a:p>
        </p:txBody>
      </p:sp>
      <p:sp>
        <p:nvSpPr>
          <p:cNvPr id="10938370" name="Content Placeholder 2"/>
          <p:cNvSpPr>
            <a:spLocks noGrp="1"/>
          </p:cNvSpPr>
          <p:nvPr>
            <p:ph idx="4294967295"/>
          </p:nvPr>
        </p:nvSpPr>
        <p:spPr>
          <a:xfrm>
            <a:off x="457200" y="776288"/>
            <a:ext cx="8229600" cy="4906962"/>
          </a:xfrm>
        </p:spPr>
        <p:txBody>
          <a:bodyPr/>
          <a:lstStyle/>
          <a:p>
            <a:r>
              <a:rPr lang="en-US" smtClean="0"/>
              <a:t>Choose Tools-&gt;Netlist Viewers-&gt;Technology Map Viewer</a:t>
            </a:r>
          </a:p>
        </p:txBody>
      </p:sp>
      <p:pic>
        <p:nvPicPr>
          <p:cNvPr id="10938371" name="Picture 4"/>
          <p:cNvPicPr>
            <a:picLocks noChangeAspect="1"/>
          </p:cNvPicPr>
          <p:nvPr/>
        </p:nvPicPr>
        <p:blipFill>
          <a:blip r:embed="rId2"/>
          <a:srcRect/>
          <a:stretch>
            <a:fillRect/>
          </a:stretch>
        </p:blipFill>
        <p:spPr bwMode="auto">
          <a:xfrm>
            <a:off x="-727075" y="1604963"/>
            <a:ext cx="9590088" cy="3370262"/>
          </a:xfrm>
          <a:prstGeom prst="rect">
            <a:avLst/>
          </a:prstGeom>
          <a:noFill/>
          <a:ln w="9525">
            <a:noFill/>
            <a:miter lim="800000"/>
            <a:headEnd/>
            <a:tailEnd/>
          </a:ln>
        </p:spPr>
      </p:pic>
      <p:sp>
        <p:nvSpPr>
          <p:cNvPr id="10938372"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824A09BD-8C67-46B8-9926-45B881E3BD24}" type="slidenum">
              <a:rPr lang="en-CA" sz="1400">
                <a:latin typeface="Arial" charset="0"/>
              </a:rPr>
              <a:pPr algn="r"/>
              <a:t>153</a:t>
            </a:fld>
            <a:endParaRPr lang="en-CA" sz="1400">
              <a:latin typeface="Arial" charset="0"/>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68293" name="Rectangle 2"/>
          <p:cNvSpPr>
            <a:spLocks noChangeArrowheads="1"/>
          </p:cNvSpPr>
          <p:nvPr/>
        </p:nvSpPr>
        <p:spPr bwMode="auto">
          <a:xfrm>
            <a:off x="339725" y="-131763"/>
            <a:ext cx="8382000" cy="1143001"/>
          </a:xfrm>
          <a:prstGeom prst="rect">
            <a:avLst/>
          </a:prstGeom>
          <a:noFill/>
          <a:ln w="9525">
            <a:noFill/>
            <a:miter lim="800000"/>
            <a:headEnd/>
            <a:tailEnd/>
          </a:ln>
        </p:spPr>
        <p:txBody>
          <a:bodyPr anchor="ctr"/>
          <a:lstStyle/>
          <a:p>
            <a:pPr eaLnBrk="0" hangingPunct="0"/>
            <a:r>
              <a:rPr lang="en-US" sz="3600" b="1">
                <a:solidFill>
                  <a:srgbClr val="660066"/>
                </a:solidFill>
                <a:latin typeface="Arial" charset="0"/>
              </a:rPr>
              <a:t>Mapping/Placing</a:t>
            </a:r>
          </a:p>
        </p:txBody>
      </p:sp>
      <p:grpSp>
        <p:nvGrpSpPr>
          <p:cNvPr id="3468294" name="Group 3"/>
          <p:cNvGrpSpPr>
            <a:grpSpLocks/>
          </p:cNvGrpSpPr>
          <p:nvPr/>
        </p:nvGrpSpPr>
        <p:grpSpPr bwMode="auto">
          <a:xfrm>
            <a:off x="381000" y="1447800"/>
            <a:ext cx="8458200" cy="4897438"/>
            <a:chOff x="240" y="912"/>
            <a:chExt cx="5328" cy="3085"/>
          </a:xfrm>
        </p:grpSpPr>
        <p:graphicFrame>
          <p:nvGraphicFramePr>
            <p:cNvPr id="3468292" name="Object 4"/>
            <p:cNvGraphicFramePr>
              <a:graphicFrameLocks noChangeAspect="1"/>
            </p:cNvGraphicFramePr>
            <p:nvPr/>
          </p:nvGraphicFramePr>
          <p:xfrm>
            <a:off x="240" y="1856"/>
            <a:ext cx="3648" cy="2141"/>
          </p:xfrm>
          <a:graphic>
            <a:graphicData uri="http://schemas.openxmlformats.org/presentationml/2006/ole">
              <p:oleObj spid="_x0000_s3468292" name="Bitmap Image" r:id="rId4" imgW="8973803" imgH="5266667" progId="PBrush">
                <p:embed/>
              </p:oleObj>
            </a:graphicData>
          </a:graphic>
        </p:graphicFrame>
        <p:grpSp>
          <p:nvGrpSpPr>
            <p:cNvPr id="3468308" name="Group 5"/>
            <p:cNvGrpSpPr>
              <a:grpSpLocks/>
            </p:cNvGrpSpPr>
            <p:nvPr/>
          </p:nvGrpSpPr>
          <p:grpSpPr bwMode="auto">
            <a:xfrm>
              <a:off x="3168" y="912"/>
              <a:ext cx="2400" cy="1296"/>
              <a:chOff x="1584" y="1200"/>
              <a:chExt cx="2688" cy="1488"/>
            </a:xfrm>
          </p:grpSpPr>
          <p:sp>
            <p:nvSpPr>
              <p:cNvPr id="3468309" name="Rectangle 6"/>
              <p:cNvSpPr>
                <a:spLocks noChangeArrowheads="1"/>
              </p:cNvSpPr>
              <p:nvPr/>
            </p:nvSpPr>
            <p:spPr bwMode="auto">
              <a:xfrm>
                <a:off x="1584"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0" name="Rectangle 7"/>
              <p:cNvSpPr>
                <a:spLocks noChangeArrowheads="1"/>
              </p:cNvSpPr>
              <p:nvPr/>
            </p:nvSpPr>
            <p:spPr bwMode="auto">
              <a:xfrm>
                <a:off x="2160"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1" name="Rectangle 8"/>
              <p:cNvSpPr>
                <a:spLocks noChangeArrowheads="1"/>
              </p:cNvSpPr>
              <p:nvPr/>
            </p:nvSpPr>
            <p:spPr bwMode="auto">
              <a:xfrm>
                <a:off x="2736"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2" name="Rectangle 9"/>
              <p:cNvSpPr>
                <a:spLocks noChangeArrowheads="1"/>
              </p:cNvSpPr>
              <p:nvPr/>
            </p:nvSpPr>
            <p:spPr bwMode="auto">
              <a:xfrm>
                <a:off x="3312"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3" name="Rectangle 10"/>
              <p:cNvSpPr>
                <a:spLocks noChangeArrowheads="1"/>
              </p:cNvSpPr>
              <p:nvPr/>
            </p:nvSpPr>
            <p:spPr bwMode="auto">
              <a:xfrm>
                <a:off x="3888"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4" name="Rectangle 11"/>
              <p:cNvSpPr>
                <a:spLocks noChangeArrowheads="1"/>
              </p:cNvSpPr>
              <p:nvPr/>
            </p:nvSpPr>
            <p:spPr bwMode="auto">
              <a:xfrm>
                <a:off x="1584"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5" name="Rectangle 12"/>
              <p:cNvSpPr>
                <a:spLocks noChangeArrowheads="1"/>
              </p:cNvSpPr>
              <p:nvPr/>
            </p:nvSpPr>
            <p:spPr bwMode="auto">
              <a:xfrm>
                <a:off x="2160"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6" name="Rectangle 13"/>
              <p:cNvSpPr>
                <a:spLocks noChangeArrowheads="1"/>
              </p:cNvSpPr>
              <p:nvPr/>
            </p:nvSpPr>
            <p:spPr bwMode="auto">
              <a:xfrm>
                <a:off x="2736"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7" name="Rectangle 14"/>
              <p:cNvSpPr>
                <a:spLocks noChangeArrowheads="1"/>
              </p:cNvSpPr>
              <p:nvPr/>
            </p:nvSpPr>
            <p:spPr bwMode="auto">
              <a:xfrm>
                <a:off x="3312"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8" name="Rectangle 15"/>
              <p:cNvSpPr>
                <a:spLocks noChangeArrowheads="1"/>
              </p:cNvSpPr>
              <p:nvPr/>
            </p:nvSpPr>
            <p:spPr bwMode="auto">
              <a:xfrm>
                <a:off x="3888"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19" name="Rectangle 16"/>
              <p:cNvSpPr>
                <a:spLocks noChangeArrowheads="1"/>
              </p:cNvSpPr>
              <p:nvPr/>
            </p:nvSpPr>
            <p:spPr bwMode="auto">
              <a:xfrm>
                <a:off x="1584"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20" name="Rectangle 17"/>
              <p:cNvSpPr>
                <a:spLocks noChangeArrowheads="1"/>
              </p:cNvSpPr>
              <p:nvPr/>
            </p:nvSpPr>
            <p:spPr bwMode="auto">
              <a:xfrm>
                <a:off x="2160"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21" name="Rectangle 18"/>
              <p:cNvSpPr>
                <a:spLocks noChangeArrowheads="1"/>
              </p:cNvSpPr>
              <p:nvPr/>
            </p:nvSpPr>
            <p:spPr bwMode="auto">
              <a:xfrm>
                <a:off x="2736"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22" name="Rectangle 19"/>
              <p:cNvSpPr>
                <a:spLocks noChangeArrowheads="1"/>
              </p:cNvSpPr>
              <p:nvPr/>
            </p:nvSpPr>
            <p:spPr bwMode="auto">
              <a:xfrm>
                <a:off x="3312"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8323" name="Rectangle 20"/>
              <p:cNvSpPr>
                <a:spLocks noChangeArrowheads="1"/>
              </p:cNvSpPr>
              <p:nvPr/>
            </p:nvSpPr>
            <p:spPr bwMode="auto">
              <a:xfrm>
                <a:off x="3888"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grpSp>
      </p:grpSp>
      <p:sp>
        <p:nvSpPr>
          <p:cNvPr id="3468295" name="Line 21"/>
          <p:cNvSpPr>
            <a:spLocks noChangeShapeType="1"/>
          </p:cNvSpPr>
          <p:nvPr/>
        </p:nvSpPr>
        <p:spPr bwMode="auto">
          <a:xfrm flipV="1">
            <a:off x="1447800" y="1600200"/>
            <a:ext cx="3581400" cy="1600200"/>
          </a:xfrm>
          <a:prstGeom prst="line">
            <a:avLst/>
          </a:prstGeom>
          <a:noFill/>
          <a:ln w="28575">
            <a:solidFill>
              <a:srgbClr val="990000"/>
            </a:solidFill>
            <a:round/>
            <a:headEnd/>
            <a:tailEnd type="triangle" w="med" len="med"/>
          </a:ln>
        </p:spPr>
        <p:txBody>
          <a:bodyPr/>
          <a:lstStyle/>
          <a:p>
            <a:endParaRPr lang="en-US"/>
          </a:p>
        </p:txBody>
      </p:sp>
      <p:sp>
        <p:nvSpPr>
          <p:cNvPr id="3468296" name="Line 22"/>
          <p:cNvSpPr>
            <a:spLocks noChangeShapeType="1"/>
          </p:cNvSpPr>
          <p:nvPr/>
        </p:nvSpPr>
        <p:spPr bwMode="auto">
          <a:xfrm flipV="1">
            <a:off x="3048000" y="1905000"/>
            <a:ext cx="2819400" cy="1447800"/>
          </a:xfrm>
          <a:prstGeom prst="line">
            <a:avLst/>
          </a:prstGeom>
          <a:noFill/>
          <a:ln w="28575">
            <a:solidFill>
              <a:srgbClr val="009900"/>
            </a:solidFill>
            <a:round/>
            <a:headEnd/>
            <a:tailEnd type="triangle" w="med" len="med"/>
          </a:ln>
        </p:spPr>
        <p:txBody>
          <a:bodyPr/>
          <a:lstStyle/>
          <a:p>
            <a:endParaRPr lang="en-US"/>
          </a:p>
        </p:txBody>
      </p:sp>
      <p:sp>
        <p:nvSpPr>
          <p:cNvPr id="3468297" name="Line 23"/>
          <p:cNvSpPr>
            <a:spLocks noChangeShapeType="1"/>
          </p:cNvSpPr>
          <p:nvPr/>
        </p:nvSpPr>
        <p:spPr bwMode="auto">
          <a:xfrm flipV="1">
            <a:off x="2438400" y="2590800"/>
            <a:ext cx="2590800" cy="1984375"/>
          </a:xfrm>
          <a:prstGeom prst="line">
            <a:avLst/>
          </a:prstGeom>
          <a:noFill/>
          <a:ln w="28575">
            <a:solidFill>
              <a:srgbClr val="FF3300"/>
            </a:solidFill>
            <a:round/>
            <a:headEnd/>
            <a:tailEnd type="triangle" w="med" len="med"/>
          </a:ln>
        </p:spPr>
        <p:txBody>
          <a:bodyPr/>
          <a:lstStyle/>
          <a:p>
            <a:endParaRPr lang="en-US"/>
          </a:p>
        </p:txBody>
      </p:sp>
      <p:sp>
        <p:nvSpPr>
          <p:cNvPr id="3468298" name="Line 24"/>
          <p:cNvSpPr>
            <a:spLocks noChangeShapeType="1"/>
          </p:cNvSpPr>
          <p:nvPr/>
        </p:nvSpPr>
        <p:spPr bwMode="auto">
          <a:xfrm flipV="1">
            <a:off x="4267200" y="2667000"/>
            <a:ext cx="914400" cy="1447800"/>
          </a:xfrm>
          <a:prstGeom prst="line">
            <a:avLst/>
          </a:prstGeom>
          <a:noFill/>
          <a:ln w="28575">
            <a:solidFill>
              <a:srgbClr val="FF3300"/>
            </a:solidFill>
            <a:round/>
            <a:headEnd/>
            <a:tailEnd type="triangle" w="med" len="med"/>
          </a:ln>
        </p:spPr>
        <p:txBody>
          <a:bodyPr/>
          <a:lstStyle/>
          <a:p>
            <a:endParaRPr lang="en-US"/>
          </a:p>
        </p:txBody>
      </p:sp>
      <p:sp>
        <p:nvSpPr>
          <p:cNvPr id="3468299" name="Freeform 25"/>
          <p:cNvSpPr>
            <a:spLocks/>
          </p:cNvSpPr>
          <p:nvPr/>
        </p:nvSpPr>
        <p:spPr bwMode="auto">
          <a:xfrm>
            <a:off x="3581400" y="3505200"/>
            <a:ext cx="3276600" cy="2508250"/>
          </a:xfrm>
          <a:custGeom>
            <a:avLst/>
            <a:gdLst>
              <a:gd name="T0" fmla="*/ 0 w 2112"/>
              <a:gd name="T1" fmla="*/ 2147483647 h 1688"/>
              <a:gd name="T2" fmla="*/ 2147483647 w 2112"/>
              <a:gd name="T3" fmla="*/ 2147483647 h 1688"/>
              <a:gd name="T4" fmla="*/ 2147483647 w 2112"/>
              <a:gd name="T5" fmla="*/ 0 h 1688"/>
              <a:gd name="T6" fmla="*/ 0 60000 65536"/>
              <a:gd name="T7" fmla="*/ 0 60000 65536"/>
              <a:gd name="T8" fmla="*/ 0 60000 65536"/>
              <a:gd name="T9" fmla="*/ 0 w 2112"/>
              <a:gd name="T10" fmla="*/ 0 h 1688"/>
              <a:gd name="T11" fmla="*/ 2112 w 2112"/>
              <a:gd name="T12" fmla="*/ 1688 h 1688"/>
            </a:gdLst>
            <a:ahLst/>
            <a:cxnLst>
              <a:cxn ang="T6">
                <a:pos x="T0" y="T1"/>
              </a:cxn>
              <a:cxn ang="T7">
                <a:pos x="T2" y="T3"/>
              </a:cxn>
              <a:cxn ang="T8">
                <a:pos x="T4" y="T5"/>
              </a:cxn>
            </a:cxnLst>
            <a:rect l="T9" t="T10" r="T11" b="T12"/>
            <a:pathLst>
              <a:path w="2112" h="1688">
                <a:moveTo>
                  <a:pt x="0" y="1680"/>
                </a:moveTo>
                <a:lnTo>
                  <a:pt x="1696" y="1688"/>
                </a:lnTo>
                <a:lnTo>
                  <a:pt x="2112" y="0"/>
                </a:lnTo>
              </a:path>
            </a:pathLst>
          </a:custGeom>
          <a:noFill/>
          <a:ln w="28575" cmpd="sng">
            <a:solidFill>
              <a:srgbClr val="0066CC"/>
            </a:solidFill>
            <a:round/>
            <a:headEnd type="none" w="med" len="med"/>
            <a:tailEnd type="triangle" w="med" len="med"/>
          </a:ln>
        </p:spPr>
        <p:txBody>
          <a:bodyPr/>
          <a:lstStyle/>
          <a:p>
            <a:endParaRPr lang="en-US"/>
          </a:p>
        </p:txBody>
      </p:sp>
      <p:sp>
        <p:nvSpPr>
          <p:cNvPr id="3468300" name="Line 26"/>
          <p:cNvSpPr>
            <a:spLocks noChangeShapeType="1"/>
          </p:cNvSpPr>
          <p:nvPr/>
        </p:nvSpPr>
        <p:spPr bwMode="auto">
          <a:xfrm flipV="1">
            <a:off x="5638800" y="3505200"/>
            <a:ext cx="1066800" cy="735013"/>
          </a:xfrm>
          <a:prstGeom prst="line">
            <a:avLst/>
          </a:prstGeom>
          <a:noFill/>
          <a:ln w="28575">
            <a:solidFill>
              <a:srgbClr val="0066CC"/>
            </a:solidFill>
            <a:round/>
            <a:headEnd/>
            <a:tailEnd type="triangle" w="med" len="med"/>
          </a:ln>
        </p:spPr>
        <p:txBody>
          <a:bodyPr/>
          <a:lstStyle/>
          <a:p>
            <a:endParaRPr lang="en-US"/>
          </a:p>
        </p:txBody>
      </p:sp>
      <p:sp>
        <p:nvSpPr>
          <p:cNvPr id="3468301" name="Line 27"/>
          <p:cNvSpPr>
            <a:spLocks noChangeShapeType="1"/>
          </p:cNvSpPr>
          <p:nvPr/>
        </p:nvSpPr>
        <p:spPr bwMode="auto">
          <a:xfrm flipV="1">
            <a:off x="5562600" y="3505200"/>
            <a:ext cx="1219200" cy="1690688"/>
          </a:xfrm>
          <a:prstGeom prst="line">
            <a:avLst/>
          </a:prstGeom>
          <a:noFill/>
          <a:ln w="28575">
            <a:solidFill>
              <a:srgbClr val="0066CC"/>
            </a:solidFill>
            <a:round/>
            <a:headEnd/>
            <a:tailEnd type="triangle" w="med" len="med"/>
          </a:ln>
        </p:spPr>
        <p:txBody>
          <a:bodyPr/>
          <a:lstStyle/>
          <a:p>
            <a:endParaRPr lang="en-US"/>
          </a:p>
        </p:txBody>
      </p:sp>
      <p:sp>
        <p:nvSpPr>
          <p:cNvPr id="3468302" name="Text Box 28"/>
          <p:cNvSpPr txBox="1">
            <a:spLocks noChangeArrowheads="1"/>
          </p:cNvSpPr>
          <p:nvPr/>
        </p:nvSpPr>
        <p:spPr bwMode="auto">
          <a:xfrm>
            <a:off x="6172200" y="990600"/>
            <a:ext cx="2438400" cy="396875"/>
          </a:xfrm>
          <a:prstGeom prst="rect">
            <a:avLst/>
          </a:prstGeom>
          <a:noFill/>
          <a:ln w="9525">
            <a:noFill/>
            <a:miter lim="800000"/>
            <a:headEnd/>
            <a:tailEnd/>
          </a:ln>
        </p:spPr>
        <p:txBody>
          <a:bodyPr>
            <a:spAutoFit/>
          </a:bodyPr>
          <a:lstStyle/>
          <a:p>
            <a:pPr eaLnBrk="0" hangingPunct="0">
              <a:spcBef>
                <a:spcPct val="50000"/>
              </a:spcBef>
            </a:pPr>
            <a:r>
              <a:rPr lang="en-US" sz="2000">
                <a:solidFill>
                  <a:srgbClr val="990033"/>
                </a:solidFill>
              </a:rPr>
              <a:t>CLB SLICES</a:t>
            </a:r>
          </a:p>
        </p:txBody>
      </p:sp>
      <p:sp>
        <p:nvSpPr>
          <p:cNvPr id="3468303" name="Rectangle 29"/>
          <p:cNvSpPr>
            <a:spLocks noChangeArrowheads="1"/>
          </p:cNvSpPr>
          <p:nvPr/>
        </p:nvSpPr>
        <p:spPr bwMode="auto">
          <a:xfrm>
            <a:off x="4800600" y="152400"/>
            <a:ext cx="4191000" cy="3657600"/>
          </a:xfrm>
          <a:prstGeom prst="rect">
            <a:avLst/>
          </a:prstGeom>
          <a:noFill/>
          <a:ln w="9525">
            <a:solidFill>
              <a:schemeClr val="tx1"/>
            </a:solidFill>
            <a:miter lim="800000"/>
            <a:headEnd/>
            <a:tailEnd/>
          </a:ln>
        </p:spPr>
        <p:txBody>
          <a:bodyPr wrap="none" anchor="ctr"/>
          <a:lstStyle/>
          <a:p>
            <a:endParaRPr lang="en-US" sz="1800">
              <a:latin typeface="Arial" charset="0"/>
            </a:endParaRPr>
          </a:p>
        </p:txBody>
      </p:sp>
      <p:sp>
        <p:nvSpPr>
          <p:cNvPr id="3468304" name="Text Box 30"/>
          <p:cNvSpPr txBox="1">
            <a:spLocks noChangeArrowheads="1"/>
          </p:cNvSpPr>
          <p:nvPr/>
        </p:nvSpPr>
        <p:spPr bwMode="auto">
          <a:xfrm>
            <a:off x="4876800" y="228600"/>
            <a:ext cx="1012825" cy="457200"/>
          </a:xfrm>
          <a:prstGeom prst="rect">
            <a:avLst/>
          </a:prstGeom>
          <a:noFill/>
          <a:ln w="9525">
            <a:noFill/>
            <a:miter lim="800000"/>
            <a:headEnd/>
            <a:tailEnd/>
          </a:ln>
        </p:spPr>
        <p:txBody>
          <a:bodyPr wrap="none">
            <a:spAutoFit/>
          </a:bodyPr>
          <a:lstStyle/>
          <a:p>
            <a:pPr eaLnBrk="0" hangingPunct="0"/>
            <a:r>
              <a:rPr lang="en-US" sz="2400" b="1"/>
              <a:t>FPGA</a:t>
            </a:r>
          </a:p>
        </p:txBody>
      </p:sp>
      <p:sp>
        <p:nvSpPr>
          <p:cNvPr id="3468305" name="Line 31"/>
          <p:cNvSpPr>
            <a:spLocks noChangeShapeType="1"/>
          </p:cNvSpPr>
          <p:nvPr/>
        </p:nvSpPr>
        <p:spPr bwMode="auto">
          <a:xfrm flipV="1">
            <a:off x="1676400" y="1752600"/>
            <a:ext cx="3352800" cy="2133600"/>
          </a:xfrm>
          <a:prstGeom prst="line">
            <a:avLst/>
          </a:prstGeom>
          <a:noFill/>
          <a:ln w="28575">
            <a:solidFill>
              <a:srgbClr val="A50021"/>
            </a:solidFill>
            <a:round/>
            <a:headEnd/>
            <a:tailEnd type="triangle" w="med" len="med"/>
          </a:ln>
        </p:spPr>
        <p:txBody>
          <a:bodyPr/>
          <a:lstStyle/>
          <a:p>
            <a:endParaRPr lang="en-US"/>
          </a:p>
        </p:txBody>
      </p:sp>
      <p:sp>
        <p:nvSpPr>
          <p:cNvPr id="3468306" name="Slide Number Placeholder 31"/>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2E434DC9-8727-4A32-8682-8FAA49B54734}" type="slidenum">
              <a:rPr lang="ar-SA" sz="1000">
                <a:latin typeface="Arial" charset="0"/>
              </a:rPr>
              <a:pPr algn="r" eaLnBrk="0" hangingPunct="0"/>
              <a:t>154</a:t>
            </a:fld>
            <a:endParaRPr lang="en-US" sz="1000">
              <a:latin typeface="Arial" charset="0"/>
            </a:endParaRPr>
          </a:p>
        </p:txBody>
      </p:sp>
      <p:sp>
        <p:nvSpPr>
          <p:cNvPr id="2578465" name="Text Box 33"/>
          <p:cNvSpPr txBox="1">
            <a:spLocks noChangeArrowheads="1"/>
          </p:cNvSpPr>
          <p:nvPr/>
        </p:nvSpPr>
        <p:spPr bwMode="auto">
          <a:xfrm>
            <a:off x="8045450" y="6237288"/>
            <a:ext cx="1098550" cy="2286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900">
                <a:latin typeface="Arial" charset="0"/>
              </a:rPr>
              <a:t>Source: Xilinx Inc.</a:t>
            </a: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41441" name="Title 1"/>
          <p:cNvSpPr>
            <a:spLocks noGrp="1"/>
          </p:cNvSpPr>
          <p:nvPr>
            <p:ph type="title" idx="4294967295"/>
          </p:nvPr>
        </p:nvSpPr>
        <p:spPr/>
        <p:txBody>
          <a:bodyPr/>
          <a:lstStyle/>
          <a:p>
            <a:r>
              <a:rPr lang="en-US" smtClean="0"/>
              <a:t>  </a:t>
            </a:r>
          </a:p>
        </p:txBody>
      </p:sp>
      <p:sp>
        <p:nvSpPr>
          <p:cNvPr id="10941442" name="Content Placeholder 2"/>
          <p:cNvSpPr>
            <a:spLocks noGrp="1"/>
          </p:cNvSpPr>
          <p:nvPr>
            <p:ph idx="4294967295"/>
          </p:nvPr>
        </p:nvSpPr>
        <p:spPr>
          <a:xfrm>
            <a:off x="457200" y="557213"/>
            <a:ext cx="8686800" cy="4906962"/>
          </a:xfrm>
        </p:spPr>
        <p:txBody>
          <a:bodyPr/>
          <a:lstStyle/>
          <a:p>
            <a:r>
              <a:rPr lang="en-US" smtClean="0"/>
              <a:t>Goal of placement:</a:t>
            </a:r>
          </a:p>
          <a:p>
            <a:r>
              <a:rPr lang="en-US" smtClean="0"/>
              <a:t>    1.  Place logic blocks that are connected close to each other</a:t>
            </a:r>
          </a:p>
          <a:p>
            <a:r>
              <a:rPr lang="en-US" smtClean="0"/>
              <a:t>    2.  Put extra emphasis on shortening the critical path</a:t>
            </a:r>
          </a:p>
        </p:txBody>
      </p:sp>
      <p:pic>
        <p:nvPicPr>
          <p:cNvPr id="10941443" name="Picture 6" descr="unplaced"/>
          <p:cNvPicPr>
            <a:picLocks noChangeAspect="1" noChangeArrowheads="1"/>
          </p:cNvPicPr>
          <p:nvPr/>
        </p:nvPicPr>
        <p:blipFill>
          <a:blip r:embed="rId2"/>
          <a:srcRect/>
          <a:stretch>
            <a:fillRect/>
          </a:stretch>
        </p:blipFill>
        <p:spPr bwMode="auto">
          <a:xfrm>
            <a:off x="1333500" y="2209800"/>
            <a:ext cx="2767013" cy="2895600"/>
          </a:xfrm>
          <a:prstGeom prst="rect">
            <a:avLst/>
          </a:prstGeom>
          <a:noFill/>
          <a:ln w="9525">
            <a:noFill/>
            <a:miter lim="800000"/>
            <a:headEnd/>
            <a:tailEnd/>
          </a:ln>
        </p:spPr>
      </p:pic>
      <p:pic>
        <p:nvPicPr>
          <p:cNvPr id="10941444" name="Picture 7" descr="placed"/>
          <p:cNvPicPr>
            <a:picLocks noChangeAspect="1" noChangeArrowheads="1"/>
          </p:cNvPicPr>
          <p:nvPr/>
        </p:nvPicPr>
        <p:blipFill>
          <a:blip r:embed="rId3"/>
          <a:srcRect/>
          <a:stretch>
            <a:fillRect/>
          </a:stretch>
        </p:blipFill>
        <p:spPr bwMode="auto">
          <a:xfrm>
            <a:off x="4305300" y="2209800"/>
            <a:ext cx="2767013" cy="2895600"/>
          </a:xfrm>
          <a:prstGeom prst="rect">
            <a:avLst/>
          </a:prstGeom>
          <a:noFill/>
          <a:ln w="9525">
            <a:noFill/>
            <a:miter lim="800000"/>
            <a:headEnd/>
            <a:tailEnd/>
          </a:ln>
        </p:spPr>
      </p:pic>
      <p:sp>
        <p:nvSpPr>
          <p:cNvPr id="10941445" name="Text Box 9"/>
          <p:cNvSpPr txBox="1">
            <a:spLocks noChangeArrowheads="1"/>
          </p:cNvSpPr>
          <p:nvPr/>
        </p:nvSpPr>
        <p:spPr bwMode="auto">
          <a:xfrm>
            <a:off x="1485900" y="4976813"/>
            <a:ext cx="2481263" cy="965200"/>
          </a:xfrm>
          <a:prstGeom prst="rect">
            <a:avLst/>
          </a:prstGeom>
          <a:noFill/>
          <a:ln w="19050">
            <a:solidFill>
              <a:schemeClr val="tx1"/>
            </a:solidFill>
            <a:miter lim="800000"/>
            <a:headEnd/>
            <a:tailEnd/>
          </a:ln>
        </p:spPr>
        <p:txBody>
          <a:bodyPr wrap="none">
            <a:spAutoFit/>
          </a:bodyPr>
          <a:lstStyle/>
          <a:p>
            <a:pPr algn="ctr"/>
            <a:r>
              <a:rPr lang="en-US" b="1">
                <a:solidFill>
                  <a:schemeClr val="tx2"/>
                </a:solidFill>
                <a:latin typeface="Arial" charset="0"/>
              </a:rPr>
              <a:t>Random Initial</a:t>
            </a:r>
          </a:p>
          <a:p>
            <a:pPr algn="ctr"/>
            <a:r>
              <a:rPr lang="en-US" b="1">
                <a:solidFill>
                  <a:schemeClr val="tx2"/>
                </a:solidFill>
                <a:latin typeface="Arial" charset="0"/>
              </a:rPr>
              <a:t>Placement</a:t>
            </a:r>
          </a:p>
        </p:txBody>
      </p:sp>
      <p:sp>
        <p:nvSpPr>
          <p:cNvPr id="10941446" name="Text Box 10"/>
          <p:cNvSpPr txBox="1">
            <a:spLocks noChangeArrowheads="1"/>
          </p:cNvSpPr>
          <p:nvPr/>
        </p:nvSpPr>
        <p:spPr bwMode="auto">
          <a:xfrm>
            <a:off x="4754563" y="4976813"/>
            <a:ext cx="1885950" cy="965200"/>
          </a:xfrm>
          <a:prstGeom prst="rect">
            <a:avLst/>
          </a:prstGeom>
          <a:noFill/>
          <a:ln w="19050">
            <a:solidFill>
              <a:schemeClr val="tx1"/>
            </a:solidFill>
            <a:miter lim="800000"/>
            <a:headEnd/>
            <a:tailEnd/>
          </a:ln>
        </p:spPr>
        <p:txBody>
          <a:bodyPr wrap="none">
            <a:spAutoFit/>
          </a:bodyPr>
          <a:lstStyle/>
          <a:p>
            <a:pPr algn="ctr"/>
            <a:r>
              <a:rPr lang="en-US" b="1">
                <a:solidFill>
                  <a:schemeClr val="tx2"/>
                </a:solidFill>
                <a:latin typeface="Arial" charset="0"/>
              </a:rPr>
              <a:t>Final</a:t>
            </a:r>
          </a:p>
          <a:p>
            <a:pPr algn="ctr"/>
            <a:r>
              <a:rPr lang="en-US" b="1">
                <a:solidFill>
                  <a:schemeClr val="tx2"/>
                </a:solidFill>
                <a:latin typeface="Arial" charset="0"/>
              </a:rPr>
              <a:t>Placement</a:t>
            </a:r>
          </a:p>
        </p:txBody>
      </p:sp>
      <p:sp>
        <p:nvSpPr>
          <p:cNvPr id="10941447"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CAE4E75D-A053-42E9-8DE1-C8577FFBFCC7}" type="slidenum">
              <a:rPr lang="en-CA" sz="1400">
                <a:latin typeface="Arial" charset="0"/>
              </a:rPr>
              <a:pPr algn="r"/>
              <a:t>155</a:t>
            </a:fld>
            <a:endParaRPr lang="en-CA" sz="1400">
              <a:latin typeface="Arial" charset="0"/>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9798" name="Title 1"/>
          <p:cNvSpPr>
            <a:spLocks noGrp="1"/>
          </p:cNvSpPr>
          <p:nvPr>
            <p:ph type="title" idx="4294967295"/>
          </p:nvPr>
        </p:nvSpPr>
        <p:spPr/>
        <p:txBody>
          <a:bodyPr/>
          <a:lstStyle/>
          <a:p>
            <a:r>
              <a:rPr lang="en-US" smtClean="0"/>
              <a:t>From a previous EECE 353 lab:</a:t>
            </a:r>
          </a:p>
        </p:txBody>
      </p:sp>
      <p:sp>
        <p:nvSpPr>
          <p:cNvPr id="3489799" name="Content Placeholder 2"/>
          <p:cNvSpPr>
            <a:spLocks noGrp="1"/>
          </p:cNvSpPr>
          <p:nvPr>
            <p:ph idx="4294967295"/>
          </p:nvPr>
        </p:nvSpPr>
        <p:spPr>
          <a:xfrm>
            <a:off x="457200" y="1428750"/>
            <a:ext cx="9205913" cy="4906963"/>
          </a:xfrm>
        </p:spPr>
        <p:txBody>
          <a:bodyPr/>
          <a:lstStyle/>
          <a:p>
            <a:endParaRPr lang="en-US" smtClean="0"/>
          </a:p>
        </p:txBody>
      </p:sp>
      <p:pic>
        <p:nvPicPr>
          <p:cNvPr id="3489800" name="Picture 4"/>
          <p:cNvPicPr>
            <a:picLocks noChangeAspect="1"/>
          </p:cNvPicPr>
          <p:nvPr/>
        </p:nvPicPr>
        <p:blipFill>
          <a:blip r:embed="rId3"/>
          <a:srcRect/>
          <a:stretch>
            <a:fillRect/>
          </a:stretch>
        </p:blipFill>
        <p:spPr bwMode="auto">
          <a:xfrm>
            <a:off x="293688" y="1487488"/>
            <a:ext cx="3581400" cy="1258887"/>
          </a:xfrm>
          <a:prstGeom prst="rect">
            <a:avLst/>
          </a:prstGeom>
          <a:noFill/>
          <a:ln w="9525">
            <a:noFill/>
            <a:miter lim="800000"/>
            <a:headEnd/>
            <a:tailEnd/>
          </a:ln>
        </p:spPr>
      </p:pic>
      <p:graphicFrame>
        <p:nvGraphicFramePr>
          <p:cNvPr id="3489797" name="Object 2"/>
          <p:cNvGraphicFramePr>
            <a:graphicFrameLocks noChangeAspect="1"/>
          </p:cNvGraphicFramePr>
          <p:nvPr/>
        </p:nvGraphicFramePr>
        <p:xfrm>
          <a:off x="5332413" y="1174750"/>
          <a:ext cx="2995612" cy="2173288"/>
        </p:xfrm>
        <a:graphic>
          <a:graphicData uri="http://schemas.openxmlformats.org/presentationml/2006/ole">
            <p:oleObj spid="_x0000_s3489797" name="VISIO" r:id="rId4" imgW="2499360" imgH="1807464" progId="Visio.Drawing.11">
              <p:embed/>
            </p:oleObj>
          </a:graphicData>
        </a:graphic>
      </p:graphicFrame>
      <p:sp>
        <p:nvSpPr>
          <p:cNvPr id="3489801" name="TextBox 6"/>
          <p:cNvSpPr txBox="1">
            <a:spLocks noChangeArrowheads="1"/>
          </p:cNvSpPr>
          <p:nvPr/>
        </p:nvSpPr>
        <p:spPr bwMode="auto">
          <a:xfrm>
            <a:off x="746125" y="3051175"/>
            <a:ext cx="3575050" cy="368300"/>
          </a:xfrm>
          <a:prstGeom prst="rect">
            <a:avLst/>
          </a:prstGeom>
          <a:noFill/>
          <a:ln w="9525">
            <a:noFill/>
            <a:miter lim="800000"/>
            <a:headEnd/>
            <a:tailEnd/>
          </a:ln>
        </p:spPr>
        <p:txBody>
          <a:bodyPr>
            <a:spAutoFit/>
          </a:bodyPr>
          <a:lstStyle/>
          <a:p>
            <a:r>
              <a:rPr lang="en-US" sz="1800" b="1">
                <a:latin typeface="Arial" charset="0"/>
              </a:rPr>
              <a:t>956 Circuit Elements to Place</a:t>
            </a:r>
          </a:p>
        </p:txBody>
      </p:sp>
      <p:sp>
        <p:nvSpPr>
          <p:cNvPr id="3489802" name="TextBox 7"/>
          <p:cNvSpPr txBox="1">
            <a:spLocks noChangeArrowheads="1"/>
          </p:cNvSpPr>
          <p:nvPr/>
        </p:nvSpPr>
        <p:spPr bwMode="auto">
          <a:xfrm>
            <a:off x="4945063" y="3478213"/>
            <a:ext cx="4259262" cy="369887"/>
          </a:xfrm>
          <a:prstGeom prst="rect">
            <a:avLst/>
          </a:prstGeom>
          <a:noFill/>
          <a:ln w="9525">
            <a:noFill/>
            <a:miter lim="800000"/>
            <a:headEnd/>
            <a:tailEnd/>
          </a:ln>
        </p:spPr>
        <p:txBody>
          <a:bodyPr>
            <a:spAutoFit/>
          </a:bodyPr>
          <a:lstStyle/>
          <a:p>
            <a:r>
              <a:rPr lang="en-US" sz="1800" b="1">
                <a:latin typeface="Arial" charset="0"/>
              </a:rPr>
              <a:t>33,216 Logic Blocks on the device</a:t>
            </a:r>
          </a:p>
        </p:txBody>
      </p:sp>
      <p:sp>
        <p:nvSpPr>
          <p:cNvPr id="3489803" name="Freeform 8"/>
          <p:cNvSpPr>
            <a:spLocks noChangeArrowheads="1"/>
          </p:cNvSpPr>
          <p:nvPr/>
        </p:nvSpPr>
        <p:spPr bwMode="auto">
          <a:xfrm>
            <a:off x="4111625" y="1955800"/>
            <a:ext cx="995363" cy="152400"/>
          </a:xfrm>
          <a:custGeom>
            <a:avLst/>
            <a:gdLst>
              <a:gd name="T0" fmla="*/ 0 w 995087"/>
              <a:gd name="T1" fmla="*/ 143234 h 152764"/>
              <a:gd name="T2" fmla="*/ 580436 w 995087"/>
              <a:gd name="T3" fmla="*/ 8183 h 152764"/>
              <a:gd name="T4" fmla="*/ 1002566 w 995087"/>
              <a:gd name="T5" fmla="*/ 94126 h 152764"/>
              <a:gd name="T6" fmla="*/ 1002566 w 995087"/>
              <a:gd name="T7" fmla="*/ 94126 h 152764"/>
              <a:gd name="T8" fmla="*/ 0 60000 65536"/>
              <a:gd name="T9" fmla="*/ 0 60000 65536"/>
              <a:gd name="T10" fmla="*/ 0 60000 65536"/>
              <a:gd name="T11" fmla="*/ 0 60000 65536"/>
              <a:gd name="T12" fmla="*/ 0 w 995087"/>
              <a:gd name="T13" fmla="*/ 0 h 152764"/>
              <a:gd name="T14" fmla="*/ 995087 w 995087"/>
              <a:gd name="T15" fmla="*/ 152764 h 152764"/>
            </a:gdLst>
            <a:ahLst/>
            <a:cxnLst>
              <a:cxn ang="T8">
                <a:pos x="T0" y="T1"/>
              </a:cxn>
              <a:cxn ang="T9">
                <a:pos x="T2" y="T3"/>
              </a:cxn>
              <a:cxn ang="T10">
                <a:pos x="T4" y="T5"/>
              </a:cxn>
              <a:cxn ang="T11">
                <a:pos x="T6" y="T7"/>
              </a:cxn>
            </a:cxnLst>
            <a:rect l="T12" t="T13" r="T14" b="T15"/>
            <a:pathLst>
              <a:path w="995087" h="152764">
                <a:moveTo>
                  <a:pt x="0" y="152764"/>
                </a:moveTo>
                <a:cubicBezTo>
                  <a:pt x="205127" y="85111"/>
                  <a:pt x="410255" y="17458"/>
                  <a:pt x="576103" y="8729"/>
                </a:cubicBezTo>
                <a:cubicBezTo>
                  <a:pt x="741951" y="0"/>
                  <a:pt x="995087" y="100388"/>
                  <a:pt x="995087" y="100388"/>
                </a:cubicBezTo>
              </a:path>
            </a:pathLst>
          </a:custGeom>
          <a:noFill/>
          <a:ln w="76200">
            <a:solidFill>
              <a:srgbClr val="0000FF"/>
            </a:solidFill>
            <a:round/>
            <a:headEnd/>
            <a:tailEnd type="triangle" w="med" len="med"/>
          </a:ln>
        </p:spPr>
        <p:txBody>
          <a:bodyPr/>
          <a:lstStyle/>
          <a:p>
            <a:endParaRPr lang="en-US"/>
          </a:p>
        </p:txBody>
      </p:sp>
      <p:sp>
        <p:nvSpPr>
          <p:cNvPr id="3489804" name="TextBox 9"/>
          <p:cNvSpPr txBox="1">
            <a:spLocks noChangeArrowheads="1"/>
          </p:cNvSpPr>
          <p:nvPr/>
        </p:nvSpPr>
        <p:spPr bwMode="auto">
          <a:xfrm>
            <a:off x="1833563" y="4189413"/>
            <a:ext cx="6088062" cy="708025"/>
          </a:xfrm>
          <a:prstGeom prst="rect">
            <a:avLst/>
          </a:prstGeom>
          <a:noFill/>
          <a:ln w="9525">
            <a:noFill/>
            <a:miter lim="800000"/>
            <a:headEnd/>
            <a:tailEnd/>
          </a:ln>
        </p:spPr>
        <p:txBody>
          <a:bodyPr>
            <a:spAutoFit/>
          </a:bodyPr>
          <a:lstStyle/>
          <a:p>
            <a:r>
              <a:rPr lang="en-US" sz="2000">
                <a:latin typeface="Arial" charset="0"/>
              </a:rPr>
              <a:t>How many different ways are there to place the 956 Circuit Elements on the FPGA?</a:t>
            </a:r>
          </a:p>
        </p:txBody>
      </p:sp>
      <p:sp>
        <p:nvSpPr>
          <p:cNvPr id="11" name="TextBox 10"/>
          <p:cNvSpPr txBox="1">
            <a:spLocks noChangeArrowheads="1"/>
          </p:cNvSpPr>
          <p:nvPr/>
        </p:nvSpPr>
        <p:spPr bwMode="auto">
          <a:xfrm>
            <a:off x="877888" y="5224463"/>
            <a:ext cx="7972425" cy="369887"/>
          </a:xfrm>
          <a:prstGeom prst="rect">
            <a:avLst/>
          </a:prstGeom>
          <a:noFill/>
          <a:ln w="9525">
            <a:noFill/>
            <a:miter lim="800000"/>
            <a:headEnd/>
            <a:tailEnd/>
          </a:ln>
        </p:spPr>
        <p:txBody>
          <a:bodyPr>
            <a:spAutoFit/>
          </a:bodyPr>
          <a:lstStyle/>
          <a:p>
            <a:r>
              <a:rPr lang="en-US" sz="1800" b="1">
                <a:latin typeface="Arial" charset="0"/>
              </a:rPr>
              <a:t>33216 * 33215 * 33214 * … * 32262 * 32261 =   ?</a:t>
            </a:r>
          </a:p>
        </p:txBody>
      </p:sp>
      <p:sp>
        <p:nvSpPr>
          <p:cNvPr id="3489806"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D0B62B4A-738D-4806-8FF7-659875A2445D}" type="slidenum">
              <a:rPr lang="en-CA" sz="1400">
                <a:latin typeface="Arial" charset="0"/>
              </a:rPr>
              <a:pPr algn="r"/>
              <a:t>156</a:t>
            </a:fld>
            <a:endParaRPr lang="en-CA" sz="14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43489" name="Title 1"/>
          <p:cNvSpPr>
            <a:spLocks noGrp="1"/>
          </p:cNvSpPr>
          <p:nvPr>
            <p:ph type="title" idx="4294967295"/>
          </p:nvPr>
        </p:nvSpPr>
        <p:spPr/>
        <p:txBody>
          <a:bodyPr/>
          <a:lstStyle/>
          <a:p>
            <a:r>
              <a:rPr lang="en-US" smtClean="0"/>
              <a:t> </a:t>
            </a:r>
          </a:p>
        </p:txBody>
      </p:sp>
      <p:sp>
        <p:nvSpPr>
          <p:cNvPr id="10943490" name="Content Placeholder 2"/>
          <p:cNvSpPr>
            <a:spLocks noGrp="1"/>
          </p:cNvSpPr>
          <p:nvPr>
            <p:ph idx="4294967295"/>
          </p:nvPr>
        </p:nvSpPr>
        <p:spPr>
          <a:xfrm>
            <a:off x="392113" y="106363"/>
            <a:ext cx="8229600" cy="4906962"/>
          </a:xfrm>
        </p:spPr>
        <p:txBody>
          <a:bodyPr/>
          <a:lstStyle/>
          <a:p>
            <a:r>
              <a:rPr lang="en-US" sz="1000" smtClean="0"/>
              <a:t>  = 7245885650157603878032174586825437402440385977137637306804066449776335904295728126144932197375778633608406169933767594001382303361303812032259206728173775408788697613865956572724907082185290230390909322359483356299795975453436119071132492956853093314188375769280442322868698527934801793262831526574773954408019992893184983050926900088120917517612575348830056204458657366344031443996423591722248242446858883266156714461362529746626225326904739377987733401074668776198161428231638801341561768422526627817981242540799393024040226737814786316647655040238883780705712513939797985062245754967955787173725302620281205480568274640856729022678221522627362806171037627098589199551109245618165930598401059385213879148931648530435815839389905937728123917486625841629331008435235023373556575226151759046945263381938992187679160766214174112637806888610304165257048725287816048505601224800621543569257734509689932385184937137568582484541502587886307334723459495616859991907831942165715979484435562502717275285509072215613992311661893592107064963997533056366974162720096626273671181590121156681761748182297223256648217519367734067941353683994655979638405726283914418114142945135072816556237360184737414675144122272233546615591099592960301913077510278265017548948292474719555800536460536958746381493020288409976789264716374659499234321634697425569619276537967611910653193227108167969459198217471640288467364626616032286307035885079612071606233586975697754050738709400612177004823226071134817154121823200195638431988342481495405258706625354513179498878395877631318854054645445306302327733047556073402615371940181059917974860163402522128485688400222672802451568606548566591370058149866744704035868739267711879953356375359721791094124726818955233401913043035658331283738748863452419718643807291231080797004575727540649007362885248258390883670522990508345688946235414434879824478571073867783592918976621038377352136322318963692260415149555506229759462695836760516701723514167463950679265914262663655940845061930389764216232917335414834556108572746071262442107683122629524500040262499856425690612105747900386136622875416338383358038250692385221228014582608298239151324880019591681748456124864068269129002279207611698958582243621983010619887621376667457780798886918525526241491252978860315599003648180940456672317700123015927080684312241136874885149084558265731770439483109057794310700761843713030067040953253877246915990910786701369948772470959445155608881025907678326520952982275254010474099839715636462811745598489027334646170239603522178143360317692835449060146842701641615364521466043921808922055759272144966444946121410388244575169106430642753179485728744990483852669679479690741252192740810169798010866126022445999874190733207321809230438849024920863668614812729795482444512132121396266985565874997940045383463250017431819743596382296455293377097343210982912147822319226683834482353190792721536805864445756563250018183034066818980600773676953388623346446442498800468531147804906358763428824082610684405737426257090808263900138820889838199474738045054406901720283505302279195699307749593690953333568288722134457978204423435442732481129326185991506662343925873208124030511382588394554293505508593406315384824031870439206836834242403331106302854492230948974285271039393608564214789233482923667107940029170776255580628004833628942046651781385750040613656924395248154631744343530592438549370050602504588616049932773168930209550129634484072701700581409780637224877810232093174298151764013882382670907923070607838042778736885996622749267461253670674090483374236952900356836658507886607688064593487197312331957844435355112366061753072759197887501679699418578672741130880434571487098706870383187817025504768040485667793055539698217026612127187450736754190281890168610037382074334603277805647662839559993138432392237121621495319768592258404114731798312249365159386643976836006860072633849614295136346345820873387034423023867215290966338186538290112100241417206674372824072594239637178910046781703831106919623031047952732789058880300005550701652289171543132681833809686237940442258831792001058256977920000000000000000000000000000000000000000000000000000000000000000000000000000000000000000000000000000000000000000000000000000000000000000000000000000000000000000000000000000000000000000000000000000000000000000000000000000000000000000000000</a:t>
            </a:r>
          </a:p>
        </p:txBody>
      </p:sp>
      <p:sp>
        <p:nvSpPr>
          <p:cNvPr id="10943491"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4651058F-59EE-418F-B3BC-667502AE2A27}" type="slidenum">
              <a:rPr lang="en-CA" sz="1400">
                <a:latin typeface="Arial" charset="0"/>
              </a:rPr>
              <a:pPr algn="r"/>
              <a:t>157</a:t>
            </a:fld>
            <a:endParaRPr lang="en-CA" sz="1400">
              <a:latin typeface="Arial"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44513" name="Title 1"/>
          <p:cNvSpPr>
            <a:spLocks noGrp="1"/>
          </p:cNvSpPr>
          <p:nvPr>
            <p:ph type="title" idx="4294967295"/>
          </p:nvPr>
        </p:nvSpPr>
        <p:spPr/>
        <p:txBody>
          <a:bodyPr/>
          <a:lstStyle/>
          <a:p>
            <a:r>
              <a:rPr lang="en-US" smtClean="0"/>
              <a:t>Placement algorithms:</a:t>
            </a:r>
          </a:p>
        </p:txBody>
      </p:sp>
      <p:sp>
        <p:nvSpPr>
          <p:cNvPr id="10944514" name="Content Placeholder 2"/>
          <p:cNvSpPr>
            <a:spLocks noGrp="1"/>
          </p:cNvSpPr>
          <p:nvPr>
            <p:ph idx="4294967295"/>
          </p:nvPr>
        </p:nvSpPr>
        <p:spPr/>
        <p:txBody>
          <a:bodyPr/>
          <a:lstStyle/>
          <a:p>
            <a:r>
              <a:rPr lang="en-US" smtClean="0"/>
              <a:t>Naïve algorithm:  </a:t>
            </a:r>
          </a:p>
          <a:p>
            <a:r>
              <a:rPr lang="en-US" smtClean="0"/>
              <a:t>	- Try them all, choose the one that is best.  Not very feasible!</a:t>
            </a:r>
          </a:p>
          <a:p>
            <a:endParaRPr lang="en-US" smtClean="0"/>
          </a:p>
          <a:p>
            <a:r>
              <a:rPr lang="en-US" smtClean="0"/>
              <a:t>Feasible algorithms:</a:t>
            </a:r>
          </a:p>
          <a:p>
            <a:r>
              <a:rPr lang="en-US" smtClean="0"/>
              <a:t>    - A </a:t>
            </a:r>
            <a:r>
              <a:rPr lang="en-US" i="1" smtClean="0"/>
              <a:t>Heuristic</a:t>
            </a:r>
            <a:r>
              <a:rPr lang="en-US" smtClean="0"/>
              <a:t> that uses an iterative approach to find a</a:t>
            </a:r>
          </a:p>
          <a:p>
            <a:r>
              <a:rPr lang="en-US" smtClean="0"/>
              <a:t>      good solution, but not necessarily the best</a:t>
            </a:r>
          </a:p>
          <a:p>
            <a:r>
              <a:rPr lang="en-US" smtClean="0"/>
              <a:t>    - Even a good heuristic can take hours to find a good solution for</a:t>
            </a:r>
          </a:p>
          <a:p>
            <a:r>
              <a:rPr lang="en-US" smtClean="0"/>
              <a:t>      a large circuit</a:t>
            </a:r>
          </a:p>
          <a:p>
            <a:endParaRPr lang="en-US" smtClean="0"/>
          </a:p>
          <a:p>
            <a:r>
              <a:rPr lang="en-US" smtClean="0">
                <a:solidFill>
                  <a:srgbClr val="0000FF"/>
                </a:solidFill>
              </a:rPr>
              <a:t>Technical details </a:t>
            </a:r>
            <a:r>
              <a:rPr lang="en-US" smtClean="0"/>
              <a:t>(don</a:t>
            </a:r>
            <a:r>
              <a:rPr lang="ja-JP" altLang="en-US" smtClean="0"/>
              <a:t>’</a:t>
            </a:r>
            <a:r>
              <a:rPr lang="en-US" altLang="ja-JP" smtClean="0"/>
              <a:t>t worry about this for exam, but if you want to do </a:t>
            </a:r>
          </a:p>
          <a:p>
            <a:r>
              <a:rPr lang="en-US" smtClean="0"/>
              <a:t>more reading, start here):</a:t>
            </a:r>
          </a:p>
          <a:p>
            <a:r>
              <a:rPr lang="en-US" smtClean="0"/>
              <a:t>    - Altera uses algorithm called Simulated Annealing (wikipedia it)</a:t>
            </a:r>
          </a:p>
          <a:p>
            <a:r>
              <a:rPr lang="en-US" smtClean="0"/>
              <a:t>    - Xilinx uses algorithm based on quadratic optimization </a:t>
            </a:r>
          </a:p>
        </p:txBody>
      </p:sp>
      <p:sp>
        <p:nvSpPr>
          <p:cNvPr id="1094451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152F9851-3C58-4901-AF01-BEC1B262FC5F}" type="slidenum">
              <a:rPr lang="en-CA" sz="1400">
                <a:latin typeface="Arial" charset="0"/>
              </a:rPr>
              <a:pPr algn="r"/>
              <a:t>158</a:t>
            </a:fld>
            <a:endParaRPr lang="en-CA" sz="1400">
              <a:latin typeface="Arial" charset="0"/>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66261" name="Rectangle 2"/>
          <p:cNvSpPr>
            <a:spLocks noChangeArrowheads="1"/>
          </p:cNvSpPr>
          <p:nvPr/>
        </p:nvSpPr>
        <p:spPr bwMode="auto">
          <a:xfrm>
            <a:off x="320675" y="-142875"/>
            <a:ext cx="8382000" cy="1143000"/>
          </a:xfrm>
          <a:prstGeom prst="rect">
            <a:avLst/>
          </a:prstGeom>
          <a:noFill/>
          <a:ln w="9525">
            <a:noFill/>
            <a:miter lim="800000"/>
            <a:headEnd/>
            <a:tailEnd/>
          </a:ln>
        </p:spPr>
        <p:txBody>
          <a:bodyPr anchor="ctr"/>
          <a:lstStyle/>
          <a:p>
            <a:pPr eaLnBrk="0" hangingPunct="0"/>
            <a:r>
              <a:rPr lang="en-US" sz="3600" b="1">
                <a:solidFill>
                  <a:srgbClr val="660066"/>
                </a:solidFill>
                <a:latin typeface="Arial" charset="0"/>
              </a:rPr>
              <a:t>Routing</a:t>
            </a:r>
          </a:p>
        </p:txBody>
      </p:sp>
      <p:sp>
        <p:nvSpPr>
          <p:cNvPr id="3466262" name="Line 3"/>
          <p:cNvSpPr>
            <a:spLocks noChangeShapeType="1"/>
          </p:cNvSpPr>
          <p:nvPr/>
        </p:nvSpPr>
        <p:spPr bwMode="auto">
          <a:xfrm>
            <a:off x="5334000" y="1981200"/>
            <a:ext cx="0" cy="304800"/>
          </a:xfrm>
          <a:prstGeom prst="line">
            <a:avLst/>
          </a:prstGeom>
          <a:noFill/>
          <a:ln w="28575">
            <a:solidFill>
              <a:srgbClr val="CC3300"/>
            </a:solidFill>
            <a:round/>
            <a:headEnd/>
            <a:tailEnd type="triangle" w="med" len="med"/>
          </a:ln>
        </p:spPr>
        <p:txBody>
          <a:bodyPr/>
          <a:lstStyle/>
          <a:p>
            <a:endParaRPr lang="en-US"/>
          </a:p>
        </p:txBody>
      </p:sp>
      <p:sp>
        <p:nvSpPr>
          <p:cNvPr id="3466263" name="Line 4"/>
          <p:cNvSpPr>
            <a:spLocks noChangeShapeType="1"/>
          </p:cNvSpPr>
          <p:nvPr/>
        </p:nvSpPr>
        <p:spPr bwMode="auto">
          <a:xfrm>
            <a:off x="5334000" y="2743200"/>
            <a:ext cx="0" cy="152400"/>
          </a:xfrm>
          <a:prstGeom prst="line">
            <a:avLst/>
          </a:prstGeom>
          <a:noFill/>
          <a:ln w="28575">
            <a:solidFill>
              <a:srgbClr val="CC3300"/>
            </a:solidFill>
            <a:round/>
            <a:headEnd/>
            <a:tailEnd/>
          </a:ln>
        </p:spPr>
        <p:txBody>
          <a:bodyPr/>
          <a:lstStyle/>
          <a:p>
            <a:endParaRPr lang="en-US"/>
          </a:p>
        </p:txBody>
      </p:sp>
      <p:sp>
        <p:nvSpPr>
          <p:cNvPr id="3466264" name="Line 5"/>
          <p:cNvSpPr>
            <a:spLocks noChangeShapeType="1"/>
          </p:cNvSpPr>
          <p:nvPr/>
        </p:nvSpPr>
        <p:spPr bwMode="auto">
          <a:xfrm>
            <a:off x="5334000" y="2895600"/>
            <a:ext cx="1676400" cy="0"/>
          </a:xfrm>
          <a:prstGeom prst="line">
            <a:avLst/>
          </a:prstGeom>
          <a:noFill/>
          <a:ln w="28575">
            <a:solidFill>
              <a:srgbClr val="CC3300"/>
            </a:solidFill>
            <a:round/>
            <a:headEnd/>
            <a:tailEnd/>
          </a:ln>
        </p:spPr>
        <p:txBody>
          <a:bodyPr/>
          <a:lstStyle/>
          <a:p>
            <a:endParaRPr lang="en-US"/>
          </a:p>
        </p:txBody>
      </p:sp>
      <p:sp>
        <p:nvSpPr>
          <p:cNvPr id="3466265" name="Line 6"/>
          <p:cNvSpPr>
            <a:spLocks noChangeShapeType="1"/>
          </p:cNvSpPr>
          <p:nvPr/>
        </p:nvSpPr>
        <p:spPr bwMode="auto">
          <a:xfrm>
            <a:off x="7010400" y="2895600"/>
            <a:ext cx="0" cy="152400"/>
          </a:xfrm>
          <a:prstGeom prst="line">
            <a:avLst/>
          </a:prstGeom>
          <a:noFill/>
          <a:ln w="28575">
            <a:solidFill>
              <a:srgbClr val="CC3300"/>
            </a:solidFill>
            <a:round/>
            <a:headEnd/>
            <a:tailEnd type="triangle" w="med" len="med"/>
          </a:ln>
        </p:spPr>
        <p:txBody>
          <a:bodyPr/>
          <a:lstStyle/>
          <a:p>
            <a:endParaRPr lang="en-US"/>
          </a:p>
        </p:txBody>
      </p:sp>
      <p:sp>
        <p:nvSpPr>
          <p:cNvPr id="3466266" name="Line 7"/>
          <p:cNvSpPr>
            <a:spLocks noChangeShapeType="1"/>
          </p:cNvSpPr>
          <p:nvPr/>
        </p:nvSpPr>
        <p:spPr bwMode="auto">
          <a:xfrm>
            <a:off x="7315200" y="3276600"/>
            <a:ext cx="228600" cy="0"/>
          </a:xfrm>
          <a:prstGeom prst="line">
            <a:avLst/>
          </a:prstGeom>
          <a:noFill/>
          <a:ln w="28575">
            <a:solidFill>
              <a:srgbClr val="CC3300"/>
            </a:solidFill>
            <a:round/>
            <a:headEnd/>
            <a:tailEnd type="triangle" w="med" len="med"/>
          </a:ln>
        </p:spPr>
        <p:txBody>
          <a:bodyPr/>
          <a:lstStyle/>
          <a:p>
            <a:endParaRPr lang="en-US"/>
          </a:p>
        </p:txBody>
      </p:sp>
      <p:sp>
        <p:nvSpPr>
          <p:cNvPr id="3466267" name="Line 8"/>
          <p:cNvSpPr>
            <a:spLocks noChangeShapeType="1"/>
          </p:cNvSpPr>
          <p:nvPr/>
        </p:nvSpPr>
        <p:spPr bwMode="auto">
          <a:xfrm flipV="1">
            <a:off x="7772400" y="3505200"/>
            <a:ext cx="0" cy="838200"/>
          </a:xfrm>
          <a:prstGeom prst="line">
            <a:avLst/>
          </a:prstGeom>
          <a:noFill/>
          <a:ln w="28575">
            <a:solidFill>
              <a:srgbClr val="CC3300"/>
            </a:solidFill>
            <a:prstDash val="lgDashDotDot"/>
            <a:round/>
            <a:headEnd/>
            <a:tailEnd type="triangle" w="med" len="med"/>
          </a:ln>
        </p:spPr>
        <p:txBody>
          <a:bodyPr/>
          <a:lstStyle/>
          <a:p>
            <a:endParaRPr lang="en-US"/>
          </a:p>
        </p:txBody>
      </p:sp>
      <p:sp>
        <p:nvSpPr>
          <p:cNvPr id="3466268" name="Line 9"/>
          <p:cNvSpPr>
            <a:spLocks noChangeShapeType="1"/>
          </p:cNvSpPr>
          <p:nvPr/>
        </p:nvSpPr>
        <p:spPr bwMode="auto">
          <a:xfrm flipH="1" flipV="1">
            <a:off x="8001000" y="3505200"/>
            <a:ext cx="304800" cy="762000"/>
          </a:xfrm>
          <a:prstGeom prst="line">
            <a:avLst/>
          </a:prstGeom>
          <a:noFill/>
          <a:ln w="28575">
            <a:solidFill>
              <a:srgbClr val="CC3300"/>
            </a:solidFill>
            <a:prstDash val="lgDashDotDot"/>
            <a:round/>
            <a:headEnd/>
            <a:tailEnd type="triangle" w="med" len="med"/>
          </a:ln>
        </p:spPr>
        <p:txBody>
          <a:bodyPr/>
          <a:lstStyle/>
          <a:p>
            <a:endParaRPr lang="en-US"/>
          </a:p>
        </p:txBody>
      </p:sp>
      <p:sp>
        <p:nvSpPr>
          <p:cNvPr id="3466269" name="Line 10"/>
          <p:cNvSpPr>
            <a:spLocks noChangeShapeType="1"/>
          </p:cNvSpPr>
          <p:nvPr/>
        </p:nvSpPr>
        <p:spPr bwMode="auto">
          <a:xfrm flipV="1">
            <a:off x="7924800" y="2667000"/>
            <a:ext cx="457200" cy="381000"/>
          </a:xfrm>
          <a:prstGeom prst="line">
            <a:avLst/>
          </a:prstGeom>
          <a:noFill/>
          <a:ln w="28575">
            <a:solidFill>
              <a:srgbClr val="CC3300"/>
            </a:solidFill>
            <a:round/>
            <a:headEnd/>
            <a:tailEnd type="triangle" w="med" len="med"/>
          </a:ln>
        </p:spPr>
        <p:txBody>
          <a:bodyPr/>
          <a:lstStyle/>
          <a:p>
            <a:endParaRPr lang="en-US"/>
          </a:p>
        </p:txBody>
      </p:sp>
      <p:sp>
        <p:nvSpPr>
          <p:cNvPr id="3466270" name="Line 11"/>
          <p:cNvSpPr>
            <a:spLocks noChangeShapeType="1"/>
          </p:cNvSpPr>
          <p:nvPr/>
        </p:nvSpPr>
        <p:spPr bwMode="auto">
          <a:xfrm flipV="1">
            <a:off x="5334000" y="1371600"/>
            <a:ext cx="0" cy="152400"/>
          </a:xfrm>
          <a:prstGeom prst="line">
            <a:avLst/>
          </a:prstGeom>
          <a:noFill/>
          <a:ln w="28575">
            <a:solidFill>
              <a:srgbClr val="CC3300"/>
            </a:solidFill>
            <a:round/>
            <a:headEnd/>
            <a:tailEnd/>
          </a:ln>
        </p:spPr>
        <p:txBody>
          <a:bodyPr/>
          <a:lstStyle/>
          <a:p>
            <a:endParaRPr lang="en-US"/>
          </a:p>
        </p:txBody>
      </p:sp>
      <p:sp>
        <p:nvSpPr>
          <p:cNvPr id="3466271" name="Line 12"/>
          <p:cNvSpPr>
            <a:spLocks noChangeShapeType="1"/>
          </p:cNvSpPr>
          <p:nvPr/>
        </p:nvSpPr>
        <p:spPr bwMode="auto">
          <a:xfrm>
            <a:off x="5334000" y="1371600"/>
            <a:ext cx="2895600" cy="0"/>
          </a:xfrm>
          <a:prstGeom prst="line">
            <a:avLst/>
          </a:prstGeom>
          <a:noFill/>
          <a:ln w="28575">
            <a:solidFill>
              <a:srgbClr val="CC3300"/>
            </a:solidFill>
            <a:round/>
            <a:headEnd/>
            <a:tailEnd/>
          </a:ln>
        </p:spPr>
        <p:txBody>
          <a:bodyPr/>
          <a:lstStyle/>
          <a:p>
            <a:endParaRPr lang="en-US"/>
          </a:p>
        </p:txBody>
      </p:sp>
      <p:sp>
        <p:nvSpPr>
          <p:cNvPr id="3466272" name="Line 13"/>
          <p:cNvSpPr>
            <a:spLocks noChangeShapeType="1"/>
          </p:cNvSpPr>
          <p:nvPr/>
        </p:nvSpPr>
        <p:spPr bwMode="auto">
          <a:xfrm>
            <a:off x="8229600" y="1371600"/>
            <a:ext cx="0" cy="1143000"/>
          </a:xfrm>
          <a:prstGeom prst="line">
            <a:avLst/>
          </a:prstGeom>
          <a:noFill/>
          <a:ln w="28575">
            <a:solidFill>
              <a:srgbClr val="CC3300"/>
            </a:solidFill>
            <a:round/>
            <a:headEnd/>
            <a:tailEnd/>
          </a:ln>
        </p:spPr>
        <p:txBody>
          <a:bodyPr/>
          <a:lstStyle/>
          <a:p>
            <a:endParaRPr lang="en-US"/>
          </a:p>
        </p:txBody>
      </p:sp>
      <p:sp>
        <p:nvSpPr>
          <p:cNvPr id="3466273" name="Line 14"/>
          <p:cNvSpPr>
            <a:spLocks noChangeShapeType="1"/>
          </p:cNvSpPr>
          <p:nvPr/>
        </p:nvSpPr>
        <p:spPr bwMode="auto">
          <a:xfrm>
            <a:off x="8229600" y="2514600"/>
            <a:ext cx="152400" cy="0"/>
          </a:xfrm>
          <a:prstGeom prst="line">
            <a:avLst/>
          </a:prstGeom>
          <a:noFill/>
          <a:ln w="28575">
            <a:solidFill>
              <a:srgbClr val="CC3300"/>
            </a:solidFill>
            <a:round/>
            <a:headEnd/>
            <a:tailEnd type="triangle" w="med" len="med"/>
          </a:ln>
        </p:spPr>
        <p:txBody>
          <a:bodyPr/>
          <a:lstStyle/>
          <a:p>
            <a:endParaRPr lang="en-US"/>
          </a:p>
        </p:txBody>
      </p:sp>
      <p:sp>
        <p:nvSpPr>
          <p:cNvPr id="3466274" name="Text Box 15"/>
          <p:cNvSpPr txBox="1">
            <a:spLocks noChangeArrowheads="1"/>
          </p:cNvSpPr>
          <p:nvPr/>
        </p:nvSpPr>
        <p:spPr bwMode="auto">
          <a:xfrm>
            <a:off x="838200" y="1295400"/>
            <a:ext cx="3352800" cy="409575"/>
          </a:xfrm>
          <a:prstGeom prst="rect">
            <a:avLst/>
          </a:prstGeom>
          <a:solidFill>
            <a:srgbClr val="FFFFCC"/>
          </a:solidFill>
          <a:ln w="12700">
            <a:solidFill>
              <a:schemeClr val="tx1"/>
            </a:solidFill>
            <a:miter lim="800000"/>
            <a:headEnd/>
            <a:tailEnd/>
          </a:ln>
        </p:spPr>
        <p:txBody>
          <a:bodyPr>
            <a:spAutoFit/>
          </a:bodyPr>
          <a:lstStyle/>
          <a:p>
            <a:pPr eaLnBrk="0" hangingPunct="0">
              <a:spcBef>
                <a:spcPct val="50000"/>
              </a:spcBef>
            </a:pPr>
            <a:r>
              <a:rPr lang="en-US" sz="2000" b="1">
                <a:solidFill>
                  <a:srgbClr val="A50021"/>
                </a:solidFill>
              </a:rPr>
              <a:t>Programmable Connections</a:t>
            </a:r>
          </a:p>
        </p:txBody>
      </p:sp>
      <p:sp>
        <p:nvSpPr>
          <p:cNvPr id="3466275" name="Line 16"/>
          <p:cNvSpPr>
            <a:spLocks noChangeShapeType="1"/>
          </p:cNvSpPr>
          <p:nvPr/>
        </p:nvSpPr>
        <p:spPr bwMode="auto">
          <a:xfrm flipV="1">
            <a:off x="4191000" y="1447800"/>
            <a:ext cx="1143000" cy="0"/>
          </a:xfrm>
          <a:prstGeom prst="line">
            <a:avLst/>
          </a:prstGeom>
          <a:noFill/>
          <a:ln w="9525">
            <a:solidFill>
              <a:schemeClr val="tx1"/>
            </a:solidFill>
            <a:round/>
            <a:headEnd/>
            <a:tailEnd type="triangle" w="med" len="med"/>
          </a:ln>
        </p:spPr>
        <p:txBody>
          <a:bodyPr/>
          <a:lstStyle/>
          <a:p>
            <a:endParaRPr lang="en-US"/>
          </a:p>
        </p:txBody>
      </p:sp>
      <p:sp>
        <p:nvSpPr>
          <p:cNvPr id="3466276" name="Rectangle 17"/>
          <p:cNvSpPr>
            <a:spLocks noChangeArrowheads="1"/>
          </p:cNvSpPr>
          <p:nvPr/>
        </p:nvSpPr>
        <p:spPr bwMode="auto">
          <a:xfrm>
            <a:off x="4800600" y="152400"/>
            <a:ext cx="4191000" cy="3657600"/>
          </a:xfrm>
          <a:prstGeom prst="rect">
            <a:avLst/>
          </a:prstGeom>
          <a:noFill/>
          <a:ln w="9525">
            <a:solidFill>
              <a:schemeClr val="tx1"/>
            </a:solidFill>
            <a:miter lim="800000"/>
            <a:headEnd/>
            <a:tailEnd/>
          </a:ln>
        </p:spPr>
        <p:txBody>
          <a:bodyPr wrap="none" anchor="ctr"/>
          <a:lstStyle/>
          <a:p>
            <a:endParaRPr lang="en-US" sz="1800">
              <a:latin typeface="Arial" charset="0"/>
            </a:endParaRPr>
          </a:p>
        </p:txBody>
      </p:sp>
      <p:sp>
        <p:nvSpPr>
          <p:cNvPr id="3466277" name="Text Box 18"/>
          <p:cNvSpPr txBox="1">
            <a:spLocks noChangeArrowheads="1"/>
          </p:cNvSpPr>
          <p:nvPr/>
        </p:nvSpPr>
        <p:spPr bwMode="auto">
          <a:xfrm>
            <a:off x="4876800" y="228600"/>
            <a:ext cx="1012825" cy="457200"/>
          </a:xfrm>
          <a:prstGeom prst="rect">
            <a:avLst/>
          </a:prstGeom>
          <a:noFill/>
          <a:ln w="9525">
            <a:noFill/>
            <a:miter lim="800000"/>
            <a:headEnd/>
            <a:tailEnd/>
          </a:ln>
        </p:spPr>
        <p:txBody>
          <a:bodyPr wrap="none">
            <a:spAutoFit/>
          </a:bodyPr>
          <a:lstStyle/>
          <a:p>
            <a:pPr eaLnBrk="0" hangingPunct="0"/>
            <a:r>
              <a:rPr lang="en-US" sz="2400" b="1"/>
              <a:t>FPGA</a:t>
            </a:r>
          </a:p>
        </p:txBody>
      </p:sp>
      <p:grpSp>
        <p:nvGrpSpPr>
          <p:cNvPr id="3466278" name="Group 19"/>
          <p:cNvGrpSpPr>
            <a:grpSpLocks/>
          </p:cNvGrpSpPr>
          <p:nvPr/>
        </p:nvGrpSpPr>
        <p:grpSpPr bwMode="auto">
          <a:xfrm>
            <a:off x="381000" y="1447800"/>
            <a:ext cx="8458200" cy="4897438"/>
            <a:chOff x="240" y="912"/>
            <a:chExt cx="5328" cy="3085"/>
          </a:xfrm>
        </p:grpSpPr>
        <p:graphicFrame>
          <p:nvGraphicFramePr>
            <p:cNvPr id="3466260" name="Object 20"/>
            <p:cNvGraphicFramePr>
              <a:graphicFrameLocks noChangeAspect="1"/>
            </p:cNvGraphicFramePr>
            <p:nvPr/>
          </p:nvGraphicFramePr>
          <p:xfrm>
            <a:off x="240" y="1856"/>
            <a:ext cx="3648" cy="2141"/>
          </p:xfrm>
          <a:graphic>
            <a:graphicData uri="http://schemas.openxmlformats.org/presentationml/2006/ole">
              <p:oleObj spid="_x0000_s3466260" name="Bitmap Image" r:id="rId4" imgW="8973803" imgH="5266667" progId="PBrush">
                <p:embed/>
              </p:oleObj>
            </a:graphicData>
          </a:graphic>
        </p:graphicFrame>
        <p:grpSp>
          <p:nvGrpSpPr>
            <p:cNvPr id="3466289" name="Group 21"/>
            <p:cNvGrpSpPr>
              <a:grpSpLocks/>
            </p:cNvGrpSpPr>
            <p:nvPr/>
          </p:nvGrpSpPr>
          <p:grpSpPr bwMode="auto">
            <a:xfrm>
              <a:off x="3168" y="912"/>
              <a:ext cx="2400" cy="1296"/>
              <a:chOff x="1584" y="1200"/>
              <a:chExt cx="2688" cy="1488"/>
            </a:xfrm>
          </p:grpSpPr>
          <p:sp>
            <p:nvSpPr>
              <p:cNvPr id="3466290" name="Rectangle 22"/>
              <p:cNvSpPr>
                <a:spLocks noChangeArrowheads="1"/>
              </p:cNvSpPr>
              <p:nvPr/>
            </p:nvSpPr>
            <p:spPr bwMode="auto">
              <a:xfrm>
                <a:off x="1584"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291" name="Rectangle 23"/>
              <p:cNvSpPr>
                <a:spLocks noChangeArrowheads="1"/>
              </p:cNvSpPr>
              <p:nvPr/>
            </p:nvSpPr>
            <p:spPr bwMode="auto">
              <a:xfrm>
                <a:off x="2160"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292" name="Rectangle 24"/>
              <p:cNvSpPr>
                <a:spLocks noChangeArrowheads="1"/>
              </p:cNvSpPr>
              <p:nvPr/>
            </p:nvSpPr>
            <p:spPr bwMode="auto">
              <a:xfrm>
                <a:off x="2736"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293" name="Rectangle 25"/>
              <p:cNvSpPr>
                <a:spLocks noChangeArrowheads="1"/>
              </p:cNvSpPr>
              <p:nvPr/>
            </p:nvSpPr>
            <p:spPr bwMode="auto">
              <a:xfrm>
                <a:off x="3312"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294" name="Rectangle 26"/>
              <p:cNvSpPr>
                <a:spLocks noChangeArrowheads="1"/>
              </p:cNvSpPr>
              <p:nvPr/>
            </p:nvSpPr>
            <p:spPr bwMode="auto">
              <a:xfrm>
                <a:off x="3888" y="1200"/>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295" name="Rectangle 27"/>
              <p:cNvSpPr>
                <a:spLocks noChangeArrowheads="1"/>
              </p:cNvSpPr>
              <p:nvPr/>
            </p:nvSpPr>
            <p:spPr bwMode="auto">
              <a:xfrm>
                <a:off x="1584"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296" name="Rectangle 28"/>
              <p:cNvSpPr>
                <a:spLocks noChangeArrowheads="1"/>
              </p:cNvSpPr>
              <p:nvPr/>
            </p:nvSpPr>
            <p:spPr bwMode="auto">
              <a:xfrm>
                <a:off x="2160"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297" name="Rectangle 29"/>
              <p:cNvSpPr>
                <a:spLocks noChangeArrowheads="1"/>
              </p:cNvSpPr>
              <p:nvPr/>
            </p:nvSpPr>
            <p:spPr bwMode="auto">
              <a:xfrm>
                <a:off x="2736"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298" name="Rectangle 30"/>
              <p:cNvSpPr>
                <a:spLocks noChangeArrowheads="1"/>
              </p:cNvSpPr>
              <p:nvPr/>
            </p:nvSpPr>
            <p:spPr bwMode="auto">
              <a:xfrm>
                <a:off x="3312"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299" name="Rectangle 31"/>
              <p:cNvSpPr>
                <a:spLocks noChangeArrowheads="1"/>
              </p:cNvSpPr>
              <p:nvPr/>
            </p:nvSpPr>
            <p:spPr bwMode="auto">
              <a:xfrm>
                <a:off x="3888" y="1776"/>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300" name="Rectangle 32"/>
              <p:cNvSpPr>
                <a:spLocks noChangeArrowheads="1"/>
              </p:cNvSpPr>
              <p:nvPr/>
            </p:nvSpPr>
            <p:spPr bwMode="auto">
              <a:xfrm>
                <a:off x="1584"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301" name="Rectangle 33"/>
              <p:cNvSpPr>
                <a:spLocks noChangeArrowheads="1"/>
              </p:cNvSpPr>
              <p:nvPr/>
            </p:nvSpPr>
            <p:spPr bwMode="auto">
              <a:xfrm>
                <a:off x="2160"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302" name="Rectangle 34"/>
              <p:cNvSpPr>
                <a:spLocks noChangeArrowheads="1"/>
              </p:cNvSpPr>
              <p:nvPr/>
            </p:nvSpPr>
            <p:spPr bwMode="auto">
              <a:xfrm>
                <a:off x="2736"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303" name="Rectangle 35"/>
              <p:cNvSpPr>
                <a:spLocks noChangeArrowheads="1"/>
              </p:cNvSpPr>
              <p:nvPr/>
            </p:nvSpPr>
            <p:spPr bwMode="auto">
              <a:xfrm>
                <a:off x="3312"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sp>
            <p:nvSpPr>
              <p:cNvPr id="3466304" name="Rectangle 36"/>
              <p:cNvSpPr>
                <a:spLocks noChangeArrowheads="1"/>
              </p:cNvSpPr>
              <p:nvPr/>
            </p:nvSpPr>
            <p:spPr bwMode="auto">
              <a:xfrm>
                <a:off x="3888" y="2352"/>
                <a:ext cx="384" cy="336"/>
              </a:xfrm>
              <a:prstGeom prst="rect">
                <a:avLst/>
              </a:prstGeom>
              <a:solidFill>
                <a:srgbClr val="FFFF99"/>
              </a:solidFill>
              <a:ln w="9525">
                <a:solidFill>
                  <a:schemeClr val="tx1"/>
                </a:solidFill>
                <a:miter lim="800000"/>
                <a:headEnd/>
                <a:tailEnd/>
              </a:ln>
            </p:spPr>
            <p:txBody>
              <a:bodyPr wrap="none" anchor="ctr"/>
              <a:lstStyle/>
              <a:p>
                <a:endParaRPr lang="en-US" sz="1800">
                  <a:latin typeface="Arial" charset="0"/>
                </a:endParaRPr>
              </a:p>
            </p:txBody>
          </p:sp>
        </p:grpSp>
      </p:grpSp>
      <p:sp>
        <p:nvSpPr>
          <p:cNvPr id="3466279" name="Line 37"/>
          <p:cNvSpPr>
            <a:spLocks noChangeShapeType="1"/>
          </p:cNvSpPr>
          <p:nvPr/>
        </p:nvSpPr>
        <p:spPr bwMode="auto">
          <a:xfrm flipV="1">
            <a:off x="1447800" y="1600200"/>
            <a:ext cx="3581400" cy="1600200"/>
          </a:xfrm>
          <a:prstGeom prst="line">
            <a:avLst/>
          </a:prstGeom>
          <a:noFill/>
          <a:ln w="28575">
            <a:solidFill>
              <a:srgbClr val="990000"/>
            </a:solidFill>
            <a:round/>
            <a:headEnd/>
            <a:tailEnd type="triangle" w="med" len="med"/>
          </a:ln>
        </p:spPr>
        <p:txBody>
          <a:bodyPr/>
          <a:lstStyle/>
          <a:p>
            <a:endParaRPr lang="en-US"/>
          </a:p>
        </p:txBody>
      </p:sp>
      <p:sp>
        <p:nvSpPr>
          <p:cNvPr id="3466280" name="Line 38"/>
          <p:cNvSpPr>
            <a:spLocks noChangeShapeType="1"/>
          </p:cNvSpPr>
          <p:nvPr/>
        </p:nvSpPr>
        <p:spPr bwMode="auto">
          <a:xfrm flipV="1">
            <a:off x="3048000" y="1905000"/>
            <a:ext cx="2819400" cy="1447800"/>
          </a:xfrm>
          <a:prstGeom prst="line">
            <a:avLst/>
          </a:prstGeom>
          <a:noFill/>
          <a:ln w="28575">
            <a:solidFill>
              <a:srgbClr val="009900"/>
            </a:solidFill>
            <a:round/>
            <a:headEnd/>
            <a:tailEnd type="triangle" w="med" len="med"/>
          </a:ln>
        </p:spPr>
        <p:txBody>
          <a:bodyPr/>
          <a:lstStyle/>
          <a:p>
            <a:endParaRPr lang="en-US"/>
          </a:p>
        </p:txBody>
      </p:sp>
      <p:sp>
        <p:nvSpPr>
          <p:cNvPr id="3466281" name="Line 39"/>
          <p:cNvSpPr>
            <a:spLocks noChangeShapeType="1"/>
          </p:cNvSpPr>
          <p:nvPr/>
        </p:nvSpPr>
        <p:spPr bwMode="auto">
          <a:xfrm flipV="1">
            <a:off x="2438400" y="2590800"/>
            <a:ext cx="2590800" cy="1984375"/>
          </a:xfrm>
          <a:prstGeom prst="line">
            <a:avLst/>
          </a:prstGeom>
          <a:noFill/>
          <a:ln w="28575">
            <a:solidFill>
              <a:srgbClr val="FF3300"/>
            </a:solidFill>
            <a:round/>
            <a:headEnd/>
            <a:tailEnd type="triangle" w="med" len="med"/>
          </a:ln>
        </p:spPr>
        <p:txBody>
          <a:bodyPr/>
          <a:lstStyle/>
          <a:p>
            <a:endParaRPr lang="en-US"/>
          </a:p>
        </p:txBody>
      </p:sp>
      <p:sp>
        <p:nvSpPr>
          <p:cNvPr id="3466282" name="Line 40"/>
          <p:cNvSpPr>
            <a:spLocks noChangeShapeType="1"/>
          </p:cNvSpPr>
          <p:nvPr/>
        </p:nvSpPr>
        <p:spPr bwMode="auto">
          <a:xfrm flipV="1">
            <a:off x="4267200" y="2667000"/>
            <a:ext cx="914400" cy="1447800"/>
          </a:xfrm>
          <a:prstGeom prst="line">
            <a:avLst/>
          </a:prstGeom>
          <a:noFill/>
          <a:ln w="28575">
            <a:solidFill>
              <a:srgbClr val="FF3300"/>
            </a:solidFill>
            <a:round/>
            <a:headEnd/>
            <a:tailEnd type="triangle" w="med" len="med"/>
          </a:ln>
        </p:spPr>
        <p:txBody>
          <a:bodyPr/>
          <a:lstStyle/>
          <a:p>
            <a:endParaRPr lang="en-US"/>
          </a:p>
        </p:txBody>
      </p:sp>
      <p:sp>
        <p:nvSpPr>
          <p:cNvPr id="3466283" name="Freeform 41"/>
          <p:cNvSpPr>
            <a:spLocks/>
          </p:cNvSpPr>
          <p:nvPr/>
        </p:nvSpPr>
        <p:spPr bwMode="auto">
          <a:xfrm>
            <a:off x="3581400" y="3505200"/>
            <a:ext cx="3276600" cy="2508250"/>
          </a:xfrm>
          <a:custGeom>
            <a:avLst/>
            <a:gdLst>
              <a:gd name="T0" fmla="*/ 0 w 2112"/>
              <a:gd name="T1" fmla="*/ 2147483647 h 1688"/>
              <a:gd name="T2" fmla="*/ 2147483647 w 2112"/>
              <a:gd name="T3" fmla="*/ 2147483647 h 1688"/>
              <a:gd name="T4" fmla="*/ 2147483647 w 2112"/>
              <a:gd name="T5" fmla="*/ 0 h 1688"/>
              <a:gd name="T6" fmla="*/ 0 60000 65536"/>
              <a:gd name="T7" fmla="*/ 0 60000 65536"/>
              <a:gd name="T8" fmla="*/ 0 60000 65536"/>
              <a:gd name="T9" fmla="*/ 0 w 2112"/>
              <a:gd name="T10" fmla="*/ 0 h 1688"/>
              <a:gd name="T11" fmla="*/ 2112 w 2112"/>
              <a:gd name="T12" fmla="*/ 1688 h 1688"/>
            </a:gdLst>
            <a:ahLst/>
            <a:cxnLst>
              <a:cxn ang="T6">
                <a:pos x="T0" y="T1"/>
              </a:cxn>
              <a:cxn ang="T7">
                <a:pos x="T2" y="T3"/>
              </a:cxn>
              <a:cxn ang="T8">
                <a:pos x="T4" y="T5"/>
              </a:cxn>
            </a:cxnLst>
            <a:rect l="T9" t="T10" r="T11" b="T12"/>
            <a:pathLst>
              <a:path w="2112" h="1688">
                <a:moveTo>
                  <a:pt x="0" y="1680"/>
                </a:moveTo>
                <a:lnTo>
                  <a:pt x="1696" y="1688"/>
                </a:lnTo>
                <a:lnTo>
                  <a:pt x="2112" y="0"/>
                </a:lnTo>
              </a:path>
            </a:pathLst>
          </a:custGeom>
          <a:noFill/>
          <a:ln w="28575" cmpd="sng">
            <a:solidFill>
              <a:srgbClr val="0066CC"/>
            </a:solidFill>
            <a:round/>
            <a:headEnd type="none" w="med" len="med"/>
            <a:tailEnd type="triangle" w="med" len="med"/>
          </a:ln>
        </p:spPr>
        <p:txBody>
          <a:bodyPr/>
          <a:lstStyle/>
          <a:p>
            <a:endParaRPr lang="en-US"/>
          </a:p>
        </p:txBody>
      </p:sp>
      <p:sp>
        <p:nvSpPr>
          <p:cNvPr id="3466284" name="Line 42"/>
          <p:cNvSpPr>
            <a:spLocks noChangeShapeType="1"/>
          </p:cNvSpPr>
          <p:nvPr/>
        </p:nvSpPr>
        <p:spPr bwMode="auto">
          <a:xfrm flipV="1">
            <a:off x="5638800" y="3505200"/>
            <a:ext cx="1066800" cy="735013"/>
          </a:xfrm>
          <a:prstGeom prst="line">
            <a:avLst/>
          </a:prstGeom>
          <a:noFill/>
          <a:ln w="28575">
            <a:solidFill>
              <a:srgbClr val="0066CC"/>
            </a:solidFill>
            <a:round/>
            <a:headEnd/>
            <a:tailEnd type="triangle" w="med" len="med"/>
          </a:ln>
        </p:spPr>
        <p:txBody>
          <a:bodyPr/>
          <a:lstStyle/>
          <a:p>
            <a:endParaRPr lang="en-US"/>
          </a:p>
        </p:txBody>
      </p:sp>
      <p:sp>
        <p:nvSpPr>
          <p:cNvPr id="3466285" name="Line 43"/>
          <p:cNvSpPr>
            <a:spLocks noChangeShapeType="1"/>
          </p:cNvSpPr>
          <p:nvPr/>
        </p:nvSpPr>
        <p:spPr bwMode="auto">
          <a:xfrm flipV="1">
            <a:off x="5562600" y="3505200"/>
            <a:ext cx="1219200" cy="1690688"/>
          </a:xfrm>
          <a:prstGeom prst="line">
            <a:avLst/>
          </a:prstGeom>
          <a:noFill/>
          <a:ln w="28575">
            <a:solidFill>
              <a:srgbClr val="0066CC"/>
            </a:solidFill>
            <a:round/>
            <a:headEnd/>
            <a:tailEnd type="triangle" w="med" len="med"/>
          </a:ln>
        </p:spPr>
        <p:txBody>
          <a:bodyPr/>
          <a:lstStyle/>
          <a:p>
            <a:endParaRPr lang="en-US"/>
          </a:p>
        </p:txBody>
      </p:sp>
      <p:sp>
        <p:nvSpPr>
          <p:cNvPr id="3466286" name="Line 44"/>
          <p:cNvSpPr>
            <a:spLocks noChangeShapeType="1"/>
          </p:cNvSpPr>
          <p:nvPr/>
        </p:nvSpPr>
        <p:spPr bwMode="auto">
          <a:xfrm flipV="1">
            <a:off x="1676400" y="1752600"/>
            <a:ext cx="3352800" cy="2133600"/>
          </a:xfrm>
          <a:prstGeom prst="line">
            <a:avLst/>
          </a:prstGeom>
          <a:noFill/>
          <a:ln w="28575">
            <a:solidFill>
              <a:srgbClr val="A50021"/>
            </a:solidFill>
            <a:round/>
            <a:headEnd/>
            <a:tailEnd type="triangle" w="med" len="med"/>
          </a:ln>
        </p:spPr>
        <p:txBody>
          <a:bodyPr/>
          <a:lstStyle/>
          <a:p>
            <a:endParaRPr lang="en-US"/>
          </a:p>
        </p:txBody>
      </p:sp>
      <p:sp>
        <p:nvSpPr>
          <p:cNvPr id="3466287" name="Slide Number Placeholder 44"/>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DB8BC24E-7F7B-4FE0-A937-99ED12E1E1BE}" type="slidenum">
              <a:rPr lang="ar-SA" sz="1000">
                <a:latin typeface="Arial" charset="0"/>
              </a:rPr>
              <a:pPr algn="r" eaLnBrk="0" hangingPunct="0"/>
              <a:t>159</a:t>
            </a:fld>
            <a:endParaRPr lang="en-US" sz="1000">
              <a:latin typeface="Arial" charset="0"/>
            </a:endParaRPr>
          </a:p>
        </p:txBody>
      </p:sp>
      <p:sp>
        <p:nvSpPr>
          <p:cNvPr id="2" name="Text Box 46"/>
          <p:cNvSpPr txBox="1">
            <a:spLocks noChangeArrowheads="1"/>
          </p:cNvSpPr>
          <p:nvPr/>
        </p:nvSpPr>
        <p:spPr bwMode="auto">
          <a:xfrm>
            <a:off x="8045450" y="6237288"/>
            <a:ext cx="1098550" cy="2286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900">
                <a:latin typeface="Arial" charset="0"/>
              </a:rPr>
              <a:t>Source: Xilinx Inc.</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27425" name="Picture 4"/>
          <p:cNvPicPr>
            <a:picLocks noChangeAspect="1"/>
          </p:cNvPicPr>
          <p:nvPr/>
        </p:nvPicPr>
        <p:blipFill>
          <a:blip r:embed="rId3"/>
          <a:srcRect/>
          <a:stretch>
            <a:fillRect/>
          </a:stretch>
        </p:blipFill>
        <p:spPr bwMode="auto">
          <a:xfrm>
            <a:off x="6388100" y="3875088"/>
            <a:ext cx="3771900" cy="2514600"/>
          </a:xfrm>
          <a:prstGeom prst="rect">
            <a:avLst/>
          </a:prstGeom>
          <a:noFill/>
          <a:ln w="9525">
            <a:noFill/>
            <a:miter lim="800000"/>
            <a:headEnd/>
            <a:tailEnd/>
          </a:ln>
        </p:spPr>
      </p:pic>
      <p:sp>
        <p:nvSpPr>
          <p:cNvPr id="10727426" name="Rectangle 2"/>
          <p:cNvSpPr>
            <a:spLocks noGrp="1" noChangeArrowheads="1"/>
          </p:cNvSpPr>
          <p:nvPr>
            <p:ph type="title" idx="4294967295"/>
          </p:nvPr>
        </p:nvSpPr>
        <p:spPr/>
        <p:txBody>
          <a:bodyPr/>
          <a:lstStyle/>
          <a:p>
            <a:pPr eaLnBrk="1" hangingPunct="1"/>
            <a:r>
              <a:rPr lang="en-US" smtClean="0"/>
              <a:t>Control Applications</a:t>
            </a:r>
          </a:p>
        </p:txBody>
      </p:sp>
      <p:pic>
        <p:nvPicPr>
          <p:cNvPr id="10727427" name="Picture 2"/>
          <p:cNvPicPr>
            <a:picLocks noChangeAspect="1"/>
          </p:cNvPicPr>
          <p:nvPr/>
        </p:nvPicPr>
        <p:blipFill>
          <a:blip r:embed="rId4"/>
          <a:srcRect/>
          <a:stretch>
            <a:fillRect/>
          </a:stretch>
        </p:blipFill>
        <p:spPr bwMode="auto">
          <a:xfrm>
            <a:off x="484188" y="3306763"/>
            <a:ext cx="2257425" cy="1555750"/>
          </a:xfrm>
          <a:prstGeom prst="rect">
            <a:avLst/>
          </a:prstGeom>
          <a:noFill/>
          <a:ln w="9525">
            <a:noFill/>
            <a:miter lim="800000"/>
            <a:headEnd/>
            <a:tailEnd/>
          </a:ln>
        </p:spPr>
      </p:pic>
      <p:pic>
        <p:nvPicPr>
          <p:cNvPr id="10727428" name="Picture 7"/>
          <p:cNvPicPr>
            <a:picLocks noChangeAspect="1"/>
          </p:cNvPicPr>
          <p:nvPr/>
        </p:nvPicPr>
        <p:blipFill>
          <a:blip r:embed="rId5"/>
          <a:srcRect/>
          <a:stretch>
            <a:fillRect/>
          </a:stretch>
        </p:blipFill>
        <p:spPr bwMode="auto">
          <a:xfrm>
            <a:off x="0" y="5029200"/>
            <a:ext cx="2749550" cy="1828800"/>
          </a:xfrm>
          <a:prstGeom prst="rect">
            <a:avLst/>
          </a:prstGeom>
          <a:noFill/>
          <a:ln w="9525">
            <a:noFill/>
            <a:miter lim="800000"/>
            <a:headEnd/>
            <a:tailEnd/>
          </a:ln>
        </p:spPr>
      </p:pic>
      <p:pic>
        <p:nvPicPr>
          <p:cNvPr id="10727429" name="Picture 4"/>
          <p:cNvPicPr>
            <a:picLocks noChangeAspect="1"/>
          </p:cNvPicPr>
          <p:nvPr/>
        </p:nvPicPr>
        <p:blipFill>
          <a:blip r:embed="rId6"/>
          <a:srcRect/>
          <a:stretch>
            <a:fillRect/>
          </a:stretch>
        </p:blipFill>
        <p:spPr bwMode="auto">
          <a:xfrm>
            <a:off x="228600" y="1022350"/>
            <a:ext cx="3794125" cy="2133600"/>
          </a:xfrm>
          <a:prstGeom prst="rect">
            <a:avLst/>
          </a:prstGeom>
          <a:noFill/>
          <a:ln w="9525">
            <a:noFill/>
            <a:miter lim="800000"/>
            <a:headEnd/>
            <a:tailEnd/>
          </a:ln>
        </p:spPr>
      </p:pic>
      <p:pic>
        <p:nvPicPr>
          <p:cNvPr id="10727430" name="Picture 6"/>
          <p:cNvPicPr>
            <a:picLocks noChangeAspect="1"/>
          </p:cNvPicPr>
          <p:nvPr/>
        </p:nvPicPr>
        <p:blipFill>
          <a:blip r:embed="rId7"/>
          <a:srcRect/>
          <a:stretch>
            <a:fillRect/>
          </a:stretch>
        </p:blipFill>
        <p:spPr bwMode="auto">
          <a:xfrm>
            <a:off x="4183063" y="962025"/>
            <a:ext cx="1641475" cy="2185988"/>
          </a:xfrm>
          <a:prstGeom prst="rect">
            <a:avLst/>
          </a:prstGeom>
          <a:noFill/>
          <a:ln w="9525">
            <a:noFill/>
            <a:miter lim="800000"/>
            <a:headEnd/>
            <a:tailEnd/>
          </a:ln>
        </p:spPr>
      </p:pic>
      <p:pic>
        <p:nvPicPr>
          <p:cNvPr id="10727431" name="Picture 1"/>
          <p:cNvPicPr>
            <a:picLocks noChangeAspect="1"/>
          </p:cNvPicPr>
          <p:nvPr/>
        </p:nvPicPr>
        <p:blipFill>
          <a:blip r:embed="rId8"/>
          <a:srcRect/>
          <a:stretch>
            <a:fillRect/>
          </a:stretch>
        </p:blipFill>
        <p:spPr bwMode="auto">
          <a:xfrm>
            <a:off x="6048375" y="968375"/>
            <a:ext cx="2890838" cy="2312988"/>
          </a:xfrm>
          <a:prstGeom prst="rect">
            <a:avLst/>
          </a:prstGeom>
          <a:noFill/>
          <a:ln w="9525">
            <a:noFill/>
            <a:miter lim="800000"/>
            <a:headEnd/>
            <a:tailEnd/>
          </a:ln>
        </p:spPr>
      </p:pic>
      <p:pic>
        <p:nvPicPr>
          <p:cNvPr id="10727432" name="Picture 2"/>
          <p:cNvPicPr>
            <a:picLocks noChangeAspect="1"/>
          </p:cNvPicPr>
          <p:nvPr/>
        </p:nvPicPr>
        <p:blipFill>
          <a:blip r:embed="rId9"/>
          <a:srcRect/>
          <a:stretch>
            <a:fillRect/>
          </a:stretch>
        </p:blipFill>
        <p:spPr bwMode="auto">
          <a:xfrm>
            <a:off x="2992438" y="3633788"/>
            <a:ext cx="4081462" cy="3060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47585" name="Title 1"/>
          <p:cNvSpPr>
            <a:spLocks noGrp="1"/>
          </p:cNvSpPr>
          <p:nvPr>
            <p:ph type="title" idx="4294967295"/>
          </p:nvPr>
        </p:nvSpPr>
        <p:spPr/>
        <p:txBody>
          <a:bodyPr/>
          <a:lstStyle/>
          <a:p>
            <a:r>
              <a:rPr lang="en-US" smtClean="0"/>
              <a:t>Connecting Logic Blocks</a:t>
            </a:r>
          </a:p>
        </p:txBody>
      </p:sp>
      <p:sp>
        <p:nvSpPr>
          <p:cNvPr id="10947586" name="Content Placeholder 2"/>
          <p:cNvSpPr>
            <a:spLocks noGrp="1"/>
          </p:cNvSpPr>
          <p:nvPr>
            <p:ph idx="4294967295"/>
          </p:nvPr>
        </p:nvSpPr>
        <p:spPr/>
        <p:txBody>
          <a:bodyPr/>
          <a:lstStyle/>
          <a:p>
            <a:r>
              <a:rPr lang="en-US" smtClean="0"/>
              <a:t>In a custom chip, you can create metal lines on the substrate to </a:t>
            </a:r>
          </a:p>
          <a:p>
            <a:r>
              <a:rPr lang="en-US" smtClean="0"/>
              <a:t>connect your gates.</a:t>
            </a:r>
          </a:p>
        </p:txBody>
      </p:sp>
      <p:grpSp>
        <p:nvGrpSpPr>
          <p:cNvPr id="10947587" name="Group 54"/>
          <p:cNvGrpSpPr>
            <a:grpSpLocks/>
          </p:cNvGrpSpPr>
          <p:nvPr/>
        </p:nvGrpSpPr>
        <p:grpSpPr bwMode="auto">
          <a:xfrm>
            <a:off x="2454275" y="2152650"/>
            <a:ext cx="5867400" cy="4495800"/>
            <a:chOff x="2448" y="1344"/>
            <a:chExt cx="2888" cy="2248"/>
          </a:xfrm>
        </p:grpSpPr>
        <p:pic>
          <p:nvPicPr>
            <p:cNvPr id="10947589" name="Picture 49"/>
            <p:cNvPicPr>
              <a:picLocks noChangeAspect="1" noChangeArrowheads="1"/>
            </p:cNvPicPr>
            <p:nvPr/>
          </p:nvPicPr>
          <p:blipFill>
            <a:blip r:embed="rId2"/>
            <a:srcRect r="1903"/>
            <a:stretch>
              <a:fillRect/>
            </a:stretch>
          </p:blipFill>
          <p:spPr bwMode="auto">
            <a:xfrm>
              <a:off x="2448" y="1344"/>
              <a:ext cx="2888" cy="520"/>
            </a:xfrm>
            <a:prstGeom prst="rect">
              <a:avLst/>
            </a:prstGeom>
            <a:noFill/>
            <a:ln w="9525">
              <a:noFill/>
              <a:miter lim="800000"/>
              <a:headEnd/>
              <a:tailEnd/>
            </a:ln>
          </p:spPr>
        </p:pic>
        <p:pic>
          <p:nvPicPr>
            <p:cNvPr id="10947590" name="Picture 50"/>
            <p:cNvPicPr>
              <a:picLocks noChangeAspect="1" noChangeArrowheads="1"/>
            </p:cNvPicPr>
            <p:nvPr/>
          </p:nvPicPr>
          <p:blipFill>
            <a:blip r:embed="rId3"/>
            <a:srcRect r="1903"/>
            <a:stretch>
              <a:fillRect/>
            </a:stretch>
          </p:blipFill>
          <p:spPr bwMode="auto">
            <a:xfrm>
              <a:off x="2448" y="1864"/>
              <a:ext cx="2888" cy="520"/>
            </a:xfrm>
            <a:prstGeom prst="rect">
              <a:avLst/>
            </a:prstGeom>
            <a:noFill/>
            <a:ln w="9525">
              <a:noFill/>
              <a:miter lim="800000"/>
              <a:headEnd/>
              <a:tailEnd/>
            </a:ln>
          </p:spPr>
        </p:pic>
        <p:pic>
          <p:nvPicPr>
            <p:cNvPr id="10947591" name="Picture 51"/>
            <p:cNvPicPr>
              <a:picLocks noChangeAspect="1" noChangeArrowheads="1"/>
            </p:cNvPicPr>
            <p:nvPr/>
          </p:nvPicPr>
          <p:blipFill>
            <a:blip r:embed="rId4"/>
            <a:srcRect r="1903"/>
            <a:stretch>
              <a:fillRect/>
            </a:stretch>
          </p:blipFill>
          <p:spPr bwMode="auto">
            <a:xfrm>
              <a:off x="2448" y="2384"/>
              <a:ext cx="2888" cy="520"/>
            </a:xfrm>
            <a:prstGeom prst="rect">
              <a:avLst/>
            </a:prstGeom>
            <a:noFill/>
            <a:ln w="9525">
              <a:noFill/>
              <a:miter lim="800000"/>
              <a:headEnd/>
              <a:tailEnd/>
            </a:ln>
          </p:spPr>
        </p:pic>
        <p:pic>
          <p:nvPicPr>
            <p:cNvPr id="10947592" name="Picture 52"/>
            <p:cNvPicPr>
              <a:picLocks noChangeAspect="1" noChangeArrowheads="1"/>
            </p:cNvPicPr>
            <p:nvPr/>
          </p:nvPicPr>
          <p:blipFill>
            <a:blip r:embed="rId5"/>
            <a:srcRect r="1903"/>
            <a:stretch>
              <a:fillRect/>
            </a:stretch>
          </p:blipFill>
          <p:spPr bwMode="auto">
            <a:xfrm>
              <a:off x="2448" y="2904"/>
              <a:ext cx="2888" cy="520"/>
            </a:xfrm>
            <a:prstGeom prst="rect">
              <a:avLst/>
            </a:prstGeom>
            <a:noFill/>
            <a:ln w="9525">
              <a:noFill/>
              <a:miter lim="800000"/>
              <a:headEnd/>
              <a:tailEnd/>
            </a:ln>
          </p:spPr>
        </p:pic>
        <p:pic>
          <p:nvPicPr>
            <p:cNvPr id="10947593" name="Picture 53"/>
            <p:cNvPicPr>
              <a:picLocks noChangeAspect="1" noChangeArrowheads="1"/>
            </p:cNvPicPr>
            <p:nvPr/>
          </p:nvPicPr>
          <p:blipFill>
            <a:blip r:embed="rId6"/>
            <a:srcRect r="1903"/>
            <a:stretch>
              <a:fillRect/>
            </a:stretch>
          </p:blipFill>
          <p:spPr bwMode="auto">
            <a:xfrm>
              <a:off x="2448" y="3424"/>
              <a:ext cx="2888" cy="168"/>
            </a:xfrm>
            <a:prstGeom prst="rect">
              <a:avLst/>
            </a:prstGeom>
            <a:noFill/>
            <a:ln w="9525">
              <a:noFill/>
              <a:miter lim="800000"/>
              <a:headEnd/>
              <a:tailEnd/>
            </a:ln>
          </p:spPr>
        </p:pic>
      </p:grpSp>
      <p:sp>
        <p:nvSpPr>
          <p:cNvPr id="10947588" name="Slide Number Placeholder 1"/>
          <p:cNvSpPr txBox="1">
            <a:spLocks noGrp="1"/>
          </p:cNvSpPr>
          <p:nvPr/>
        </p:nvSpPr>
        <p:spPr bwMode="auto">
          <a:xfrm>
            <a:off x="7053263" y="6596063"/>
            <a:ext cx="2133600" cy="476250"/>
          </a:xfrm>
          <a:prstGeom prst="rect">
            <a:avLst/>
          </a:prstGeom>
          <a:noFill/>
          <a:ln w="9525">
            <a:noFill/>
            <a:miter lim="800000"/>
            <a:headEnd/>
            <a:tailEnd/>
          </a:ln>
        </p:spPr>
        <p:txBody>
          <a:bodyPr/>
          <a:lstStyle/>
          <a:p>
            <a:pPr algn="r"/>
            <a:r>
              <a:rPr lang="en-CA" sz="1400">
                <a:latin typeface="Arial" charset="0"/>
              </a:rPr>
              <a:t>Slide Set 11, Page </a:t>
            </a:r>
            <a:fld id="{844864D4-5E2F-4B6A-8E5C-8C95762D2E7B}" type="slidenum">
              <a:rPr lang="en-CA" sz="1400">
                <a:latin typeface="Arial" charset="0"/>
              </a:rPr>
              <a:pPr algn="r"/>
              <a:t>160</a:t>
            </a:fld>
            <a:endParaRPr lang="en-CA" sz="1400">
              <a:latin typeface="Arial" charset="0"/>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48609" name="Title 1"/>
          <p:cNvSpPr>
            <a:spLocks noGrp="1"/>
          </p:cNvSpPr>
          <p:nvPr>
            <p:ph type="title" idx="4294967295"/>
          </p:nvPr>
        </p:nvSpPr>
        <p:spPr/>
        <p:txBody>
          <a:bodyPr/>
          <a:lstStyle/>
          <a:p>
            <a:r>
              <a:rPr lang="en-US" smtClean="0"/>
              <a:t>  </a:t>
            </a:r>
          </a:p>
        </p:txBody>
      </p:sp>
      <p:sp>
        <p:nvSpPr>
          <p:cNvPr id="10948610" name="Content Placeholder 2"/>
          <p:cNvSpPr>
            <a:spLocks noGrp="1"/>
          </p:cNvSpPr>
          <p:nvPr>
            <p:ph idx="4294967295"/>
          </p:nvPr>
        </p:nvSpPr>
        <p:spPr>
          <a:xfrm>
            <a:off x="457200" y="1049338"/>
            <a:ext cx="8229600" cy="4906962"/>
          </a:xfrm>
        </p:spPr>
        <p:txBody>
          <a:bodyPr/>
          <a:lstStyle/>
          <a:p>
            <a:r>
              <a:rPr lang="en-US" smtClean="0"/>
              <a:t>This only works because the connection pattern is known at the time</a:t>
            </a:r>
          </a:p>
          <a:p>
            <a:r>
              <a:rPr lang="en-US" smtClean="0"/>
              <a:t>the chip is fabricated.</a:t>
            </a:r>
          </a:p>
          <a:p>
            <a:endParaRPr lang="en-US" smtClean="0"/>
          </a:p>
          <a:p>
            <a:r>
              <a:rPr lang="en-US" smtClean="0"/>
              <a:t>In an FPGA, the chip is used to implement many different user circuits, </a:t>
            </a:r>
          </a:p>
          <a:p>
            <a:r>
              <a:rPr lang="en-US" smtClean="0"/>
              <a:t>and the connection pattern would be different for each of these circuits.</a:t>
            </a:r>
          </a:p>
          <a:p>
            <a:endParaRPr lang="en-US" smtClean="0"/>
          </a:p>
          <a:p>
            <a:r>
              <a:rPr lang="en-US" smtClean="0"/>
              <a:t>Need a way to </a:t>
            </a:r>
            <a:r>
              <a:rPr lang="ja-JP" altLang="en-US" smtClean="0"/>
              <a:t>“</a:t>
            </a:r>
            <a:r>
              <a:rPr lang="en-US" altLang="ja-JP" smtClean="0"/>
              <a:t>programmably</a:t>
            </a:r>
            <a:r>
              <a:rPr lang="ja-JP" altLang="en-US" smtClean="0"/>
              <a:t>”</a:t>
            </a:r>
            <a:r>
              <a:rPr lang="en-US" altLang="ja-JP" smtClean="0"/>
              <a:t> connect logic blocks on the chip</a:t>
            </a:r>
          </a:p>
          <a:p>
            <a:r>
              <a:rPr lang="en-US" smtClean="0"/>
              <a:t>   - Need to be able to quickly change them when you download a new</a:t>
            </a:r>
          </a:p>
          <a:p>
            <a:r>
              <a:rPr lang="en-US" smtClean="0"/>
              <a:t>     user circuit</a:t>
            </a:r>
          </a:p>
          <a:p>
            <a:endParaRPr lang="en-US" smtClean="0"/>
          </a:p>
          <a:p>
            <a:r>
              <a:rPr lang="en-US" smtClean="0"/>
              <a:t>Key idea: </a:t>
            </a:r>
            <a:r>
              <a:rPr lang="en-US" i="1" smtClean="0"/>
              <a:t>fixed metal tracks </a:t>
            </a:r>
            <a:r>
              <a:rPr lang="en-US" smtClean="0"/>
              <a:t>(that do not change) connected using</a:t>
            </a:r>
          </a:p>
          <a:p>
            <a:r>
              <a:rPr lang="en-US" i="1" smtClean="0"/>
              <a:t>programmable switches</a:t>
            </a:r>
            <a:r>
              <a:rPr lang="en-US" smtClean="0"/>
              <a:t> (that can be configured depending on the user </a:t>
            </a:r>
          </a:p>
          <a:p>
            <a:r>
              <a:rPr lang="en-US" smtClean="0"/>
              <a:t>circuit)</a:t>
            </a:r>
          </a:p>
        </p:txBody>
      </p:sp>
      <p:sp>
        <p:nvSpPr>
          <p:cNvPr id="10948611"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10DAA653-C9A4-4C42-B7FF-977762083CF2}" type="slidenum">
              <a:rPr lang="en-CA" sz="1400">
                <a:latin typeface="Arial" charset="0"/>
              </a:rPr>
              <a:pPr algn="r"/>
              <a:t>161</a:t>
            </a:fld>
            <a:endParaRPr lang="en-CA" sz="1400">
              <a:latin typeface="Arial" charset="0"/>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49633" name="Title 1"/>
          <p:cNvSpPr>
            <a:spLocks noGrp="1"/>
          </p:cNvSpPr>
          <p:nvPr>
            <p:ph type="title" idx="4294967295"/>
          </p:nvPr>
        </p:nvSpPr>
        <p:spPr/>
        <p:txBody>
          <a:bodyPr/>
          <a:lstStyle/>
          <a:p>
            <a:r>
              <a:rPr lang="en-US" smtClean="0"/>
              <a:t>Programmable Switch</a:t>
            </a:r>
          </a:p>
        </p:txBody>
      </p:sp>
      <p:pic>
        <p:nvPicPr>
          <p:cNvPr id="10949634" name="Content Placeholder 4" descr="switch.eps"/>
          <p:cNvPicPr>
            <a:picLocks noGrp="1" noChangeAspect="1"/>
          </p:cNvPicPr>
          <p:nvPr>
            <p:ph idx="4294967295"/>
          </p:nvPr>
        </p:nvPicPr>
        <p:blipFill>
          <a:blip r:embed="rId2"/>
          <a:srcRect l="-19481" r="-19481"/>
          <a:stretch>
            <a:fillRect/>
          </a:stretch>
        </p:blipFill>
        <p:spPr>
          <a:xfrm>
            <a:off x="2355850" y="1049338"/>
            <a:ext cx="7621588" cy="4543425"/>
          </a:xfrm>
        </p:spPr>
      </p:pic>
      <p:sp>
        <p:nvSpPr>
          <p:cNvPr id="10949635" name="TextBox 5"/>
          <p:cNvSpPr txBox="1">
            <a:spLocks noChangeArrowheads="1"/>
          </p:cNvSpPr>
          <p:nvPr/>
        </p:nvSpPr>
        <p:spPr bwMode="auto">
          <a:xfrm>
            <a:off x="511175" y="1963738"/>
            <a:ext cx="2762250" cy="1939925"/>
          </a:xfrm>
          <a:prstGeom prst="rect">
            <a:avLst/>
          </a:prstGeom>
          <a:noFill/>
          <a:ln w="9525">
            <a:noFill/>
            <a:miter lim="800000"/>
            <a:headEnd/>
            <a:tailEnd/>
          </a:ln>
        </p:spPr>
        <p:txBody>
          <a:bodyPr>
            <a:spAutoFit/>
          </a:bodyPr>
          <a:lstStyle/>
          <a:p>
            <a:r>
              <a:rPr lang="en-US" sz="2000">
                <a:latin typeface="Arial" charset="0"/>
              </a:rPr>
              <a:t>NMOS acts as a conductor when configuration bit is 1 and an open circuit when configuration bit is 0</a:t>
            </a:r>
          </a:p>
        </p:txBody>
      </p:sp>
      <p:sp>
        <p:nvSpPr>
          <p:cNvPr id="10949636" name="TextBox 6"/>
          <p:cNvSpPr txBox="1">
            <a:spLocks noChangeArrowheads="1"/>
          </p:cNvSpPr>
          <p:nvPr/>
        </p:nvSpPr>
        <p:spPr bwMode="auto">
          <a:xfrm>
            <a:off x="506413" y="5651500"/>
            <a:ext cx="7021512" cy="708025"/>
          </a:xfrm>
          <a:prstGeom prst="rect">
            <a:avLst/>
          </a:prstGeom>
          <a:noFill/>
          <a:ln w="9525">
            <a:noFill/>
            <a:miter lim="800000"/>
            <a:headEnd/>
            <a:tailEnd/>
          </a:ln>
        </p:spPr>
        <p:txBody>
          <a:bodyPr>
            <a:spAutoFit/>
          </a:bodyPr>
          <a:lstStyle/>
          <a:p>
            <a:r>
              <a:rPr lang="en-US" sz="2000">
                <a:latin typeface="Arial" charset="0"/>
              </a:rPr>
              <a:t>Depending on configuration bit, these two fixed metal tracks may be connected or not connected</a:t>
            </a:r>
          </a:p>
        </p:txBody>
      </p:sp>
      <p:sp>
        <p:nvSpPr>
          <p:cNvPr id="10949637"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8A0286A0-30B0-4F14-8A4D-1A8DAEAE0C13}" type="slidenum">
              <a:rPr lang="en-CA" sz="1400">
                <a:latin typeface="Arial" charset="0"/>
              </a:rPr>
              <a:pPr algn="r"/>
              <a:t>162</a:t>
            </a:fld>
            <a:endParaRPr lang="en-CA" sz="1400">
              <a:latin typeface="Arial" charset="0"/>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14021" name="Rectangle 2"/>
          <p:cNvSpPr>
            <a:spLocks noGrp="1" noChangeArrowheads="1"/>
          </p:cNvSpPr>
          <p:nvPr>
            <p:ph type="title" idx="4294967295"/>
          </p:nvPr>
        </p:nvSpPr>
        <p:spPr/>
        <p:txBody>
          <a:bodyPr/>
          <a:lstStyle/>
          <a:p>
            <a:pPr eaLnBrk="1" hangingPunct="1"/>
            <a:r>
              <a:rPr lang="en-US" smtClean="0"/>
              <a:t>Reconfigurable Logic:</a:t>
            </a:r>
          </a:p>
        </p:txBody>
      </p:sp>
      <p:sp>
        <p:nvSpPr>
          <p:cNvPr id="3414022" name="Rectangle 3"/>
          <p:cNvSpPr>
            <a:spLocks noGrp="1" noChangeArrowheads="1"/>
          </p:cNvSpPr>
          <p:nvPr>
            <p:ph type="body" idx="4294967295"/>
          </p:nvPr>
        </p:nvSpPr>
        <p:spPr>
          <a:xfrm>
            <a:off x="685800" y="1398588"/>
            <a:ext cx="7772400" cy="4773612"/>
          </a:xfrm>
        </p:spPr>
        <p:txBody>
          <a:bodyPr/>
          <a:lstStyle/>
          <a:p>
            <a:pPr eaLnBrk="1" hangingPunct="1"/>
            <a:endParaRPr lang="en-US" smtClean="0"/>
          </a:p>
          <a:p>
            <a:pPr eaLnBrk="1" hangingPunct="1"/>
            <a:r>
              <a:rPr lang="en-US" smtClean="0"/>
              <a:t>                              </a:t>
            </a:r>
          </a:p>
        </p:txBody>
      </p:sp>
      <p:graphicFrame>
        <p:nvGraphicFramePr>
          <p:cNvPr id="3414020" name="Object 2"/>
          <p:cNvGraphicFramePr>
            <a:graphicFrameLocks noChangeAspect="1"/>
          </p:cNvGraphicFramePr>
          <p:nvPr/>
        </p:nvGraphicFramePr>
        <p:xfrm>
          <a:off x="884238" y="1462088"/>
          <a:ext cx="5019675" cy="4303712"/>
        </p:xfrm>
        <a:graphic>
          <a:graphicData uri="http://schemas.openxmlformats.org/presentationml/2006/ole">
            <p:oleObj spid="_x0000_s3414020" name="VISIO" r:id="rId4" imgW="3014472" imgH="2578608" progId="Visio.Drawing.11">
              <p:embed/>
            </p:oleObj>
          </a:graphicData>
        </a:graphic>
      </p:graphicFrame>
      <p:sp>
        <p:nvSpPr>
          <p:cNvPr id="3414023" name="Text Box 5"/>
          <p:cNvSpPr txBox="1">
            <a:spLocks noChangeArrowheads="1"/>
          </p:cNvSpPr>
          <p:nvPr/>
        </p:nvSpPr>
        <p:spPr bwMode="auto">
          <a:xfrm>
            <a:off x="6162675" y="2076450"/>
            <a:ext cx="2667000" cy="2282825"/>
          </a:xfrm>
          <a:prstGeom prst="rect">
            <a:avLst/>
          </a:prstGeom>
          <a:noFill/>
          <a:ln w="9525">
            <a:noFill/>
            <a:miter lim="800000"/>
            <a:headEnd/>
            <a:tailEnd/>
          </a:ln>
        </p:spPr>
        <p:txBody>
          <a:bodyPr>
            <a:spAutoFit/>
          </a:bodyPr>
          <a:lstStyle/>
          <a:p>
            <a:pPr eaLnBrk="0" hangingPunct="0">
              <a:spcBef>
                <a:spcPct val="50000"/>
              </a:spcBef>
            </a:pPr>
            <a:r>
              <a:rPr lang="en-US" sz="2400">
                <a:latin typeface="Arial" charset="0"/>
              </a:rPr>
              <a:t>Connect Logic Blocks using Fixed Metal Tracks and Programmable Switches</a:t>
            </a:r>
          </a:p>
        </p:txBody>
      </p:sp>
      <p:sp>
        <p:nvSpPr>
          <p:cNvPr id="3414024"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43E2376B-6041-44B3-8112-DA9319ECD5D6}" type="slidenum">
              <a:rPr lang="en-CA" sz="1400">
                <a:latin typeface="Arial" charset="0"/>
              </a:rPr>
              <a:pPr algn="r"/>
              <a:t>163</a:t>
            </a:fld>
            <a:endParaRPr lang="en-CA" sz="1400">
              <a:latin typeface="Arial" charset="0"/>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16069" name="Rectangle 2"/>
          <p:cNvSpPr>
            <a:spLocks noGrp="1" noChangeArrowheads="1"/>
          </p:cNvSpPr>
          <p:nvPr>
            <p:ph type="title" idx="4294967295"/>
          </p:nvPr>
        </p:nvSpPr>
        <p:spPr/>
        <p:txBody>
          <a:bodyPr/>
          <a:lstStyle/>
          <a:p>
            <a:pPr eaLnBrk="1" hangingPunct="1"/>
            <a:r>
              <a:rPr lang="en-US" smtClean="0"/>
              <a:t>Reconfigurable Logic:</a:t>
            </a:r>
          </a:p>
        </p:txBody>
      </p:sp>
      <p:sp>
        <p:nvSpPr>
          <p:cNvPr id="3416070" name="Rectangle 3"/>
          <p:cNvSpPr>
            <a:spLocks noGrp="1" noChangeArrowheads="1"/>
          </p:cNvSpPr>
          <p:nvPr>
            <p:ph type="body" idx="4294967295"/>
          </p:nvPr>
        </p:nvSpPr>
        <p:spPr>
          <a:xfrm>
            <a:off x="685800" y="1398588"/>
            <a:ext cx="7772400" cy="4773612"/>
          </a:xfrm>
        </p:spPr>
        <p:txBody>
          <a:bodyPr/>
          <a:lstStyle/>
          <a:p>
            <a:pPr eaLnBrk="1" hangingPunct="1"/>
            <a:endParaRPr lang="en-US" smtClean="0"/>
          </a:p>
          <a:p>
            <a:pPr eaLnBrk="1" hangingPunct="1"/>
            <a:r>
              <a:rPr lang="en-US" smtClean="0"/>
              <a:t>                              </a:t>
            </a:r>
          </a:p>
        </p:txBody>
      </p:sp>
      <p:graphicFrame>
        <p:nvGraphicFramePr>
          <p:cNvPr id="3416068" name="Object 2"/>
          <p:cNvGraphicFramePr>
            <a:graphicFrameLocks noChangeAspect="1"/>
          </p:cNvGraphicFramePr>
          <p:nvPr/>
        </p:nvGraphicFramePr>
        <p:xfrm>
          <a:off x="884238" y="1462088"/>
          <a:ext cx="5019675" cy="4303712"/>
        </p:xfrm>
        <a:graphic>
          <a:graphicData uri="http://schemas.openxmlformats.org/presentationml/2006/ole">
            <p:oleObj spid="_x0000_s3416068" name="VISIO" r:id="rId4" imgW="3014472" imgH="2578608" progId="Visio.Drawing.11">
              <p:embed/>
            </p:oleObj>
          </a:graphicData>
        </a:graphic>
      </p:graphicFrame>
      <p:sp>
        <p:nvSpPr>
          <p:cNvPr id="3416071" name="Text Box 5"/>
          <p:cNvSpPr txBox="1">
            <a:spLocks noChangeArrowheads="1"/>
          </p:cNvSpPr>
          <p:nvPr/>
        </p:nvSpPr>
        <p:spPr bwMode="auto">
          <a:xfrm>
            <a:off x="6162675" y="2076450"/>
            <a:ext cx="2667000" cy="2282825"/>
          </a:xfrm>
          <a:prstGeom prst="rect">
            <a:avLst/>
          </a:prstGeom>
          <a:noFill/>
          <a:ln w="9525">
            <a:noFill/>
            <a:miter lim="800000"/>
            <a:headEnd/>
            <a:tailEnd/>
          </a:ln>
        </p:spPr>
        <p:txBody>
          <a:bodyPr>
            <a:spAutoFit/>
          </a:bodyPr>
          <a:lstStyle/>
          <a:p>
            <a:pPr eaLnBrk="0" hangingPunct="0">
              <a:spcBef>
                <a:spcPct val="50000"/>
              </a:spcBef>
            </a:pPr>
            <a:r>
              <a:rPr lang="en-US" sz="2400">
                <a:latin typeface="Arial" charset="0"/>
              </a:rPr>
              <a:t>Connect Logic Blocks using Fixed Metal Tracks and Programmable Switches</a:t>
            </a:r>
          </a:p>
        </p:txBody>
      </p:sp>
      <p:sp>
        <p:nvSpPr>
          <p:cNvPr id="3416072"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DD31BC0C-367B-46CA-86A3-F03474F516B1}" type="slidenum">
              <a:rPr lang="en-CA" sz="1400">
                <a:latin typeface="Arial" charset="0"/>
              </a:rPr>
              <a:pPr algn="r"/>
              <a:t>164</a:t>
            </a:fld>
            <a:endParaRPr lang="en-CA" sz="1400">
              <a:latin typeface="Arial" charset="0"/>
            </a:endParaRP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18117" name="Rectangle 2"/>
          <p:cNvSpPr>
            <a:spLocks noGrp="1" noChangeArrowheads="1"/>
          </p:cNvSpPr>
          <p:nvPr>
            <p:ph type="title" idx="4294967295"/>
          </p:nvPr>
        </p:nvSpPr>
        <p:spPr/>
        <p:txBody>
          <a:bodyPr/>
          <a:lstStyle/>
          <a:p>
            <a:pPr eaLnBrk="1" hangingPunct="1"/>
            <a:r>
              <a:rPr lang="en-US" smtClean="0"/>
              <a:t>Switch Blocks:</a:t>
            </a:r>
            <a:endParaRPr lang="en-CA" smtClean="0"/>
          </a:p>
        </p:txBody>
      </p:sp>
      <p:sp>
        <p:nvSpPr>
          <p:cNvPr id="3418118" name="Rectangle 3"/>
          <p:cNvSpPr>
            <a:spLocks noGrp="1" noChangeArrowheads="1"/>
          </p:cNvSpPr>
          <p:nvPr>
            <p:ph type="body" idx="4294967295"/>
          </p:nvPr>
        </p:nvSpPr>
        <p:spPr>
          <a:xfrm>
            <a:off x="5715000" y="1219200"/>
            <a:ext cx="2971800" cy="1828800"/>
          </a:xfrm>
        </p:spPr>
        <p:txBody>
          <a:bodyPr/>
          <a:lstStyle/>
          <a:p>
            <a:pPr eaLnBrk="1" hangingPunct="1"/>
            <a:r>
              <a:rPr lang="en-US" smtClean="0"/>
              <a:t>Switch Blocks connect horizontal and vertical channels</a:t>
            </a:r>
          </a:p>
          <a:p>
            <a:pPr eaLnBrk="1" hangingPunct="1"/>
            <a:endParaRPr lang="en-US" smtClean="0"/>
          </a:p>
        </p:txBody>
      </p:sp>
      <p:graphicFrame>
        <p:nvGraphicFramePr>
          <p:cNvPr id="3418116" name="Object 2"/>
          <p:cNvGraphicFramePr>
            <a:graphicFrameLocks noChangeAspect="1"/>
          </p:cNvGraphicFramePr>
          <p:nvPr/>
        </p:nvGraphicFramePr>
        <p:xfrm>
          <a:off x="304800" y="1066800"/>
          <a:ext cx="5294313" cy="5522913"/>
        </p:xfrm>
        <a:graphic>
          <a:graphicData uri="http://schemas.openxmlformats.org/presentationml/2006/ole">
            <p:oleObj spid="_x0000_s3418116" name="VISIO" r:id="rId4" imgW="5303520" imgH="5519928" progId="Visio.Drawing.11">
              <p:embed/>
            </p:oleObj>
          </a:graphicData>
        </a:graphic>
      </p:graphicFrame>
      <p:sp>
        <p:nvSpPr>
          <p:cNvPr id="3418119" name="Rectangle 5"/>
          <p:cNvSpPr>
            <a:spLocks noChangeArrowheads="1"/>
          </p:cNvSpPr>
          <p:nvPr/>
        </p:nvSpPr>
        <p:spPr bwMode="auto">
          <a:xfrm>
            <a:off x="5791200" y="2971800"/>
            <a:ext cx="2971800" cy="1828800"/>
          </a:xfrm>
          <a:prstGeom prst="rect">
            <a:avLst/>
          </a:prstGeom>
          <a:noFill/>
          <a:ln w="9525">
            <a:noFill/>
            <a:miter lim="800000"/>
            <a:headEnd/>
            <a:tailEnd/>
          </a:ln>
        </p:spPr>
        <p:txBody>
          <a:bodyPr/>
          <a:lstStyle/>
          <a:p>
            <a:pPr marL="342900" indent="-342900">
              <a:spcBef>
                <a:spcPct val="20000"/>
              </a:spcBef>
            </a:pPr>
            <a:r>
              <a:rPr lang="en-US" sz="2400">
                <a:latin typeface="Arial" charset="0"/>
              </a:rPr>
              <a:t>Every possible connection?</a:t>
            </a:r>
          </a:p>
          <a:p>
            <a:pPr marL="342900" indent="-342900">
              <a:spcBef>
                <a:spcPct val="20000"/>
              </a:spcBef>
            </a:pPr>
            <a:r>
              <a:rPr lang="en-US" sz="2400">
                <a:latin typeface="Arial" charset="0"/>
              </a:rPr>
              <a:t>      - Too big</a:t>
            </a:r>
          </a:p>
          <a:p>
            <a:pPr marL="342900" indent="-342900">
              <a:spcBef>
                <a:spcPct val="20000"/>
              </a:spcBef>
            </a:pPr>
            <a:r>
              <a:rPr lang="en-US" sz="2400">
                <a:latin typeface="Arial" charset="0"/>
              </a:rPr>
              <a:t>      - Too slow</a:t>
            </a:r>
          </a:p>
        </p:txBody>
      </p:sp>
      <p:sp>
        <p:nvSpPr>
          <p:cNvPr id="3418120"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C3112E86-1EA0-4C57-92B5-39FDFB8BBCC3}" type="slidenum">
              <a:rPr lang="en-CA" sz="1400">
                <a:latin typeface="Arial" charset="0"/>
              </a:rPr>
              <a:pPr algn="r"/>
              <a:t>165</a:t>
            </a:fld>
            <a:endParaRPr lang="en-CA" sz="1400">
              <a:latin typeface="Arial" charset="0"/>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20165" name="Rectangle 2"/>
          <p:cNvSpPr>
            <a:spLocks noGrp="1" noChangeArrowheads="1"/>
          </p:cNvSpPr>
          <p:nvPr>
            <p:ph type="title" idx="4294967295"/>
          </p:nvPr>
        </p:nvSpPr>
        <p:spPr/>
        <p:txBody>
          <a:bodyPr/>
          <a:lstStyle/>
          <a:p>
            <a:pPr eaLnBrk="1" hangingPunct="1"/>
            <a:r>
              <a:rPr lang="en-US" smtClean="0"/>
              <a:t>Switch Blocks:</a:t>
            </a:r>
            <a:endParaRPr lang="en-CA" smtClean="0"/>
          </a:p>
        </p:txBody>
      </p:sp>
      <p:sp>
        <p:nvSpPr>
          <p:cNvPr id="3420166" name="Rectangle 3"/>
          <p:cNvSpPr>
            <a:spLocks noGrp="1" noChangeArrowheads="1"/>
          </p:cNvSpPr>
          <p:nvPr>
            <p:ph type="body" idx="4294967295"/>
          </p:nvPr>
        </p:nvSpPr>
        <p:spPr>
          <a:xfrm>
            <a:off x="5715000" y="1219200"/>
            <a:ext cx="2971800" cy="1828800"/>
          </a:xfrm>
        </p:spPr>
        <p:txBody>
          <a:bodyPr/>
          <a:lstStyle/>
          <a:p>
            <a:pPr eaLnBrk="1" hangingPunct="1"/>
            <a:r>
              <a:rPr lang="en-US" smtClean="0"/>
              <a:t>Switch Blocks connect horizontal and vertical channels</a:t>
            </a:r>
          </a:p>
          <a:p>
            <a:pPr eaLnBrk="1" hangingPunct="1"/>
            <a:endParaRPr lang="en-US" smtClean="0"/>
          </a:p>
        </p:txBody>
      </p:sp>
      <p:graphicFrame>
        <p:nvGraphicFramePr>
          <p:cNvPr id="3420164" name="Object 2"/>
          <p:cNvGraphicFramePr>
            <a:graphicFrameLocks noChangeAspect="1"/>
          </p:cNvGraphicFramePr>
          <p:nvPr/>
        </p:nvGraphicFramePr>
        <p:xfrm>
          <a:off x="304800" y="1066800"/>
          <a:ext cx="5294313" cy="5522913"/>
        </p:xfrm>
        <a:graphic>
          <a:graphicData uri="http://schemas.openxmlformats.org/presentationml/2006/ole">
            <p:oleObj spid="_x0000_s3420164" name="VISIO" r:id="rId4" imgW="5303520" imgH="5519928" progId="Visio.Drawing.11">
              <p:embed/>
            </p:oleObj>
          </a:graphicData>
        </a:graphic>
      </p:graphicFrame>
      <p:sp>
        <p:nvSpPr>
          <p:cNvPr id="3420167" name="Rectangle 5"/>
          <p:cNvSpPr>
            <a:spLocks noChangeArrowheads="1"/>
          </p:cNvSpPr>
          <p:nvPr/>
        </p:nvSpPr>
        <p:spPr bwMode="auto">
          <a:xfrm>
            <a:off x="5791200" y="2971800"/>
            <a:ext cx="2971800" cy="1828800"/>
          </a:xfrm>
          <a:prstGeom prst="rect">
            <a:avLst/>
          </a:prstGeom>
          <a:noFill/>
          <a:ln w="9525">
            <a:noFill/>
            <a:miter lim="800000"/>
            <a:headEnd/>
            <a:tailEnd/>
          </a:ln>
        </p:spPr>
        <p:txBody>
          <a:bodyPr/>
          <a:lstStyle/>
          <a:p>
            <a:pPr marL="342900" indent="-342900">
              <a:spcBef>
                <a:spcPct val="20000"/>
              </a:spcBef>
            </a:pPr>
            <a:r>
              <a:rPr lang="en-US" sz="2400">
                <a:latin typeface="Arial" charset="0"/>
              </a:rPr>
              <a:t>Every possible connection?</a:t>
            </a:r>
          </a:p>
          <a:p>
            <a:pPr marL="342900" indent="-342900">
              <a:spcBef>
                <a:spcPct val="20000"/>
              </a:spcBef>
            </a:pPr>
            <a:r>
              <a:rPr lang="en-US" sz="2400">
                <a:latin typeface="Arial" charset="0"/>
              </a:rPr>
              <a:t>      - Too big</a:t>
            </a:r>
          </a:p>
          <a:p>
            <a:pPr marL="342900" indent="-342900">
              <a:spcBef>
                <a:spcPct val="20000"/>
              </a:spcBef>
            </a:pPr>
            <a:r>
              <a:rPr lang="en-US" sz="2400">
                <a:latin typeface="Arial" charset="0"/>
              </a:rPr>
              <a:t>      - Too slow</a:t>
            </a:r>
          </a:p>
        </p:txBody>
      </p:sp>
      <p:sp>
        <p:nvSpPr>
          <p:cNvPr id="3420168" name="Rectangle 6"/>
          <p:cNvSpPr>
            <a:spLocks noChangeArrowheads="1"/>
          </p:cNvSpPr>
          <p:nvPr/>
        </p:nvSpPr>
        <p:spPr bwMode="auto">
          <a:xfrm>
            <a:off x="5791200" y="5029200"/>
            <a:ext cx="2971800" cy="1828800"/>
          </a:xfrm>
          <a:prstGeom prst="rect">
            <a:avLst/>
          </a:prstGeom>
          <a:noFill/>
          <a:ln w="9525">
            <a:noFill/>
            <a:miter lim="800000"/>
            <a:headEnd/>
            <a:tailEnd/>
          </a:ln>
        </p:spPr>
        <p:txBody>
          <a:bodyPr/>
          <a:lstStyle/>
          <a:p>
            <a:pPr marL="342900" indent="-342900">
              <a:spcBef>
                <a:spcPct val="20000"/>
              </a:spcBef>
            </a:pPr>
            <a:r>
              <a:rPr lang="en-US" sz="2400">
                <a:latin typeface="Arial" charset="0"/>
              </a:rPr>
              <a:t>Many Topologies possible</a:t>
            </a:r>
          </a:p>
          <a:p>
            <a:pPr marL="342900" indent="-342900">
              <a:spcBef>
                <a:spcPct val="20000"/>
              </a:spcBef>
            </a:pPr>
            <a:r>
              <a:rPr lang="en-US" sz="2400">
                <a:latin typeface="Arial" charset="0"/>
              </a:rPr>
              <a:t>  </a:t>
            </a:r>
          </a:p>
        </p:txBody>
      </p:sp>
      <p:sp>
        <p:nvSpPr>
          <p:cNvPr id="3420169"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06F2B229-E65F-4B2F-B986-76147C153FB4}" type="slidenum">
              <a:rPr lang="en-CA" sz="1400">
                <a:latin typeface="Arial" charset="0"/>
              </a:rPr>
              <a:pPr algn="r"/>
              <a:t>166</a:t>
            </a:fld>
            <a:endParaRPr lang="en-CA" sz="1400">
              <a:latin typeface="Arial" charset="0"/>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22213" name="Rectangle 2"/>
          <p:cNvSpPr>
            <a:spLocks noGrp="1" noChangeArrowheads="1"/>
          </p:cNvSpPr>
          <p:nvPr>
            <p:ph type="title" idx="4294967295"/>
          </p:nvPr>
        </p:nvSpPr>
        <p:spPr/>
        <p:txBody>
          <a:bodyPr/>
          <a:lstStyle/>
          <a:p>
            <a:pPr eaLnBrk="1" hangingPunct="1"/>
            <a:r>
              <a:rPr lang="en-US" smtClean="0"/>
              <a:t>Wiring Segments</a:t>
            </a:r>
            <a:endParaRPr lang="en-CA" smtClean="0"/>
          </a:p>
        </p:txBody>
      </p:sp>
      <p:sp>
        <p:nvSpPr>
          <p:cNvPr id="3422214" name="Rectangle 3"/>
          <p:cNvSpPr>
            <a:spLocks noGrp="1" noChangeArrowheads="1"/>
          </p:cNvSpPr>
          <p:nvPr>
            <p:ph type="body" idx="4294967295"/>
          </p:nvPr>
        </p:nvSpPr>
        <p:spPr>
          <a:xfrm>
            <a:off x="6019800" y="1219200"/>
            <a:ext cx="2971800" cy="4906963"/>
          </a:xfrm>
        </p:spPr>
        <p:txBody>
          <a:bodyPr/>
          <a:lstStyle/>
          <a:p>
            <a:pPr eaLnBrk="1" hangingPunct="1"/>
            <a:r>
              <a:rPr lang="en-US" smtClean="0"/>
              <a:t>Short segments are good for local connections</a:t>
            </a:r>
          </a:p>
          <a:p>
            <a:pPr eaLnBrk="1" hangingPunct="1"/>
            <a:endParaRPr lang="en-US" smtClean="0"/>
          </a:p>
          <a:p>
            <a:pPr eaLnBrk="1" hangingPunct="1"/>
            <a:r>
              <a:rPr lang="en-US" smtClean="0"/>
              <a:t>Long segments are good for global connections</a:t>
            </a:r>
          </a:p>
          <a:p>
            <a:pPr eaLnBrk="1" hangingPunct="1"/>
            <a:endParaRPr lang="en-US" smtClean="0"/>
          </a:p>
          <a:p>
            <a:pPr eaLnBrk="1" hangingPunct="1"/>
            <a:r>
              <a:rPr lang="en-US" smtClean="0"/>
              <a:t>Most FPGA</a:t>
            </a:r>
            <a:r>
              <a:rPr lang="ja-JP" altLang="en-US" smtClean="0"/>
              <a:t>’</a:t>
            </a:r>
            <a:r>
              <a:rPr lang="en-US" altLang="ja-JP" smtClean="0"/>
              <a:t>s have a variety of segment lengths</a:t>
            </a:r>
            <a:endParaRPr lang="en-CA" smtClean="0"/>
          </a:p>
        </p:txBody>
      </p:sp>
      <p:graphicFrame>
        <p:nvGraphicFramePr>
          <p:cNvPr id="3422212" name="Object 2"/>
          <p:cNvGraphicFramePr>
            <a:graphicFrameLocks noChangeAspect="1"/>
          </p:cNvGraphicFramePr>
          <p:nvPr/>
        </p:nvGraphicFramePr>
        <p:xfrm>
          <a:off x="0" y="1981200"/>
          <a:ext cx="6096000" cy="3779838"/>
        </p:xfrm>
        <a:graphic>
          <a:graphicData uri="http://schemas.openxmlformats.org/presentationml/2006/ole">
            <p:oleObj spid="_x0000_s3422212" name="VISIO" r:id="rId4" imgW="3517392" imgH="2176272" progId="Visio.Drawing.11">
              <p:embed/>
            </p:oleObj>
          </a:graphicData>
        </a:graphic>
      </p:graphicFrame>
      <p:sp>
        <p:nvSpPr>
          <p:cNvPr id="342221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032305FA-FA17-4A53-A8BF-01D0880512A2}" type="slidenum">
              <a:rPr lang="en-CA" sz="1400">
                <a:latin typeface="Arial" charset="0"/>
              </a:rPr>
              <a:pPr algn="r"/>
              <a:t>167</a:t>
            </a:fld>
            <a:endParaRPr lang="en-CA" sz="1400">
              <a:latin typeface="Arial"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60897" name="Rectangle 2"/>
          <p:cNvSpPr>
            <a:spLocks noGrp="1" noChangeArrowheads="1"/>
          </p:cNvSpPr>
          <p:nvPr>
            <p:ph type="title" idx="4294967295"/>
          </p:nvPr>
        </p:nvSpPr>
        <p:spPr/>
        <p:txBody>
          <a:bodyPr/>
          <a:lstStyle/>
          <a:p>
            <a:pPr eaLnBrk="1" hangingPunct="1"/>
            <a:r>
              <a:rPr lang="en-US" smtClean="0"/>
              <a:t>Segment Lengths</a:t>
            </a:r>
          </a:p>
        </p:txBody>
      </p:sp>
      <p:sp>
        <p:nvSpPr>
          <p:cNvPr id="10960898" name="Rectangle 3"/>
          <p:cNvSpPr>
            <a:spLocks noGrp="1" noChangeArrowheads="1"/>
          </p:cNvSpPr>
          <p:nvPr>
            <p:ph type="body" idx="4294967295"/>
          </p:nvPr>
        </p:nvSpPr>
        <p:spPr/>
        <p:txBody>
          <a:bodyPr/>
          <a:lstStyle/>
          <a:p>
            <a:pPr eaLnBrk="1" hangingPunct="1"/>
            <a:r>
              <a:rPr lang="en-US" smtClean="0"/>
              <a:t>Typically, an FPGA contains a mix of segment lengths:</a:t>
            </a:r>
          </a:p>
          <a:p>
            <a:pPr eaLnBrk="1" hangingPunct="1"/>
            <a:r>
              <a:rPr lang="en-US" smtClean="0"/>
              <a:t>	- Some wires that span only one logic block</a:t>
            </a:r>
          </a:p>
          <a:p>
            <a:pPr eaLnBrk="1" hangingPunct="1"/>
            <a:r>
              <a:rPr lang="en-US" smtClean="0"/>
              <a:t>	- Some wires that span more than one logic block</a:t>
            </a:r>
          </a:p>
          <a:p>
            <a:pPr eaLnBrk="1" hangingPunct="1"/>
            <a:r>
              <a:rPr lang="en-US" smtClean="0"/>
              <a:t>	- Some wires that span the whole chip</a:t>
            </a:r>
          </a:p>
          <a:p>
            <a:pPr eaLnBrk="1" hangingPunct="1"/>
            <a:endParaRPr lang="en-US" sz="1200" smtClean="0"/>
          </a:p>
          <a:p>
            <a:pPr eaLnBrk="1" hangingPunct="1"/>
            <a:r>
              <a:rPr lang="en-US" smtClean="0"/>
              <a:t>If a segment is too short, must traverse many segments to </a:t>
            </a:r>
          </a:p>
          <a:p>
            <a:pPr eaLnBrk="1" hangingPunct="1"/>
            <a:r>
              <a:rPr lang="en-US" smtClean="0"/>
              <a:t>reach your destination</a:t>
            </a:r>
          </a:p>
          <a:p>
            <a:pPr eaLnBrk="1" hangingPunct="1"/>
            <a:endParaRPr lang="en-US" sz="1200" smtClean="0"/>
          </a:p>
          <a:p>
            <a:pPr eaLnBrk="1" hangingPunct="1"/>
            <a:r>
              <a:rPr lang="en-US" smtClean="0"/>
              <a:t>If a segment is too long, waste routing capacity, extra </a:t>
            </a:r>
          </a:p>
          <a:p>
            <a:pPr eaLnBrk="1" hangingPunct="1"/>
            <a:r>
              <a:rPr lang="en-US" smtClean="0"/>
              <a:t>capacitance</a:t>
            </a:r>
          </a:p>
          <a:p>
            <a:pPr eaLnBrk="1" hangingPunct="1"/>
            <a:endParaRPr lang="en-US" sz="1200" smtClean="0"/>
          </a:p>
        </p:txBody>
      </p:sp>
      <p:sp>
        <p:nvSpPr>
          <p:cNvPr id="10960899"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B1757E77-06F7-4B1B-A16C-F42D6896553C}" type="slidenum">
              <a:rPr lang="en-CA" sz="1400">
                <a:latin typeface="Arial" charset="0"/>
              </a:rPr>
              <a:pPr algn="r"/>
              <a:t>168</a:t>
            </a:fld>
            <a:endParaRPr lang="en-CA" sz="1400">
              <a:latin typeface="Arial" charset="0"/>
            </a:endParaRP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26309" name="Rectangle 2"/>
          <p:cNvSpPr>
            <a:spLocks noGrp="1" noChangeArrowheads="1"/>
          </p:cNvSpPr>
          <p:nvPr>
            <p:ph type="title" idx="4294967295"/>
          </p:nvPr>
        </p:nvSpPr>
        <p:spPr/>
        <p:txBody>
          <a:bodyPr/>
          <a:lstStyle/>
          <a:p>
            <a:pPr eaLnBrk="1" hangingPunct="1"/>
            <a:r>
              <a:rPr lang="en-US" smtClean="0">
                <a:solidFill>
                  <a:schemeClr val="hlink"/>
                </a:solidFill>
              </a:rPr>
              <a:t>Detailed Routing Diagram (XC4000X)</a:t>
            </a:r>
          </a:p>
        </p:txBody>
      </p:sp>
      <p:sp>
        <p:nvSpPr>
          <p:cNvPr id="3426310" name="Rectangle 3"/>
          <p:cNvSpPr>
            <a:spLocks noGrp="1" noChangeArrowheads="1"/>
          </p:cNvSpPr>
          <p:nvPr>
            <p:ph type="body" idx="4294967295"/>
          </p:nvPr>
        </p:nvSpPr>
        <p:spPr>
          <a:xfrm>
            <a:off x="6254750" y="1219200"/>
            <a:ext cx="2667000" cy="4906963"/>
          </a:xfrm>
        </p:spPr>
        <p:txBody>
          <a:bodyPr/>
          <a:lstStyle/>
          <a:p>
            <a:pPr eaLnBrk="1" hangingPunct="1"/>
            <a:r>
              <a:rPr lang="en-US" smtClean="0"/>
              <a:t>Dots represent</a:t>
            </a:r>
          </a:p>
          <a:p>
            <a:pPr eaLnBrk="1" hangingPunct="1"/>
            <a:r>
              <a:rPr lang="en-US" smtClean="0"/>
              <a:t>Programmable</a:t>
            </a:r>
          </a:p>
          <a:p>
            <a:pPr eaLnBrk="1" hangingPunct="1"/>
            <a:r>
              <a:rPr lang="en-US" smtClean="0"/>
              <a:t>Connections</a:t>
            </a:r>
          </a:p>
          <a:p>
            <a:pPr eaLnBrk="1" hangingPunct="1"/>
            <a:endParaRPr lang="en-US" smtClean="0"/>
          </a:p>
          <a:p>
            <a:pPr eaLnBrk="1" hangingPunct="1"/>
            <a:r>
              <a:rPr lang="en-US" smtClean="0"/>
              <a:t>Yes, this is old, </a:t>
            </a:r>
          </a:p>
          <a:p>
            <a:pPr eaLnBrk="1" hangingPunct="1"/>
            <a:r>
              <a:rPr lang="en-US" smtClean="0"/>
              <a:t>but it illustrates </a:t>
            </a:r>
          </a:p>
          <a:p>
            <a:pPr eaLnBrk="1" hangingPunct="1"/>
            <a:r>
              <a:rPr lang="en-US" smtClean="0"/>
              <a:t>the parts.</a:t>
            </a:r>
          </a:p>
          <a:p>
            <a:pPr eaLnBrk="1" hangingPunct="1"/>
            <a:endParaRPr lang="en-US" smtClean="0"/>
          </a:p>
          <a:p>
            <a:pPr eaLnBrk="1" hangingPunct="1"/>
            <a:r>
              <a:rPr lang="en-US" smtClean="0"/>
              <a:t>Today, vendors </a:t>
            </a:r>
          </a:p>
          <a:p>
            <a:pPr eaLnBrk="1" hangingPunct="1"/>
            <a:r>
              <a:rPr lang="en-US" smtClean="0"/>
              <a:t>don</a:t>
            </a:r>
            <a:r>
              <a:rPr lang="ja-JP" altLang="en-US" smtClean="0"/>
              <a:t>’</a:t>
            </a:r>
            <a:r>
              <a:rPr lang="en-US" altLang="ja-JP" smtClean="0"/>
              <a:t>t publish the </a:t>
            </a:r>
          </a:p>
          <a:p>
            <a:pPr eaLnBrk="1" hangingPunct="1"/>
            <a:r>
              <a:rPr lang="en-US" smtClean="0"/>
              <a:t>routing details</a:t>
            </a:r>
          </a:p>
        </p:txBody>
      </p:sp>
      <p:graphicFrame>
        <p:nvGraphicFramePr>
          <p:cNvPr id="3426308" name="Object 2"/>
          <p:cNvGraphicFramePr>
            <a:graphicFrameLocks noChangeAspect="1"/>
          </p:cNvGraphicFramePr>
          <p:nvPr/>
        </p:nvGraphicFramePr>
        <p:xfrm>
          <a:off x="379413" y="963613"/>
          <a:ext cx="5851525" cy="6099175"/>
        </p:xfrm>
        <a:graphic>
          <a:graphicData uri="http://schemas.openxmlformats.org/presentationml/2006/ole">
            <p:oleObj spid="_x0000_s3426308" name="VISIO" r:id="rId4" imgW="5675376" imgH="5903976" progId="Visio.Drawing.11">
              <p:embed/>
            </p:oleObj>
          </a:graphicData>
        </a:graphic>
      </p:graphicFrame>
      <p:sp>
        <p:nvSpPr>
          <p:cNvPr id="3426311"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091614CE-08F5-458B-83A0-23F19BDE20DD}" type="slidenum">
              <a:rPr lang="en-CA" sz="1400">
                <a:latin typeface="Arial" charset="0"/>
              </a:rPr>
              <a:pPr algn="r"/>
              <a:t>169</a:t>
            </a:fld>
            <a:endParaRPr lang="en-CA" sz="1400">
              <a:latin typeface="Arial"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29473" name="Picture 5"/>
          <p:cNvPicPr>
            <a:picLocks noChangeAspect="1"/>
          </p:cNvPicPr>
          <p:nvPr/>
        </p:nvPicPr>
        <p:blipFill>
          <a:blip r:embed="rId3"/>
          <a:srcRect/>
          <a:stretch>
            <a:fillRect/>
          </a:stretch>
        </p:blipFill>
        <p:spPr bwMode="auto">
          <a:xfrm>
            <a:off x="3529013" y="931863"/>
            <a:ext cx="5364162" cy="2438400"/>
          </a:xfrm>
          <a:prstGeom prst="rect">
            <a:avLst/>
          </a:prstGeom>
          <a:noFill/>
          <a:ln w="9525">
            <a:noFill/>
            <a:miter lim="800000"/>
            <a:headEnd/>
            <a:tailEnd/>
          </a:ln>
        </p:spPr>
      </p:pic>
      <p:pic>
        <p:nvPicPr>
          <p:cNvPr id="10729474" name="Picture 7"/>
          <p:cNvPicPr>
            <a:picLocks noChangeAspect="1"/>
          </p:cNvPicPr>
          <p:nvPr/>
        </p:nvPicPr>
        <p:blipFill>
          <a:blip r:embed="rId4"/>
          <a:srcRect/>
          <a:stretch>
            <a:fillRect/>
          </a:stretch>
        </p:blipFill>
        <p:spPr bwMode="auto">
          <a:xfrm>
            <a:off x="182563" y="973138"/>
            <a:ext cx="3249612" cy="2436812"/>
          </a:xfrm>
          <a:prstGeom prst="rect">
            <a:avLst/>
          </a:prstGeom>
          <a:noFill/>
          <a:ln w="9525">
            <a:noFill/>
            <a:miter lim="800000"/>
            <a:headEnd/>
            <a:tailEnd/>
          </a:ln>
        </p:spPr>
      </p:pic>
      <p:sp>
        <p:nvSpPr>
          <p:cNvPr id="10729475" name="Slide Number Placeholder 5"/>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ea typeface="MS PGothic" pitchFamily="34" charset="-128"/>
              </a:rPr>
              <a:t>Page </a:t>
            </a:r>
            <a:fld id="{0DBC88F2-0020-4222-90FB-B11C3549766B}" type="slidenum">
              <a:rPr lang="en-US" sz="1400">
                <a:latin typeface="Arial" charset="0"/>
                <a:ea typeface="MS PGothic" pitchFamily="34" charset="-128"/>
              </a:rPr>
              <a:pPr algn="r"/>
              <a:t>17</a:t>
            </a:fld>
            <a:endParaRPr lang="en-US" sz="1400">
              <a:latin typeface="Arial" charset="0"/>
              <a:ea typeface="MS PGothic" pitchFamily="34" charset="-128"/>
            </a:endParaRPr>
          </a:p>
        </p:txBody>
      </p:sp>
      <p:sp>
        <p:nvSpPr>
          <p:cNvPr id="10729476" name="Rectangle 2"/>
          <p:cNvSpPr>
            <a:spLocks noGrp="1" noChangeArrowheads="1"/>
          </p:cNvSpPr>
          <p:nvPr>
            <p:ph type="title" idx="4294967295"/>
          </p:nvPr>
        </p:nvSpPr>
        <p:spPr/>
        <p:txBody>
          <a:bodyPr/>
          <a:lstStyle/>
          <a:p>
            <a:pPr eaLnBrk="1" hangingPunct="1"/>
            <a:r>
              <a:rPr lang="en-US" smtClean="0"/>
              <a:t>Biomedical Applications</a:t>
            </a:r>
          </a:p>
        </p:txBody>
      </p:sp>
      <p:sp>
        <p:nvSpPr>
          <p:cNvPr id="10729477" name="Text Box 6"/>
          <p:cNvSpPr txBox="1">
            <a:spLocks noChangeArrowheads="1"/>
          </p:cNvSpPr>
          <p:nvPr/>
        </p:nvSpPr>
        <p:spPr bwMode="auto">
          <a:xfrm>
            <a:off x="219075" y="2916238"/>
            <a:ext cx="1917700" cy="430212"/>
          </a:xfrm>
          <a:prstGeom prst="rect">
            <a:avLst/>
          </a:prstGeom>
          <a:noFill/>
          <a:ln w="9525">
            <a:noFill/>
            <a:miter lim="800000"/>
            <a:headEnd/>
            <a:tailEnd/>
          </a:ln>
        </p:spPr>
        <p:txBody>
          <a:bodyPr>
            <a:spAutoFit/>
          </a:bodyPr>
          <a:lstStyle/>
          <a:p>
            <a:pPr eaLnBrk="0" hangingPunct="0">
              <a:spcBef>
                <a:spcPct val="50000"/>
              </a:spcBef>
            </a:pPr>
            <a:r>
              <a:rPr lang="en-US" sz="2200" b="1">
                <a:solidFill>
                  <a:schemeClr val="bg1"/>
                </a:solidFill>
                <a:latin typeface="Arial" charset="0"/>
                <a:ea typeface="MS PGothic" pitchFamily="34" charset="-128"/>
              </a:rPr>
              <a:t>Diagnostic</a:t>
            </a:r>
          </a:p>
        </p:txBody>
      </p:sp>
      <p:sp>
        <p:nvSpPr>
          <p:cNvPr id="10729478" name="Text Box 7"/>
          <p:cNvSpPr txBox="1">
            <a:spLocks noChangeArrowheads="1"/>
          </p:cNvSpPr>
          <p:nvPr/>
        </p:nvSpPr>
        <p:spPr bwMode="auto">
          <a:xfrm>
            <a:off x="3589338" y="938213"/>
            <a:ext cx="2976562" cy="431800"/>
          </a:xfrm>
          <a:prstGeom prst="rect">
            <a:avLst/>
          </a:prstGeom>
          <a:noFill/>
          <a:ln w="9525">
            <a:noFill/>
            <a:miter lim="800000"/>
            <a:headEnd/>
            <a:tailEnd/>
          </a:ln>
        </p:spPr>
        <p:txBody>
          <a:bodyPr>
            <a:spAutoFit/>
          </a:bodyPr>
          <a:lstStyle/>
          <a:p>
            <a:pPr eaLnBrk="0" hangingPunct="0">
              <a:spcBef>
                <a:spcPct val="50000"/>
              </a:spcBef>
            </a:pPr>
            <a:r>
              <a:rPr lang="en-US" sz="2200" b="1">
                <a:solidFill>
                  <a:srgbClr val="FFFFFF"/>
                </a:solidFill>
                <a:latin typeface="Arial" charset="0"/>
                <a:ea typeface="MS PGothic" pitchFamily="34" charset="-128"/>
              </a:rPr>
              <a:t>Surgical Robotics</a:t>
            </a:r>
          </a:p>
        </p:txBody>
      </p:sp>
      <p:pic>
        <p:nvPicPr>
          <p:cNvPr id="10729479" name="Picture 3"/>
          <p:cNvPicPr>
            <a:picLocks noChangeAspect="1"/>
          </p:cNvPicPr>
          <p:nvPr/>
        </p:nvPicPr>
        <p:blipFill>
          <a:blip r:embed="rId5"/>
          <a:srcRect/>
          <a:stretch>
            <a:fillRect/>
          </a:stretch>
        </p:blipFill>
        <p:spPr bwMode="auto">
          <a:xfrm>
            <a:off x="182563" y="3486150"/>
            <a:ext cx="3260725" cy="2717800"/>
          </a:xfrm>
          <a:prstGeom prst="rect">
            <a:avLst/>
          </a:prstGeom>
          <a:noFill/>
          <a:ln w="9525">
            <a:noFill/>
            <a:miter lim="800000"/>
            <a:headEnd/>
            <a:tailEnd/>
          </a:ln>
        </p:spPr>
      </p:pic>
      <p:sp>
        <p:nvSpPr>
          <p:cNvPr id="10729480" name="Text Box 7"/>
          <p:cNvSpPr txBox="1">
            <a:spLocks noChangeArrowheads="1"/>
          </p:cNvSpPr>
          <p:nvPr/>
        </p:nvSpPr>
        <p:spPr bwMode="auto">
          <a:xfrm>
            <a:off x="1093788" y="3538538"/>
            <a:ext cx="2290762" cy="768350"/>
          </a:xfrm>
          <a:prstGeom prst="rect">
            <a:avLst/>
          </a:prstGeom>
          <a:noFill/>
          <a:ln w="9525">
            <a:noFill/>
            <a:miter lim="800000"/>
            <a:headEnd/>
            <a:tailEnd/>
          </a:ln>
        </p:spPr>
        <p:txBody>
          <a:bodyPr>
            <a:spAutoFit/>
          </a:bodyPr>
          <a:lstStyle/>
          <a:p>
            <a:pPr algn="r" eaLnBrk="0" hangingPunct="0">
              <a:spcBef>
                <a:spcPct val="50000"/>
              </a:spcBef>
            </a:pPr>
            <a:r>
              <a:rPr lang="en-US" sz="2200" b="1">
                <a:solidFill>
                  <a:srgbClr val="496A79"/>
                </a:solidFill>
                <a:latin typeface="Arial" charset="0"/>
                <a:ea typeface="MS PGothic" pitchFamily="34" charset="-128"/>
              </a:rPr>
              <a:t>Advanced Prosthetics</a:t>
            </a:r>
          </a:p>
        </p:txBody>
      </p:sp>
      <p:pic>
        <p:nvPicPr>
          <p:cNvPr id="10729481" name="Picture 1"/>
          <p:cNvPicPr>
            <a:picLocks noChangeAspect="1"/>
          </p:cNvPicPr>
          <p:nvPr/>
        </p:nvPicPr>
        <p:blipFill>
          <a:blip r:embed="rId6"/>
          <a:srcRect/>
          <a:stretch>
            <a:fillRect/>
          </a:stretch>
        </p:blipFill>
        <p:spPr bwMode="auto">
          <a:xfrm>
            <a:off x="3595688" y="3981450"/>
            <a:ext cx="2876550" cy="2876550"/>
          </a:xfrm>
          <a:prstGeom prst="rect">
            <a:avLst/>
          </a:prstGeom>
          <a:noFill/>
          <a:ln w="9525">
            <a:noFill/>
            <a:miter lim="800000"/>
            <a:headEnd/>
            <a:tailEnd/>
          </a:ln>
        </p:spPr>
      </p:pic>
      <p:pic>
        <p:nvPicPr>
          <p:cNvPr id="10729482" name="Picture 1"/>
          <p:cNvPicPr>
            <a:picLocks noChangeAspect="1"/>
          </p:cNvPicPr>
          <p:nvPr/>
        </p:nvPicPr>
        <p:blipFill>
          <a:blip r:embed="rId7"/>
          <a:srcRect/>
          <a:stretch>
            <a:fillRect/>
          </a:stretch>
        </p:blipFill>
        <p:spPr bwMode="auto">
          <a:xfrm>
            <a:off x="6226175" y="4164013"/>
            <a:ext cx="2917825" cy="2584450"/>
          </a:xfrm>
          <a:prstGeom prst="rect">
            <a:avLst/>
          </a:prstGeom>
          <a:noFill/>
          <a:ln w="9525">
            <a:noFill/>
            <a:miter lim="800000"/>
            <a:headEnd/>
            <a:tailEnd/>
          </a:ln>
        </p:spPr>
      </p:pic>
      <p:sp>
        <p:nvSpPr>
          <p:cNvPr id="10729483" name="Text Box 7"/>
          <p:cNvSpPr txBox="1">
            <a:spLocks noChangeArrowheads="1"/>
          </p:cNvSpPr>
          <p:nvPr/>
        </p:nvSpPr>
        <p:spPr bwMode="auto">
          <a:xfrm>
            <a:off x="4165600" y="3532188"/>
            <a:ext cx="4432300" cy="430212"/>
          </a:xfrm>
          <a:prstGeom prst="rect">
            <a:avLst/>
          </a:prstGeom>
          <a:noFill/>
          <a:ln w="9525">
            <a:noFill/>
            <a:miter lim="800000"/>
            <a:headEnd/>
            <a:tailEnd/>
          </a:ln>
        </p:spPr>
        <p:txBody>
          <a:bodyPr>
            <a:spAutoFit/>
          </a:bodyPr>
          <a:lstStyle/>
          <a:p>
            <a:pPr algn="ctr" eaLnBrk="0" hangingPunct="0">
              <a:spcBef>
                <a:spcPct val="50000"/>
              </a:spcBef>
            </a:pPr>
            <a:r>
              <a:rPr lang="en-US" sz="2200" b="1">
                <a:solidFill>
                  <a:srgbClr val="496A79"/>
                </a:solidFill>
                <a:latin typeface="Arial" charset="0"/>
                <a:ea typeface="MS PGothic" pitchFamily="34" charset="-128"/>
              </a:rPr>
              <a:t>Electronic Medical Implants</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64993" name="Title 1"/>
          <p:cNvSpPr>
            <a:spLocks noGrp="1"/>
          </p:cNvSpPr>
          <p:nvPr>
            <p:ph type="title" idx="4294967295"/>
          </p:nvPr>
        </p:nvSpPr>
        <p:spPr/>
        <p:txBody>
          <a:bodyPr/>
          <a:lstStyle/>
          <a:p>
            <a:endParaRPr lang="en-US" smtClean="0"/>
          </a:p>
        </p:txBody>
      </p:sp>
      <p:sp>
        <p:nvSpPr>
          <p:cNvPr id="10964994" name="Content Placeholder 2"/>
          <p:cNvSpPr>
            <a:spLocks noGrp="1"/>
          </p:cNvSpPr>
          <p:nvPr>
            <p:ph idx="4294967295"/>
          </p:nvPr>
        </p:nvSpPr>
        <p:spPr/>
        <p:txBody>
          <a:bodyPr/>
          <a:lstStyle/>
          <a:p>
            <a:endParaRPr lang="en-US" smtClean="0"/>
          </a:p>
        </p:txBody>
      </p:sp>
      <p:pic>
        <p:nvPicPr>
          <p:cNvPr id="10964995" name="Picture 4"/>
          <p:cNvPicPr>
            <a:picLocks noChangeAspect="1"/>
          </p:cNvPicPr>
          <p:nvPr/>
        </p:nvPicPr>
        <p:blipFill>
          <a:blip r:embed="rId2"/>
          <a:srcRect/>
          <a:stretch>
            <a:fillRect/>
          </a:stretch>
        </p:blipFill>
        <p:spPr bwMode="auto">
          <a:xfrm>
            <a:off x="0" y="0"/>
            <a:ext cx="9144000" cy="6892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66017" name="Title 1"/>
          <p:cNvSpPr>
            <a:spLocks noGrp="1"/>
          </p:cNvSpPr>
          <p:nvPr>
            <p:ph type="title" idx="4294967295"/>
          </p:nvPr>
        </p:nvSpPr>
        <p:spPr/>
        <p:txBody>
          <a:bodyPr/>
          <a:lstStyle/>
          <a:p>
            <a:endParaRPr lang="en-US" smtClean="0"/>
          </a:p>
        </p:txBody>
      </p:sp>
      <p:sp>
        <p:nvSpPr>
          <p:cNvPr id="10966018" name="Content Placeholder 2"/>
          <p:cNvSpPr>
            <a:spLocks noGrp="1"/>
          </p:cNvSpPr>
          <p:nvPr>
            <p:ph idx="4294967295"/>
          </p:nvPr>
        </p:nvSpPr>
        <p:spPr/>
        <p:txBody>
          <a:bodyPr/>
          <a:lstStyle/>
          <a:p>
            <a:endParaRPr lang="en-US" smtClean="0"/>
          </a:p>
        </p:txBody>
      </p:sp>
      <p:pic>
        <p:nvPicPr>
          <p:cNvPr id="10966019" name="Picture 4"/>
          <p:cNvPicPr>
            <a:picLocks noChangeAspect="1"/>
          </p:cNvPicPr>
          <p:nvPr/>
        </p:nvPicPr>
        <p:blipFill>
          <a:blip r:embed="rId2"/>
          <a:srcRect/>
          <a:stretch>
            <a:fillRect/>
          </a:stretch>
        </p:blipFill>
        <p:spPr bwMode="auto">
          <a:xfrm>
            <a:off x="0" y="0"/>
            <a:ext cx="9144000" cy="6935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67041" name="Title 1"/>
          <p:cNvSpPr>
            <a:spLocks noGrp="1"/>
          </p:cNvSpPr>
          <p:nvPr>
            <p:ph type="title" idx="4294967295"/>
          </p:nvPr>
        </p:nvSpPr>
        <p:spPr/>
        <p:txBody>
          <a:bodyPr/>
          <a:lstStyle/>
          <a:p>
            <a:r>
              <a:rPr lang="en-US" smtClean="0"/>
              <a:t>Routing:</a:t>
            </a:r>
          </a:p>
        </p:txBody>
      </p:sp>
      <p:sp>
        <p:nvSpPr>
          <p:cNvPr id="10967042" name="Content Placeholder 2"/>
          <p:cNvSpPr>
            <a:spLocks noGrp="1"/>
          </p:cNvSpPr>
          <p:nvPr>
            <p:ph idx="4294967295"/>
          </p:nvPr>
        </p:nvSpPr>
        <p:spPr/>
        <p:txBody>
          <a:bodyPr/>
          <a:lstStyle/>
          <a:p>
            <a:r>
              <a:rPr lang="en-US" smtClean="0"/>
              <a:t>During routing the tool finds legal paths for each wire in the design.</a:t>
            </a:r>
          </a:p>
          <a:p>
            <a:r>
              <a:rPr lang="en-US" smtClean="0"/>
              <a:t>    - A path is a series of fixed metal tracks connected by prog. Switches</a:t>
            </a:r>
          </a:p>
          <a:p>
            <a:endParaRPr lang="en-US" smtClean="0"/>
          </a:p>
          <a:p>
            <a:r>
              <a:rPr lang="en-US" smtClean="0"/>
              <a:t>No metal track can be used to implement two connections at once</a:t>
            </a:r>
          </a:p>
          <a:p>
            <a:r>
              <a:rPr lang="en-US" smtClean="0"/>
              <a:t>   - Sometimes, routing one connection can block other connections</a:t>
            </a:r>
          </a:p>
          <a:p>
            <a:r>
              <a:rPr lang="en-US" smtClean="0"/>
              <a:t>   - Need some sort of iterative optimization procedure</a:t>
            </a:r>
          </a:p>
          <a:p>
            <a:r>
              <a:rPr lang="en-US" smtClean="0"/>
              <a:t>   - Want to give priority to connections on the critical path</a:t>
            </a:r>
          </a:p>
          <a:p>
            <a:endParaRPr lang="en-US" smtClean="0"/>
          </a:p>
          <a:p>
            <a:r>
              <a:rPr lang="en-US" smtClean="0"/>
              <a:t>Like placement, this can be time consuming:</a:t>
            </a:r>
          </a:p>
          <a:p>
            <a:r>
              <a:rPr lang="en-US" smtClean="0"/>
              <a:t>   - Can take several hours on a big design</a:t>
            </a:r>
          </a:p>
        </p:txBody>
      </p:sp>
      <p:sp>
        <p:nvSpPr>
          <p:cNvPr id="10967043"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57B2D7C4-4C74-420D-8ABD-52E499C278F2}" type="slidenum">
              <a:rPr lang="en-CA" sz="1400">
                <a:latin typeface="Arial" charset="0"/>
              </a:rPr>
              <a:pPr algn="r"/>
              <a:t>172</a:t>
            </a:fld>
            <a:endParaRPr lang="en-CA" sz="1400">
              <a:latin typeface="Arial" charset="0"/>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68065" name="Title 1"/>
          <p:cNvSpPr>
            <a:spLocks noGrp="1"/>
          </p:cNvSpPr>
          <p:nvPr>
            <p:ph type="title" idx="4294967295"/>
          </p:nvPr>
        </p:nvSpPr>
        <p:spPr/>
        <p:txBody>
          <a:bodyPr/>
          <a:lstStyle/>
          <a:p>
            <a:r>
              <a:rPr lang="en-US" smtClean="0"/>
              <a:t>Timing Analysis</a:t>
            </a:r>
          </a:p>
        </p:txBody>
      </p:sp>
      <p:sp>
        <p:nvSpPr>
          <p:cNvPr id="10968066" name="Content Placeholder 2"/>
          <p:cNvSpPr>
            <a:spLocks noGrp="1"/>
          </p:cNvSpPr>
          <p:nvPr>
            <p:ph idx="4294967295"/>
          </p:nvPr>
        </p:nvSpPr>
        <p:spPr/>
        <p:txBody>
          <a:bodyPr/>
          <a:lstStyle/>
          <a:p>
            <a:r>
              <a:rPr lang="en-US" sz="1800" smtClean="0"/>
              <a:t>During timing analysis.</a:t>
            </a:r>
          </a:p>
          <a:p>
            <a:r>
              <a:rPr lang="en-US" sz="1800" smtClean="0"/>
              <a:t>   - Finds the delay of all paths</a:t>
            </a:r>
          </a:p>
          <a:p>
            <a:r>
              <a:rPr lang="en-US" sz="1800" smtClean="0"/>
              <a:t>   - Determines the critical path, looks for timing violations</a:t>
            </a:r>
          </a:p>
          <a:p>
            <a:endParaRPr lang="en-US" sz="1800" smtClean="0"/>
          </a:p>
          <a:p>
            <a:r>
              <a:rPr lang="en-US" sz="1800" smtClean="0"/>
              <a:t>Delay of a path is the sum of:</a:t>
            </a:r>
          </a:p>
          <a:p>
            <a:r>
              <a:rPr lang="en-US" sz="1800" smtClean="0"/>
              <a:t>   - Delays of all logic along the path</a:t>
            </a:r>
          </a:p>
          <a:p>
            <a:r>
              <a:rPr lang="en-US" sz="1800" smtClean="0"/>
              <a:t>   - Delays of wiring: depends on number of programmable switches</a:t>
            </a:r>
          </a:p>
          <a:p>
            <a:r>
              <a:rPr lang="en-US" smtClean="0"/>
              <a:t>   </a:t>
            </a:r>
          </a:p>
        </p:txBody>
      </p:sp>
      <p:sp>
        <p:nvSpPr>
          <p:cNvPr id="10968067"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6E163242-0083-44EA-B51C-47BF23377DD4}" type="slidenum">
              <a:rPr lang="en-CA" sz="1400">
                <a:latin typeface="Arial" charset="0"/>
              </a:rPr>
              <a:pPr algn="r"/>
              <a:t>173</a:t>
            </a:fld>
            <a:endParaRPr lang="en-CA" sz="1400">
              <a:latin typeface="Arial" charset="0"/>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69089" name="Content Placeholder 2"/>
          <p:cNvSpPr>
            <a:spLocks noGrp="1"/>
          </p:cNvSpPr>
          <p:nvPr>
            <p:ph idx="4294967295"/>
          </p:nvPr>
        </p:nvSpPr>
        <p:spPr>
          <a:xfrm>
            <a:off x="333375" y="566738"/>
            <a:ext cx="8229600" cy="4906962"/>
          </a:xfrm>
        </p:spPr>
        <p:txBody>
          <a:bodyPr/>
          <a:lstStyle/>
          <a:p>
            <a:r>
              <a:rPr lang="en-US" smtClean="0"/>
              <a:t>And you are ready to download your circuit…</a:t>
            </a:r>
          </a:p>
        </p:txBody>
      </p:sp>
      <p:sp>
        <p:nvSpPr>
          <p:cNvPr id="10969090" name="Title 4"/>
          <p:cNvSpPr>
            <a:spLocks noGrp="1"/>
          </p:cNvSpPr>
          <p:nvPr>
            <p:ph type="title" idx="4294967295"/>
          </p:nvPr>
        </p:nvSpPr>
        <p:spPr/>
        <p:txBody>
          <a:bodyPr/>
          <a:lstStyle/>
          <a:p>
            <a:r>
              <a:rPr lang="en-US" smtClean="0"/>
              <a:t>  </a:t>
            </a:r>
          </a:p>
        </p:txBody>
      </p:sp>
      <p:pic>
        <p:nvPicPr>
          <p:cNvPr id="10969091" name="Picture 5"/>
          <p:cNvPicPr>
            <a:picLocks noChangeAspect="1"/>
          </p:cNvPicPr>
          <p:nvPr/>
        </p:nvPicPr>
        <p:blipFill>
          <a:blip r:embed="rId2"/>
          <a:srcRect/>
          <a:stretch>
            <a:fillRect/>
          </a:stretch>
        </p:blipFill>
        <p:spPr bwMode="auto">
          <a:xfrm>
            <a:off x="827088" y="1208088"/>
            <a:ext cx="7566025" cy="4427537"/>
          </a:xfrm>
          <a:prstGeom prst="rect">
            <a:avLst/>
          </a:prstGeom>
          <a:noFill/>
          <a:ln w="9525">
            <a:noFill/>
            <a:miter lim="800000"/>
            <a:headEnd/>
            <a:tailEnd/>
          </a:ln>
        </p:spPr>
      </p:pic>
      <p:sp>
        <p:nvSpPr>
          <p:cNvPr id="10969092"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C872AE8C-AA5E-4C41-B05C-928B65D6DBA7}" type="slidenum">
              <a:rPr lang="en-CA" sz="1400">
                <a:latin typeface="Arial" charset="0"/>
              </a:rPr>
              <a:pPr algn="r"/>
              <a:t>174</a:t>
            </a:fld>
            <a:endParaRPr lang="en-CA" sz="1400">
              <a:latin typeface="Arial" charset="0"/>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70113" name="Content Placeholder 2"/>
          <p:cNvSpPr>
            <a:spLocks noGrp="1"/>
          </p:cNvSpPr>
          <p:nvPr>
            <p:ph idx="4294967295"/>
          </p:nvPr>
        </p:nvSpPr>
        <p:spPr>
          <a:xfrm>
            <a:off x="457200" y="1143000"/>
            <a:ext cx="8686800" cy="4787900"/>
          </a:xfrm>
        </p:spPr>
        <p:txBody>
          <a:bodyPr/>
          <a:lstStyle/>
          <a:p>
            <a:pPr eaLnBrk="1" hangingPunct="1"/>
            <a:r>
              <a:rPr lang="en-US" smtClean="0">
                <a:cs typeface="Arial" charset="0"/>
              </a:rPr>
              <a:t>Configuration bits can be built several ways:</a:t>
            </a:r>
          </a:p>
          <a:p>
            <a:pPr eaLnBrk="1" hangingPunct="1"/>
            <a:endParaRPr lang="en-US" smtClean="0">
              <a:cs typeface="Arial" charset="0"/>
            </a:endParaRPr>
          </a:p>
          <a:p>
            <a:pPr eaLnBrk="1" hangingPunct="1"/>
            <a:r>
              <a:rPr lang="en-US" b="1" smtClean="0">
                <a:solidFill>
                  <a:srgbClr val="4A66AC"/>
                </a:solidFill>
                <a:cs typeface="Arial" charset="0"/>
              </a:rPr>
              <a:t>    Memory bits (Xilinx, Altera…): </a:t>
            </a:r>
          </a:p>
          <a:p>
            <a:pPr lvl="2" eaLnBrk="1" hangingPunct="1"/>
            <a:r>
              <a:rPr lang="en-US" smtClean="0">
                <a:cs typeface="Arial" charset="0"/>
              </a:rPr>
              <a:t>Volatile: need to reconfigure when you power up</a:t>
            </a:r>
          </a:p>
          <a:p>
            <a:pPr lvl="2" eaLnBrk="1" hangingPunct="1"/>
            <a:r>
              <a:rPr lang="en-US" smtClean="0">
                <a:cs typeface="Arial" charset="0"/>
              </a:rPr>
              <a:t>Flexible: can change during run-time</a:t>
            </a:r>
          </a:p>
          <a:p>
            <a:pPr lvl="2" eaLnBrk="1" hangingPunct="1">
              <a:buFontTx/>
              <a:buNone/>
            </a:pPr>
            <a:endParaRPr lang="en-US" smtClean="0">
              <a:cs typeface="Arial" charset="0"/>
            </a:endParaRPr>
          </a:p>
          <a:p>
            <a:pPr eaLnBrk="1" hangingPunct="1"/>
            <a:r>
              <a:rPr lang="en-US" b="1" smtClean="0">
                <a:solidFill>
                  <a:srgbClr val="4A66AC"/>
                </a:solidFill>
                <a:cs typeface="Arial" charset="0"/>
              </a:rPr>
              <a:t>    Flash bits (Microsemi): </a:t>
            </a:r>
          </a:p>
          <a:p>
            <a:pPr lvl="2" eaLnBrk="1" hangingPunct="1"/>
            <a:r>
              <a:rPr lang="en-US" smtClean="0">
                <a:cs typeface="Arial" charset="0"/>
              </a:rPr>
              <a:t>Non-Volatile: no need to reconfigure when you power up</a:t>
            </a:r>
          </a:p>
          <a:p>
            <a:pPr lvl="2" eaLnBrk="1" hangingPunct="1"/>
            <a:r>
              <a:rPr lang="en-US" smtClean="0">
                <a:cs typeface="Arial" charset="0"/>
              </a:rPr>
              <a:t>Limited write-cycle lifetime</a:t>
            </a:r>
          </a:p>
          <a:p>
            <a:pPr lvl="2" eaLnBrk="1" hangingPunct="1"/>
            <a:r>
              <a:rPr lang="en-US" smtClean="0">
                <a:cs typeface="Arial" charset="0"/>
              </a:rPr>
              <a:t>Smaller, but often a process technology behind</a:t>
            </a:r>
          </a:p>
          <a:p>
            <a:pPr eaLnBrk="1" hangingPunct="1"/>
            <a:endParaRPr lang="en-US" smtClean="0">
              <a:cs typeface="Arial" charset="0"/>
            </a:endParaRPr>
          </a:p>
          <a:p>
            <a:pPr eaLnBrk="1" hangingPunct="1"/>
            <a:endParaRPr lang="en-US" sz="3200" b="1" smtClean="0"/>
          </a:p>
        </p:txBody>
      </p:sp>
      <p:sp>
        <p:nvSpPr>
          <p:cNvPr id="10970114" name="Title 5"/>
          <p:cNvSpPr>
            <a:spLocks noGrp="1"/>
          </p:cNvSpPr>
          <p:nvPr>
            <p:ph type="title" idx="4294967295"/>
          </p:nvPr>
        </p:nvSpPr>
        <p:spPr/>
        <p:txBody>
          <a:bodyPr/>
          <a:lstStyle/>
          <a:p>
            <a:pPr eaLnBrk="1" hangingPunct="1"/>
            <a:r>
              <a:rPr lang="en-US" smtClean="0"/>
              <a:t>Programming Technology</a:t>
            </a:r>
          </a:p>
        </p:txBody>
      </p:sp>
      <p:sp>
        <p:nvSpPr>
          <p:cNvPr id="1097011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0A106BED-FC59-4B55-8EC4-B03C1F6CF421}" type="slidenum">
              <a:rPr lang="en-CA" sz="1400">
                <a:latin typeface="Arial" charset="0"/>
              </a:rPr>
              <a:pPr algn="r"/>
              <a:t>175</a:t>
            </a:fld>
            <a:endParaRPr lang="en-CA" sz="1400">
              <a:latin typeface="Arial" charset="0"/>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39622" name="Title 1"/>
          <p:cNvSpPr>
            <a:spLocks noGrp="1"/>
          </p:cNvSpPr>
          <p:nvPr>
            <p:ph type="title" idx="4294967295"/>
          </p:nvPr>
        </p:nvSpPr>
        <p:spPr/>
        <p:txBody>
          <a:bodyPr/>
          <a:lstStyle/>
          <a:p>
            <a:pPr eaLnBrk="1" hangingPunct="1"/>
            <a:r>
              <a:rPr lang="en-US" smtClean="0"/>
              <a:t>Advanced: Dynamic Reconfiguration</a:t>
            </a:r>
          </a:p>
        </p:txBody>
      </p:sp>
      <p:sp>
        <p:nvSpPr>
          <p:cNvPr id="3439623" name="Content Placeholder 2"/>
          <p:cNvSpPr>
            <a:spLocks noGrp="1"/>
          </p:cNvSpPr>
          <p:nvPr>
            <p:ph idx="4294967295"/>
          </p:nvPr>
        </p:nvSpPr>
        <p:spPr/>
        <p:txBody>
          <a:bodyPr/>
          <a:lstStyle/>
          <a:p>
            <a:pPr eaLnBrk="1" hangingPunct="1"/>
            <a:r>
              <a:rPr lang="en-US" smtClean="0"/>
              <a:t>Can reprogram parts of the FPGA while other parts are still running!</a:t>
            </a:r>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endParaRPr lang="en-US" smtClean="0"/>
          </a:p>
          <a:p>
            <a:pPr eaLnBrk="1" hangingPunct="1"/>
            <a:r>
              <a:rPr lang="en-US" smtClean="0"/>
              <a:t>CAD tool support immature, not done in industry too often</a:t>
            </a:r>
          </a:p>
        </p:txBody>
      </p:sp>
      <p:sp>
        <p:nvSpPr>
          <p:cNvPr id="3439624" name="Text Box 5"/>
          <p:cNvSpPr txBox="1">
            <a:spLocks noChangeArrowheads="1"/>
          </p:cNvSpPr>
          <p:nvPr/>
        </p:nvSpPr>
        <p:spPr bwMode="auto">
          <a:xfrm>
            <a:off x="5105400" y="2620963"/>
            <a:ext cx="3733800" cy="701675"/>
          </a:xfrm>
          <a:prstGeom prst="rect">
            <a:avLst/>
          </a:prstGeom>
          <a:noFill/>
          <a:ln w="9525">
            <a:noFill/>
            <a:miter lim="800000"/>
            <a:headEnd/>
            <a:tailEnd/>
          </a:ln>
        </p:spPr>
        <p:txBody>
          <a:bodyPr>
            <a:spAutoFit/>
          </a:bodyPr>
          <a:lstStyle/>
          <a:p>
            <a:pPr>
              <a:spcBef>
                <a:spcPct val="50000"/>
              </a:spcBef>
            </a:pPr>
            <a:r>
              <a:rPr lang="en-US" sz="2000">
                <a:latin typeface="Arial" charset="0"/>
              </a:rPr>
              <a:t>In this case, we can replace B with C without touching A or D</a:t>
            </a:r>
          </a:p>
        </p:txBody>
      </p:sp>
      <p:graphicFrame>
        <p:nvGraphicFramePr>
          <p:cNvPr id="3439621" name="Object 2"/>
          <p:cNvGraphicFramePr>
            <a:graphicFrameLocks noChangeAspect="1"/>
          </p:cNvGraphicFramePr>
          <p:nvPr/>
        </p:nvGraphicFramePr>
        <p:xfrm>
          <a:off x="762000" y="2239963"/>
          <a:ext cx="4319588" cy="1676400"/>
        </p:xfrm>
        <a:graphic>
          <a:graphicData uri="http://schemas.openxmlformats.org/presentationml/2006/ole">
            <p:oleObj spid="_x0000_s3439621" name="VISIO" r:id="rId3" imgW="5184000" imgH="2012400" progId="Visio.Drawing.11">
              <p:embed/>
            </p:oleObj>
          </a:graphicData>
        </a:graphic>
      </p:graphicFrame>
      <p:sp>
        <p:nvSpPr>
          <p:cNvPr id="343962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61A72836-3C5C-43BB-B940-EB201BB02B1C}" type="slidenum">
              <a:rPr lang="en-CA" sz="1400">
                <a:latin typeface="Arial" charset="0"/>
              </a:rPr>
              <a:pPr algn="r"/>
              <a:t>176</a:t>
            </a:fld>
            <a:endParaRPr lang="en-CA" sz="1400">
              <a:latin typeface="Arial" charset="0"/>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73185" name="Content Placeholder 1"/>
          <p:cNvSpPr>
            <a:spLocks noGrp="1"/>
          </p:cNvSpPr>
          <p:nvPr>
            <p:ph idx="4294967295"/>
          </p:nvPr>
        </p:nvSpPr>
        <p:spPr/>
        <p:txBody>
          <a:bodyPr/>
          <a:lstStyle/>
          <a:p>
            <a:pPr eaLnBrk="1" hangingPunct="1"/>
            <a:r>
              <a:rPr lang="en-US" smtClean="0"/>
              <a:t> </a:t>
            </a:r>
          </a:p>
        </p:txBody>
      </p:sp>
      <p:sp>
        <p:nvSpPr>
          <p:cNvPr id="10973186" name="Title 3"/>
          <p:cNvSpPr>
            <a:spLocks noGrp="1"/>
          </p:cNvSpPr>
          <p:nvPr>
            <p:ph type="title" idx="4294967295"/>
          </p:nvPr>
        </p:nvSpPr>
        <p:spPr/>
        <p:txBody>
          <a:bodyPr/>
          <a:lstStyle/>
          <a:p>
            <a:pPr eaLnBrk="1" hangingPunct="1"/>
            <a:r>
              <a:rPr lang="en-US" smtClean="0"/>
              <a:t> </a:t>
            </a:r>
          </a:p>
        </p:txBody>
      </p:sp>
      <p:pic>
        <p:nvPicPr>
          <p:cNvPr id="10973187" name="Picture 4"/>
          <p:cNvPicPr>
            <a:picLocks noChangeAspect="1"/>
          </p:cNvPicPr>
          <p:nvPr/>
        </p:nvPicPr>
        <p:blipFill>
          <a:blip r:embed="rId2"/>
          <a:srcRect/>
          <a:stretch>
            <a:fillRect/>
          </a:stretch>
        </p:blipFill>
        <p:spPr bwMode="auto">
          <a:xfrm>
            <a:off x="76200" y="635000"/>
            <a:ext cx="8991600" cy="5588000"/>
          </a:xfrm>
          <a:prstGeom prst="rect">
            <a:avLst/>
          </a:prstGeom>
          <a:noFill/>
          <a:ln w="9525">
            <a:noFill/>
            <a:miter lim="800000"/>
            <a:headEnd/>
            <a:tailEnd/>
          </a:ln>
        </p:spPr>
      </p:pic>
      <p:sp>
        <p:nvSpPr>
          <p:cNvPr id="10973188"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0CE4720D-E9FC-46E5-A110-3599D26BEB42}" type="slidenum">
              <a:rPr lang="en-CA" sz="1400">
                <a:latin typeface="Arial" charset="0"/>
              </a:rPr>
              <a:pPr algn="r"/>
              <a:t>177</a:t>
            </a:fld>
            <a:endParaRPr lang="en-CA" sz="1400">
              <a:latin typeface="Arial" charset="0"/>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74209" name="Content Placeholder 1"/>
          <p:cNvSpPr>
            <a:spLocks noGrp="1"/>
          </p:cNvSpPr>
          <p:nvPr>
            <p:ph idx="4294967295"/>
          </p:nvPr>
        </p:nvSpPr>
        <p:spPr/>
        <p:txBody>
          <a:bodyPr/>
          <a:lstStyle/>
          <a:p>
            <a:pPr eaLnBrk="1" hangingPunct="1"/>
            <a:r>
              <a:rPr lang="en-US" smtClean="0"/>
              <a:t> </a:t>
            </a:r>
          </a:p>
        </p:txBody>
      </p:sp>
      <p:sp>
        <p:nvSpPr>
          <p:cNvPr id="10974210" name="Title 3"/>
          <p:cNvSpPr>
            <a:spLocks noGrp="1"/>
          </p:cNvSpPr>
          <p:nvPr>
            <p:ph type="title" idx="4294967295"/>
          </p:nvPr>
        </p:nvSpPr>
        <p:spPr/>
        <p:txBody>
          <a:bodyPr/>
          <a:lstStyle/>
          <a:p>
            <a:pPr eaLnBrk="1" hangingPunct="1"/>
            <a:r>
              <a:rPr lang="en-US" smtClean="0"/>
              <a:t>  </a:t>
            </a:r>
          </a:p>
        </p:txBody>
      </p:sp>
      <p:pic>
        <p:nvPicPr>
          <p:cNvPr id="10974211" name="Picture 4"/>
          <p:cNvPicPr>
            <a:picLocks noChangeAspect="1"/>
          </p:cNvPicPr>
          <p:nvPr/>
        </p:nvPicPr>
        <p:blipFill>
          <a:blip r:embed="rId2"/>
          <a:srcRect/>
          <a:stretch>
            <a:fillRect/>
          </a:stretch>
        </p:blipFill>
        <p:spPr bwMode="auto">
          <a:xfrm>
            <a:off x="2870200" y="933450"/>
            <a:ext cx="3403600" cy="4991100"/>
          </a:xfrm>
          <a:prstGeom prst="rect">
            <a:avLst/>
          </a:prstGeom>
          <a:noFill/>
          <a:ln w="9525">
            <a:noFill/>
            <a:miter lim="800000"/>
            <a:headEnd/>
            <a:tailEnd/>
          </a:ln>
        </p:spPr>
      </p:pic>
      <p:sp>
        <p:nvSpPr>
          <p:cNvPr id="10974212"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7EF15908-7434-4B83-A2DA-2A3433807B5E}" type="slidenum">
              <a:rPr lang="en-CA" sz="1400">
                <a:latin typeface="Arial" charset="0"/>
              </a:rPr>
              <a:pPr algn="r"/>
              <a:t>178</a:t>
            </a:fld>
            <a:endParaRPr lang="en-CA" sz="1400">
              <a:latin typeface="Arial" charset="0"/>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975233" name="Rectangle 2"/>
          <p:cNvSpPr>
            <a:spLocks noGrp="1" noChangeArrowheads="1"/>
          </p:cNvSpPr>
          <p:nvPr>
            <p:ph type="title" idx="4294967295"/>
          </p:nvPr>
        </p:nvSpPr>
        <p:spPr/>
        <p:txBody>
          <a:bodyPr/>
          <a:lstStyle/>
          <a:p>
            <a:pPr eaLnBrk="1" hangingPunct="1"/>
            <a:r>
              <a:rPr lang="en-US" smtClean="0"/>
              <a:t>Summary	</a:t>
            </a:r>
          </a:p>
        </p:txBody>
      </p:sp>
      <p:sp>
        <p:nvSpPr>
          <p:cNvPr id="10975234" name="Rectangle 3"/>
          <p:cNvSpPr>
            <a:spLocks noGrp="1" noChangeArrowheads="1"/>
          </p:cNvSpPr>
          <p:nvPr>
            <p:ph type="body" idx="4294967295"/>
          </p:nvPr>
        </p:nvSpPr>
        <p:spPr/>
        <p:txBody>
          <a:bodyPr/>
          <a:lstStyle/>
          <a:p>
            <a:pPr eaLnBrk="1" hangingPunct="1"/>
            <a:r>
              <a:rPr lang="en-US" b="1" smtClean="0"/>
              <a:t>Two Sources of Flexibility in an FPGA:</a:t>
            </a:r>
          </a:p>
          <a:p>
            <a:pPr eaLnBrk="1" hangingPunct="1"/>
            <a:endParaRPr lang="en-US" sz="1000" b="1" smtClean="0"/>
          </a:p>
          <a:p>
            <a:pPr eaLnBrk="1" hangingPunct="1"/>
            <a:r>
              <a:rPr lang="en-US" smtClean="0"/>
              <a:t>   1.  Most FPGAs use Lookup-Tables as their basic</a:t>
            </a:r>
          </a:p>
          <a:p>
            <a:pPr eaLnBrk="1" hangingPunct="1"/>
            <a:r>
              <a:rPr lang="en-US" smtClean="0"/>
              <a:t>        logic resource</a:t>
            </a:r>
          </a:p>
          <a:p>
            <a:pPr eaLnBrk="1" hangingPunct="1"/>
            <a:r>
              <a:rPr lang="en-US" smtClean="0"/>
              <a:t>            - 4-LUT can implement any function of 4 inputs</a:t>
            </a:r>
          </a:p>
          <a:p>
            <a:pPr eaLnBrk="1" hangingPunct="1"/>
            <a:endParaRPr lang="en-US" sz="1000" smtClean="0"/>
          </a:p>
          <a:p>
            <a:pPr eaLnBrk="1" hangingPunct="1"/>
            <a:r>
              <a:rPr lang="en-US" smtClean="0"/>
              <a:t>   2.  Connections between logic blocks can be made</a:t>
            </a:r>
          </a:p>
          <a:p>
            <a:pPr eaLnBrk="1" hangingPunct="1"/>
            <a:r>
              <a:rPr lang="en-US" smtClean="0"/>
              <a:t>        using fixed metal tracks</a:t>
            </a:r>
          </a:p>
          <a:p>
            <a:pPr eaLnBrk="1" hangingPunct="1"/>
            <a:r>
              <a:rPr lang="en-US" smtClean="0"/>
              <a:t>           - these fixed tracks are connected to each other</a:t>
            </a:r>
          </a:p>
          <a:p>
            <a:pPr eaLnBrk="1" hangingPunct="1"/>
            <a:r>
              <a:rPr lang="en-US" smtClean="0"/>
              <a:t>             and to the logic blocks using programmable </a:t>
            </a:r>
          </a:p>
          <a:p>
            <a:pPr eaLnBrk="1" hangingPunct="1"/>
            <a:r>
              <a:rPr lang="en-US" smtClean="0"/>
              <a:t>             switches</a:t>
            </a:r>
          </a:p>
        </p:txBody>
      </p:sp>
      <p:sp>
        <p:nvSpPr>
          <p:cNvPr id="10975235" name="Slide Number Placeholder 1"/>
          <p:cNvSpPr txBox="1">
            <a:spLocks noGrp="1"/>
          </p:cNvSpPr>
          <p:nvPr/>
        </p:nvSpPr>
        <p:spPr bwMode="auto">
          <a:xfrm>
            <a:off x="6553200" y="6496050"/>
            <a:ext cx="2133600" cy="476250"/>
          </a:xfrm>
          <a:prstGeom prst="rect">
            <a:avLst/>
          </a:prstGeom>
          <a:noFill/>
          <a:ln w="9525">
            <a:noFill/>
            <a:miter lim="800000"/>
            <a:headEnd/>
            <a:tailEnd/>
          </a:ln>
        </p:spPr>
        <p:txBody>
          <a:bodyPr/>
          <a:lstStyle/>
          <a:p>
            <a:pPr algn="r"/>
            <a:r>
              <a:rPr lang="en-CA" sz="1400">
                <a:latin typeface="Arial" charset="0"/>
              </a:rPr>
              <a:t>Slide Set 11, Page </a:t>
            </a:r>
            <a:fld id="{DD3394C3-1184-4FC6-A029-B005AEF31CDC}" type="slidenum">
              <a:rPr lang="en-CA" sz="1400">
                <a:latin typeface="Arial" charset="0"/>
              </a:rPr>
              <a:pPr algn="r"/>
              <a:t>179</a:t>
            </a:fld>
            <a:endParaRPr lang="en-CA" sz="1400">
              <a:latin typeface="Arial"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31521" name="Slide Number Placeholder 5"/>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ea typeface="MS PGothic" pitchFamily="34" charset="-128"/>
              </a:rPr>
              <a:t>Slide Set 1, Page </a:t>
            </a:r>
            <a:fld id="{EB4636AB-C9D8-416F-85E4-EED7E615E8B9}" type="slidenum">
              <a:rPr lang="en-US" sz="1400">
                <a:latin typeface="Arial" charset="0"/>
                <a:ea typeface="MS PGothic" pitchFamily="34" charset="-128"/>
              </a:rPr>
              <a:pPr algn="r"/>
              <a:t>18</a:t>
            </a:fld>
            <a:endParaRPr lang="en-US" sz="1400">
              <a:latin typeface="Arial" charset="0"/>
              <a:ea typeface="MS PGothic" pitchFamily="34" charset="-128"/>
            </a:endParaRPr>
          </a:p>
        </p:txBody>
      </p:sp>
      <p:sp>
        <p:nvSpPr>
          <p:cNvPr id="10731522" name="Rectangle 2"/>
          <p:cNvSpPr>
            <a:spLocks noGrp="1" noChangeArrowheads="1"/>
          </p:cNvSpPr>
          <p:nvPr>
            <p:ph type="title" idx="4294967295"/>
          </p:nvPr>
        </p:nvSpPr>
        <p:spPr/>
        <p:txBody>
          <a:bodyPr/>
          <a:lstStyle/>
          <a:p>
            <a:pPr eaLnBrk="1" hangingPunct="1"/>
            <a:r>
              <a:rPr lang="en-US" sz="3200" smtClean="0"/>
              <a:t>Who might be interested in this course?</a:t>
            </a:r>
          </a:p>
        </p:txBody>
      </p:sp>
      <p:sp>
        <p:nvSpPr>
          <p:cNvPr id="10731523" name="Rectangle 3"/>
          <p:cNvSpPr>
            <a:spLocks noGrp="1" noChangeArrowheads="1"/>
          </p:cNvSpPr>
          <p:nvPr>
            <p:ph type="body" idx="4294967295"/>
          </p:nvPr>
        </p:nvSpPr>
        <p:spPr>
          <a:xfrm>
            <a:off x="304800" y="1066800"/>
            <a:ext cx="8229600" cy="4800600"/>
          </a:xfrm>
        </p:spPr>
        <p:txBody>
          <a:bodyPr/>
          <a:lstStyle/>
          <a:p>
            <a:pPr marL="381000" indent="-381000" eaLnBrk="1" hangingPunct="1"/>
            <a:r>
              <a:rPr lang="en-US" sz="2400" smtClean="0"/>
              <a:t>This course will be useful for:</a:t>
            </a:r>
          </a:p>
          <a:p>
            <a:pPr marL="381000" indent="-381000" eaLnBrk="1" hangingPunct="1"/>
            <a:endParaRPr lang="en-US" sz="1000" smtClean="0"/>
          </a:p>
          <a:p>
            <a:pPr marL="838200" lvl="1" indent="-381000" eaLnBrk="1" hangingPunct="1">
              <a:buFontTx/>
              <a:buChar char="•"/>
            </a:pPr>
            <a:r>
              <a:rPr lang="en-US" sz="2000" smtClean="0"/>
              <a:t>Those of you that want to design chips</a:t>
            </a:r>
          </a:p>
          <a:p>
            <a:pPr marL="838200" lvl="1" indent="-381000" eaLnBrk="1" hangingPunct="1">
              <a:buFontTx/>
              <a:buChar char="•"/>
            </a:pPr>
            <a:r>
              <a:rPr lang="en-US" sz="2000" smtClean="0"/>
              <a:t>Those of you that want to design communication/power systems, including cell phones and other mobile devices</a:t>
            </a:r>
          </a:p>
          <a:p>
            <a:pPr marL="838200" lvl="1" indent="-381000" eaLnBrk="1" hangingPunct="1">
              <a:buFontTx/>
              <a:buChar char="•"/>
            </a:pPr>
            <a:r>
              <a:rPr lang="en-US" sz="2000" smtClean="0"/>
              <a:t>Those of you that want to control real things (robots)</a:t>
            </a:r>
          </a:p>
          <a:p>
            <a:pPr marL="838200" lvl="1" indent="-381000" eaLnBrk="1" hangingPunct="1">
              <a:buFontTx/>
              <a:buChar char="•"/>
            </a:pPr>
            <a:r>
              <a:rPr lang="en-US" sz="2000" smtClean="0"/>
              <a:t>Those of you that want to design biomedical applications</a:t>
            </a:r>
          </a:p>
          <a:p>
            <a:pPr marL="838200" lvl="1" indent="-381000" eaLnBrk="1" hangingPunct="1">
              <a:buFontTx/>
              <a:buChar char="•"/>
            </a:pPr>
            <a:r>
              <a:rPr lang="en-US" sz="2000" smtClean="0"/>
              <a:t>Those of you that want to write software</a:t>
            </a:r>
          </a:p>
          <a:p>
            <a:pPr marL="838200" lvl="1" indent="-381000" eaLnBrk="1" hangingPunct="1">
              <a:buFontTx/>
              <a:buChar char="•"/>
            </a:pPr>
            <a:r>
              <a:rPr lang="en-US" sz="2000" smtClean="0"/>
              <a:t>Anyone else interested in Electrical and Computer Engineering</a:t>
            </a:r>
          </a:p>
          <a:p>
            <a:pPr marL="381000" indent="-381000" eaLnBrk="1" hangingPunct="1"/>
            <a:endParaRPr lang="en-US" sz="1200" smtClean="0"/>
          </a:p>
          <a:p>
            <a:pPr marL="381000" indent="-381000" eaLnBrk="1" hangingPunct="1"/>
            <a:r>
              <a:rPr lang="en-US" sz="2400" smtClean="0"/>
              <a:t>Have I forgot anyone?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33569" name="Rectangle 2"/>
          <p:cNvSpPr>
            <a:spLocks noGrp="1" noChangeArrowheads="1"/>
          </p:cNvSpPr>
          <p:nvPr>
            <p:ph type="title"/>
          </p:nvPr>
        </p:nvSpPr>
        <p:spPr/>
        <p:txBody>
          <a:bodyPr/>
          <a:lstStyle/>
          <a:p>
            <a:r>
              <a:rPr lang="en-US" smtClean="0"/>
              <a:t>A little about me</a:t>
            </a:r>
          </a:p>
        </p:txBody>
      </p:sp>
      <p:sp>
        <p:nvSpPr>
          <p:cNvPr id="10733570" name="Rectangle 3"/>
          <p:cNvSpPr>
            <a:spLocks noGrp="1" noChangeArrowheads="1"/>
          </p:cNvSpPr>
          <p:nvPr>
            <p:ph type="body" idx="1"/>
          </p:nvPr>
        </p:nvSpPr>
        <p:spPr/>
        <p:txBody>
          <a:bodyPr/>
          <a:lstStyle/>
          <a:p>
            <a:r>
              <a:rPr lang="en-US" sz="2800" smtClean="0"/>
              <a:t>I have over 20 years of experience in industry and academia</a:t>
            </a:r>
          </a:p>
          <a:p>
            <a:r>
              <a:rPr lang="en-US" sz="2800" smtClean="0"/>
              <a:t>I have taught this subject many times before</a:t>
            </a:r>
          </a:p>
          <a:p>
            <a:r>
              <a:rPr lang="en-US" sz="2800" smtClean="0"/>
              <a:t>I love teaching this course because it is a lot of fun for me and for the students</a:t>
            </a:r>
          </a:p>
          <a:p>
            <a:r>
              <a:rPr lang="en-US" sz="2800" smtClean="0"/>
              <a:t>I design digital logic design for a living. </a:t>
            </a:r>
          </a:p>
          <a:p>
            <a:r>
              <a:rPr lang="en-US" sz="2800" smtClean="0"/>
              <a:t>What you learn in this course will be practical and useful for you in your professional lives.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07969" name="Rectangle 2"/>
          <p:cNvSpPr>
            <a:spLocks noGrp="1" noChangeArrowheads="1"/>
          </p:cNvSpPr>
          <p:nvPr>
            <p:ph type="title"/>
          </p:nvPr>
        </p:nvSpPr>
        <p:spPr/>
        <p:txBody>
          <a:bodyPr/>
          <a:lstStyle/>
          <a:p>
            <a:r>
              <a:rPr lang="en-US" smtClean="0"/>
              <a:t>Obligatory TRIUMF plug</a:t>
            </a:r>
          </a:p>
        </p:txBody>
      </p:sp>
      <p:sp>
        <p:nvSpPr>
          <p:cNvPr id="10707970" name="Rectangle 3"/>
          <p:cNvSpPr>
            <a:spLocks noGrp="1" noChangeArrowheads="1"/>
          </p:cNvSpPr>
          <p:nvPr>
            <p:ph type="body" idx="1"/>
          </p:nvPr>
        </p:nvSpPr>
        <p:spPr/>
        <p:txBody>
          <a:bodyPr/>
          <a:lstStyle/>
          <a:p>
            <a:pPr>
              <a:lnSpc>
                <a:spcPct val="90000"/>
              </a:lnSpc>
            </a:pPr>
            <a:r>
              <a:rPr lang="en-US" smtClean="0"/>
              <a:t>TRIUMF is Canada’s national laboratory for particle and nuclear physics</a:t>
            </a:r>
          </a:p>
          <a:p>
            <a:pPr>
              <a:lnSpc>
                <a:spcPct val="90000"/>
              </a:lnSpc>
            </a:pPr>
            <a:r>
              <a:rPr lang="en-US" smtClean="0"/>
              <a:t>This means that TRIUMF is Canada’s CERN!</a:t>
            </a:r>
          </a:p>
          <a:p>
            <a:pPr>
              <a:lnSpc>
                <a:spcPct val="90000"/>
              </a:lnSpc>
            </a:pPr>
            <a:r>
              <a:rPr lang="en-US" smtClean="0"/>
              <a:t>It’s just down the road on Wesbrook Mall</a:t>
            </a:r>
          </a:p>
          <a:p>
            <a:pPr>
              <a:lnSpc>
                <a:spcPct val="90000"/>
              </a:lnSpc>
            </a:pPr>
            <a:r>
              <a:rPr lang="en-US" smtClean="0"/>
              <a:t>World’s largest Cyclotron!</a:t>
            </a:r>
          </a:p>
          <a:p>
            <a:pPr>
              <a:lnSpc>
                <a:spcPct val="90000"/>
              </a:lnSpc>
            </a:pPr>
            <a:r>
              <a:rPr lang="en-US" smtClean="0"/>
              <a:t>Free public tours (check website </a:t>
            </a:r>
            <a:r>
              <a:rPr lang="en-US" smtClean="0">
                <a:hlinkClick r:id="rId2"/>
              </a:rPr>
              <a:t>www.triumf.ca</a:t>
            </a:r>
            <a:r>
              <a:rPr lang="en-US" smtClean="0"/>
              <a:t> for details)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0734593" name="Rectangle 2"/>
          <p:cNvSpPr>
            <a:spLocks noGrp="1" noChangeArrowheads="1"/>
          </p:cNvSpPr>
          <p:nvPr>
            <p:ph type="title"/>
          </p:nvPr>
        </p:nvSpPr>
        <p:spPr/>
        <p:txBody>
          <a:bodyPr/>
          <a:lstStyle/>
          <a:p>
            <a:r>
              <a:rPr lang="en-US" smtClean="0"/>
              <a:t>Why this course is important</a:t>
            </a:r>
          </a:p>
        </p:txBody>
      </p:sp>
      <p:sp>
        <p:nvSpPr>
          <p:cNvPr id="10734594" name="Rectangle 3"/>
          <p:cNvSpPr>
            <a:spLocks noGrp="1" noChangeArrowheads="1"/>
          </p:cNvSpPr>
          <p:nvPr>
            <p:ph type="body" idx="1"/>
          </p:nvPr>
        </p:nvSpPr>
        <p:spPr>
          <a:xfrm>
            <a:off x="457200" y="1143000"/>
            <a:ext cx="8305800" cy="4114800"/>
          </a:xfrm>
        </p:spPr>
        <p:txBody>
          <a:bodyPr/>
          <a:lstStyle/>
          <a:p>
            <a:pPr>
              <a:lnSpc>
                <a:spcPct val="90000"/>
              </a:lnSpc>
            </a:pPr>
            <a:r>
              <a:rPr lang="en-US" sz="2800" smtClean="0"/>
              <a:t>This course is perhaps THE embodiment of the field of Computer Engineering </a:t>
            </a:r>
          </a:p>
          <a:p>
            <a:pPr>
              <a:lnSpc>
                <a:spcPct val="90000"/>
              </a:lnSpc>
            </a:pPr>
            <a:r>
              <a:rPr lang="en-US" sz="2800" smtClean="0"/>
              <a:t>It is the key to understanding many future hardware and software courses</a:t>
            </a:r>
          </a:p>
          <a:p>
            <a:pPr>
              <a:lnSpc>
                <a:spcPct val="90000"/>
              </a:lnSpc>
            </a:pPr>
            <a:r>
              <a:rPr lang="en-US" sz="2800" smtClean="0"/>
              <a:t>If you take this course seriously, you will not only pass the course, </a:t>
            </a:r>
            <a:r>
              <a:rPr lang="en-US" sz="2800" b="1" smtClean="0"/>
              <a:t>you will gain a whole profession. This course is VERY practical.</a:t>
            </a:r>
          </a:p>
          <a:p>
            <a:pPr>
              <a:lnSpc>
                <a:spcPct val="90000"/>
              </a:lnSpc>
            </a:pPr>
            <a:r>
              <a:rPr lang="en-US" sz="2800" b="1" smtClean="0"/>
              <a:t>You could even get a job based solely on this course.</a:t>
            </a:r>
          </a:p>
          <a:p>
            <a:pPr algn="r" rtl="1">
              <a:lnSpc>
                <a:spcPct val="90000"/>
              </a:lnSpc>
            </a:pPr>
            <a:endParaRPr lang="en-US" sz="2800" smtClean="0"/>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35617" name="Rectangle 2"/>
          <p:cNvSpPr>
            <a:spLocks noGrp="1" noChangeArrowheads="1"/>
          </p:cNvSpPr>
          <p:nvPr>
            <p:ph type="title"/>
          </p:nvPr>
        </p:nvSpPr>
        <p:spPr>
          <a:xfrm>
            <a:off x="457200" y="0"/>
            <a:ext cx="8305800" cy="1143000"/>
          </a:xfrm>
        </p:spPr>
        <p:txBody>
          <a:bodyPr/>
          <a:lstStyle/>
          <a:p>
            <a:r>
              <a:rPr lang="en-US" smtClean="0"/>
              <a:t>Course Book</a:t>
            </a:r>
          </a:p>
        </p:txBody>
      </p:sp>
      <p:sp>
        <p:nvSpPr>
          <p:cNvPr id="10735618" name="Rectangle 4"/>
          <p:cNvSpPr>
            <a:spLocks noGrp="1" noChangeArrowheads="1"/>
          </p:cNvSpPr>
          <p:nvPr>
            <p:ph type="body" sz="half" idx="2"/>
          </p:nvPr>
        </p:nvSpPr>
        <p:spPr/>
        <p:txBody>
          <a:bodyPr/>
          <a:lstStyle/>
          <a:p>
            <a:pPr>
              <a:lnSpc>
                <a:spcPct val="90000"/>
              </a:lnSpc>
            </a:pPr>
            <a:r>
              <a:rPr lang="en-US" sz="2400" b="1" smtClean="0"/>
              <a:t>Digital Design and Computer Architecture</a:t>
            </a:r>
            <a:r>
              <a:rPr lang="en-US" sz="2400" smtClean="0"/>
              <a:t> </a:t>
            </a:r>
          </a:p>
          <a:p>
            <a:pPr>
              <a:lnSpc>
                <a:spcPct val="90000"/>
              </a:lnSpc>
            </a:pPr>
            <a:r>
              <a:rPr lang="en-US" sz="2400" smtClean="0"/>
              <a:t>By David Harris and Sarah Harris </a:t>
            </a:r>
          </a:p>
          <a:p>
            <a:pPr>
              <a:lnSpc>
                <a:spcPct val="90000"/>
              </a:lnSpc>
            </a:pPr>
            <a:r>
              <a:rPr lang="en-US" sz="2400" smtClean="0"/>
              <a:t>Available on Amazon.com and many other vendors</a:t>
            </a:r>
          </a:p>
          <a:p>
            <a:pPr>
              <a:lnSpc>
                <a:spcPct val="90000"/>
              </a:lnSpc>
            </a:pPr>
            <a:r>
              <a:rPr lang="en-US" sz="2400" b="1" smtClean="0">
                <a:solidFill>
                  <a:srgbClr val="FF3300"/>
                </a:solidFill>
              </a:rPr>
              <a:t>Buy the second edition, not the first edition!!!!</a:t>
            </a:r>
          </a:p>
          <a:p>
            <a:pPr>
              <a:lnSpc>
                <a:spcPct val="90000"/>
              </a:lnSpc>
            </a:pPr>
            <a:r>
              <a:rPr lang="en-US" sz="2400" b="1" smtClean="0"/>
              <a:t>The first edition is not compatible with the exercises and lectures</a:t>
            </a:r>
          </a:p>
          <a:p>
            <a:pPr>
              <a:lnSpc>
                <a:spcPct val="90000"/>
              </a:lnSpc>
            </a:pPr>
            <a:endParaRPr lang="en-US" sz="2400" smtClean="0"/>
          </a:p>
        </p:txBody>
      </p:sp>
      <p:pic>
        <p:nvPicPr>
          <p:cNvPr id="10735619" name="Picture 6" descr="51W0N9SRedL"/>
          <p:cNvPicPr>
            <a:picLocks noChangeAspect="1" noChangeArrowheads="1"/>
          </p:cNvPicPr>
          <p:nvPr/>
        </p:nvPicPr>
        <p:blipFill>
          <a:blip r:embed="rId2"/>
          <a:srcRect/>
          <a:stretch>
            <a:fillRect/>
          </a:stretch>
        </p:blipFill>
        <p:spPr bwMode="auto">
          <a:xfrm>
            <a:off x="609600" y="1219200"/>
            <a:ext cx="3810000" cy="476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36641" name="Rectangle 2"/>
          <p:cNvSpPr>
            <a:spLocks noGrp="1" noChangeArrowheads="1"/>
          </p:cNvSpPr>
          <p:nvPr>
            <p:ph type="title"/>
          </p:nvPr>
        </p:nvSpPr>
        <p:spPr/>
        <p:txBody>
          <a:bodyPr/>
          <a:lstStyle/>
          <a:p>
            <a:r>
              <a:rPr lang="en-US" smtClean="0"/>
              <a:t>Website for the book</a:t>
            </a:r>
          </a:p>
        </p:txBody>
      </p:sp>
      <p:sp>
        <p:nvSpPr>
          <p:cNvPr id="10736642" name="Rectangle 3"/>
          <p:cNvSpPr>
            <a:spLocks noGrp="1" noChangeArrowheads="1"/>
          </p:cNvSpPr>
          <p:nvPr>
            <p:ph type="body" idx="1"/>
          </p:nvPr>
        </p:nvSpPr>
        <p:spPr/>
        <p:txBody>
          <a:bodyPr/>
          <a:lstStyle/>
          <a:p>
            <a:r>
              <a:rPr lang="en-US" smtClean="0"/>
              <a:t>There is a companion site for the book with lots of goodies:</a:t>
            </a:r>
          </a:p>
          <a:p>
            <a:r>
              <a:rPr lang="en-US" smtClean="0">
                <a:hlinkClick r:id="rId2"/>
              </a:rPr>
              <a:t>http://booksite.elsevier.com/9780123944245/?ISBN=9780123944245</a:t>
            </a:r>
            <a:endParaRPr lang="en-US" smtClean="0"/>
          </a:p>
          <a:p>
            <a:r>
              <a:rPr lang="en-US" smtClean="0"/>
              <a:t>Contains solutions to some exercises, errata, and other stuff.</a:t>
            </a:r>
          </a:p>
          <a:p>
            <a:r>
              <a:rPr lang="en-US" smtClean="0"/>
              <a:t>Go take a look.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37665" name="Rectangle 2"/>
          <p:cNvSpPr>
            <a:spLocks noGrp="1" noChangeArrowheads="1"/>
          </p:cNvSpPr>
          <p:nvPr>
            <p:ph type="title"/>
          </p:nvPr>
        </p:nvSpPr>
        <p:spPr/>
        <p:txBody>
          <a:bodyPr/>
          <a:lstStyle/>
          <a:p>
            <a:r>
              <a:rPr lang="en-US" sz="3200" smtClean="0"/>
              <a:t>There are obligatory assigned readings</a:t>
            </a:r>
          </a:p>
        </p:txBody>
      </p:sp>
      <p:sp>
        <p:nvSpPr>
          <p:cNvPr id="10737666" name="Rectangle 3"/>
          <p:cNvSpPr>
            <a:spLocks noGrp="1" noChangeArrowheads="1"/>
          </p:cNvSpPr>
          <p:nvPr>
            <p:ph type="body" idx="1"/>
          </p:nvPr>
        </p:nvSpPr>
        <p:spPr>
          <a:xfrm>
            <a:off x="457200" y="1143000"/>
            <a:ext cx="8458200" cy="5181600"/>
          </a:xfrm>
        </p:spPr>
        <p:txBody>
          <a:bodyPr/>
          <a:lstStyle/>
          <a:p>
            <a:r>
              <a:rPr lang="en-US" sz="2800" smtClean="0"/>
              <a:t>See Syllabus on course website for obligatory readings</a:t>
            </a:r>
          </a:p>
          <a:p>
            <a:r>
              <a:rPr lang="en-US" sz="2800" smtClean="0"/>
              <a:t>You </a:t>
            </a:r>
            <a:r>
              <a:rPr lang="en-US" sz="2800" b="1" smtClean="0"/>
              <a:t>MUST</a:t>
            </a:r>
            <a:r>
              <a:rPr lang="en-US" sz="2800" smtClean="0"/>
              <a:t> read assigned readings </a:t>
            </a:r>
            <a:r>
              <a:rPr lang="en-US" sz="2800" b="1" smtClean="0"/>
              <a:t>BEFORE</a:t>
            </a:r>
            <a:r>
              <a:rPr lang="en-US" sz="2800" smtClean="0"/>
              <a:t> the lecture in which I will discuss the material</a:t>
            </a:r>
          </a:p>
          <a:p>
            <a:r>
              <a:rPr lang="en-US" sz="2800" smtClean="0"/>
              <a:t>It is often </a:t>
            </a:r>
            <a:r>
              <a:rPr lang="en-US" sz="2800" b="1" smtClean="0"/>
              <a:t>impossible</a:t>
            </a:r>
            <a:r>
              <a:rPr lang="en-US" sz="2800" smtClean="0"/>
              <a:t> to understand some of the material for the first time during the lectures.</a:t>
            </a:r>
          </a:p>
          <a:p>
            <a:r>
              <a:rPr lang="en-US" sz="2800" smtClean="0"/>
              <a:t>I want you to understand 50% while reading the book, then 80% by the end of the lecture, and then 100% after homework and labs and review.</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38689" name="Rectangle 2"/>
          <p:cNvSpPr>
            <a:spLocks noGrp="1" noChangeArrowheads="1"/>
          </p:cNvSpPr>
          <p:nvPr>
            <p:ph type="title"/>
          </p:nvPr>
        </p:nvSpPr>
        <p:spPr/>
        <p:txBody>
          <a:bodyPr/>
          <a:lstStyle/>
          <a:p>
            <a:r>
              <a:rPr lang="en-US" smtClean="0"/>
              <a:t>Course Website</a:t>
            </a:r>
          </a:p>
        </p:txBody>
      </p:sp>
      <p:sp>
        <p:nvSpPr>
          <p:cNvPr id="10738690" name="Rectangle 3"/>
          <p:cNvSpPr>
            <a:spLocks noGrp="1" noChangeArrowheads="1"/>
          </p:cNvSpPr>
          <p:nvPr>
            <p:ph type="body" idx="1"/>
          </p:nvPr>
        </p:nvSpPr>
        <p:spPr/>
        <p:txBody>
          <a:bodyPr/>
          <a:lstStyle/>
          <a:p>
            <a:pPr>
              <a:lnSpc>
                <a:spcPct val="80000"/>
              </a:lnSpc>
            </a:pPr>
            <a:r>
              <a:rPr lang="en-US" smtClean="0"/>
              <a:t>The course website is:</a:t>
            </a:r>
          </a:p>
          <a:p>
            <a:pPr>
              <a:lnSpc>
                <a:spcPct val="80000"/>
              </a:lnSpc>
              <a:buFont typeface="Times" pitchFamily="18" charset="0"/>
              <a:buNone/>
            </a:pPr>
            <a:r>
              <a:rPr lang="en-US" sz="2400" smtClean="0">
                <a:hlinkClick r:id="rId2"/>
              </a:rPr>
              <a:t>https://sites.google.com/site/ubccpen311winter2018term2/</a:t>
            </a:r>
            <a:endParaRPr lang="en-US" sz="2400" smtClean="0"/>
          </a:p>
          <a:p>
            <a:pPr>
              <a:lnSpc>
                <a:spcPct val="80000"/>
              </a:lnSpc>
            </a:pPr>
            <a:r>
              <a:rPr lang="en-US" smtClean="0"/>
              <a:t>There you will find everything: Syllabus, Homework, Labs, Etc...</a:t>
            </a:r>
          </a:p>
          <a:p>
            <a:pPr>
              <a:lnSpc>
                <a:spcPct val="80000"/>
              </a:lnSpc>
            </a:pPr>
            <a:r>
              <a:rPr lang="en-US" smtClean="0"/>
              <a:t>Also Announcements – always look at the announcements at least once a day and especially before class (just in case it is cancelled)</a:t>
            </a:r>
          </a:p>
          <a:p>
            <a:pPr>
              <a:lnSpc>
                <a:spcPct val="80000"/>
              </a:lnSpc>
            </a:pPr>
            <a:r>
              <a:rPr lang="en-US" smtClean="0"/>
              <a:t>Let’s go to that site right now.</a:t>
            </a:r>
          </a:p>
          <a:p>
            <a:pPr>
              <a:lnSpc>
                <a:spcPct val="80000"/>
              </a:lnSpc>
            </a:pPr>
            <a:endParaRPr lang="en-US" smtClean="0"/>
          </a:p>
          <a:p>
            <a:pPr>
              <a:lnSpc>
                <a:spcPct val="80000"/>
              </a:lnSpc>
            </a:pPr>
            <a:endParaRPr lang="en-US" sz="280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39713" name="Title 1"/>
          <p:cNvSpPr>
            <a:spLocks noGrp="1"/>
          </p:cNvSpPr>
          <p:nvPr>
            <p:ph type="title" idx="4294967295"/>
          </p:nvPr>
        </p:nvSpPr>
        <p:spPr/>
        <p:txBody>
          <a:bodyPr/>
          <a:lstStyle/>
          <a:p>
            <a:r>
              <a:rPr lang="en-US" smtClean="0"/>
              <a:t>How this relates to other courses:</a:t>
            </a:r>
          </a:p>
        </p:txBody>
      </p:sp>
      <p:sp>
        <p:nvSpPr>
          <p:cNvPr id="10739714" name="Content Placeholder 2"/>
          <p:cNvSpPr>
            <a:spLocks noGrp="1"/>
          </p:cNvSpPr>
          <p:nvPr>
            <p:ph idx="4294967295"/>
          </p:nvPr>
        </p:nvSpPr>
        <p:spPr/>
        <p:txBody>
          <a:bodyPr/>
          <a:lstStyle/>
          <a:p>
            <a:endParaRPr lang="en-US" smtClean="0"/>
          </a:p>
          <a:p>
            <a:r>
              <a:rPr lang="en-US" smtClean="0"/>
              <a:t>EECE 259 / CPEN 211:  You were introduced to Verilog, but didn</a:t>
            </a:r>
            <a:r>
              <a:rPr lang="en-US" altLang="en-US" smtClean="0"/>
              <a:t>’</a:t>
            </a:r>
            <a:r>
              <a:rPr lang="en-US" smtClean="0"/>
              <a:t>t have enough time to go very deep.  We will start where you left off, reinforce what you learned, and then show you how you can use it to design larger systems with confidence.</a:t>
            </a:r>
          </a:p>
          <a:p>
            <a:endParaRPr lang="en-US" smtClean="0"/>
          </a:p>
          <a:p>
            <a:r>
              <a:rPr lang="en-US" smtClean="0"/>
              <a:t>EECE 381 / CPEN 391: For those in Computer Engineering, this is a chance to put some of what you learn in this course into practice.  </a:t>
            </a:r>
          </a:p>
        </p:txBody>
      </p:sp>
      <p:sp>
        <p:nvSpPr>
          <p:cNvPr id="10739715"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rPr>
              <a:t>Slide Set 1, Page </a:t>
            </a:r>
            <a:fld id="{682DBCBC-B1BB-4912-AC66-C7BF59FD743C}" type="slidenum">
              <a:rPr lang="en-US" sz="1400">
                <a:latin typeface="Arial" charset="0"/>
              </a:rPr>
              <a:pPr algn="r"/>
              <a:t>25</a:t>
            </a:fld>
            <a:endParaRPr lang="en-US" sz="1400">
              <a:latin typeface="Arial" charset="0"/>
            </a:endParaRPr>
          </a:p>
        </p:txBody>
      </p:sp>
      <p:sp>
        <p:nvSpPr>
          <p:cNvPr id="10739716" name="TextBox 4"/>
          <p:cNvSpPr txBox="1">
            <a:spLocks noChangeArrowheads="1"/>
          </p:cNvSpPr>
          <p:nvPr/>
        </p:nvSpPr>
        <p:spPr bwMode="auto">
          <a:xfrm>
            <a:off x="-987425" y="5715000"/>
            <a:ext cx="184150" cy="369888"/>
          </a:xfrm>
          <a:prstGeom prst="rect">
            <a:avLst/>
          </a:prstGeom>
          <a:noFill/>
          <a:ln w="9525">
            <a:noFill/>
            <a:miter lim="800000"/>
            <a:headEnd/>
            <a:tailEnd/>
          </a:ln>
        </p:spPr>
        <p:txBody>
          <a:bodyPr wrap="none">
            <a:spAutoFit/>
          </a:bodyPr>
          <a:lstStyle/>
          <a:p>
            <a:pPr eaLnBrk="0" hangingPunct="0"/>
            <a:endParaRPr lang="en-US" sz="1800">
              <a:latin typeface="Arial"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0737" name="Rectangle 2"/>
          <p:cNvSpPr>
            <a:spLocks noGrp="1" noChangeArrowheads="1"/>
          </p:cNvSpPr>
          <p:nvPr>
            <p:ph type="title"/>
          </p:nvPr>
        </p:nvSpPr>
        <p:spPr>
          <a:xfrm>
            <a:off x="457200" y="0"/>
            <a:ext cx="8305800" cy="1143000"/>
          </a:xfrm>
        </p:spPr>
        <p:txBody>
          <a:bodyPr/>
          <a:lstStyle/>
          <a:p>
            <a:r>
              <a:rPr lang="en-US" sz="3200" smtClean="0"/>
              <a:t>This course is going to be very practical!</a:t>
            </a:r>
          </a:p>
        </p:txBody>
      </p:sp>
      <p:sp>
        <p:nvSpPr>
          <p:cNvPr id="10740738" name="Rectangle 3"/>
          <p:cNvSpPr>
            <a:spLocks noGrp="1" noChangeArrowheads="1"/>
          </p:cNvSpPr>
          <p:nvPr>
            <p:ph type="body" idx="1"/>
          </p:nvPr>
        </p:nvSpPr>
        <p:spPr/>
        <p:txBody>
          <a:bodyPr/>
          <a:lstStyle/>
          <a:p>
            <a:r>
              <a:rPr lang="en-US" smtClean="0"/>
              <a:t>We are going to play with REAL hardware!</a:t>
            </a:r>
          </a:p>
          <a:p>
            <a:r>
              <a:rPr lang="en-US" smtClean="0"/>
              <a:t>It’s going to be a lot of work, but a lot of fun</a:t>
            </a:r>
          </a:p>
          <a:p>
            <a:r>
              <a:rPr lang="en-US" smtClean="0"/>
              <a:t>We are going to use the Altera FPGA DE1-SoC board to do a lot of fun labs</a:t>
            </a:r>
          </a:p>
          <a:p>
            <a:r>
              <a:rPr lang="en-US" smtClean="0"/>
              <a:t>Let’s take a look at the DE1-SoC.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1761" name="Rectangle 2"/>
          <p:cNvSpPr>
            <a:spLocks noGrp="1" noChangeArrowheads="1"/>
          </p:cNvSpPr>
          <p:nvPr>
            <p:ph type="title" idx="4294967295"/>
          </p:nvPr>
        </p:nvSpPr>
        <p:spPr>
          <a:xfrm>
            <a:off x="457200" y="0"/>
            <a:ext cx="8305800" cy="685800"/>
          </a:xfrm>
        </p:spPr>
        <p:txBody>
          <a:bodyPr/>
          <a:lstStyle/>
          <a:p>
            <a:r>
              <a:rPr lang="en-US" smtClean="0"/>
              <a:t>The Altera DE1-SoC Board</a:t>
            </a:r>
          </a:p>
        </p:txBody>
      </p:sp>
      <p:sp>
        <p:nvSpPr>
          <p:cNvPr id="10741762" name="Rectangle 7"/>
          <p:cNvSpPr>
            <a:spLocks noGrp="1" noChangeArrowheads="1"/>
          </p:cNvSpPr>
          <p:nvPr>
            <p:ph type="body" idx="4294967295"/>
          </p:nvPr>
        </p:nvSpPr>
        <p:spPr/>
        <p:txBody>
          <a:bodyPr/>
          <a:lstStyle/>
          <a:p>
            <a:endParaRPr lang="en-US" smtClean="0"/>
          </a:p>
        </p:txBody>
      </p:sp>
      <p:pic>
        <p:nvPicPr>
          <p:cNvPr id="10741763" name="Picture 5" descr="DE1-SoC_Layout_top_01-01"/>
          <p:cNvPicPr>
            <a:picLocks noChangeAspect="1" noChangeArrowheads="1"/>
          </p:cNvPicPr>
          <p:nvPr/>
        </p:nvPicPr>
        <p:blipFill>
          <a:blip r:embed="rId2"/>
          <a:srcRect/>
          <a:stretch>
            <a:fillRect/>
          </a:stretch>
        </p:blipFill>
        <p:spPr bwMode="auto">
          <a:xfrm>
            <a:off x="533400" y="914400"/>
            <a:ext cx="8024813" cy="547052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2785" name="Title 1"/>
          <p:cNvSpPr>
            <a:spLocks noGrp="1"/>
          </p:cNvSpPr>
          <p:nvPr>
            <p:ph type="title" idx="4294967295"/>
          </p:nvPr>
        </p:nvSpPr>
        <p:spPr/>
        <p:txBody>
          <a:bodyPr/>
          <a:lstStyle/>
          <a:p>
            <a:r>
              <a:rPr lang="en-US" smtClean="0"/>
              <a:t>Instructor and TAs</a:t>
            </a:r>
          </a:p>
        </p:txBody>
      </p:sp>
      <p:sp>
        <p:nvSpPr>
          <p:cNvPr id="10742786" name="Content Placeholder 2"/>
          <p:cNvSpPr>
            <a:spLocks noGrp="1"/>
          </p:cNvSpPr>
          <p:nvPr>
            <p:ph idx="4294967295"/>
          </p:nvPr>
        </p:nvSpPr>
        <p:spPr/>
        <p:txBody>
          <a:bodyPr/>
          <a:lstStyle/>
          <a:p>
            <a:endParaRPr lang="en-US" sz="1000" smtClean="0"/>
          </a:p>
          <a:p>
            <a:r>
              <a:rPr lang="en-US" smtClean="0"/>
              <a:t>Contact:  For course related personal issues: ylinn@ece.ubc.ca</a:t>
            </a:r>
          </a:p>
          <a:p>
            <a:endParaRPr lang="en-US" smtClean="0"/>
          </a:p>
          <a:p>
            <a:r>
              <a:rPr lang="en-US" smtClean="0"/>
              <a:t>For course related technical questions: email YOUR lab section TA(s). If they cannot solve the problem they will inform me. Please do not email me directly since I cannot respond in a timely manner to inquiries from over 100 students</a:t>
            </a:r>
          </a:p>
          <a:p>
            <a:endParaRPr lang="en-US" smtClean="0"/>
          </a:p>
          <a:p>
            <a:r>
              <a:rPr lang="en-US" smtClean="0"/>
              <a:t>If you email me directly I will probably direct your email to your TA so that will just cause unnecessary delays. </a:t>
            </a:r>
          </a:p>
          <a:p>
            <a:endParaRPr lang="en-US" sz="1000" smtClean="0"/>
          </a:p>
          <a:p>
            <a:r>
              <a:rPr lang="en-US" smtClean="0"/>
              <a:t>CPEN 311 Office Hours: see course website</a:t>
            </a:r>
          </a:p>
          <a:p>
            <a:endParaRPr lang="en-US" smtClean="0"/>
          </a:p>
          <a:p>
            <a:r>
              <a:rPr lang="en-US" smtClean="0"/>
              <a:t>I will also try to drop into labs when possible.</a:t>
            </a:r>
          </a:p>
        </p:txBody>
      </p:sp>
      <p:sp>
        <p:nvSpPr>
          <p:cNvPr id="10742787"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rPr>
              <a:t>Slide Set 1, Page </a:t>
            </a:r>
            <a:fld id="{AE23DF0C-7E26-4ABC-90F7-42D3148B9FFA}" type="slidenum">
              <a:rPr lang="en-US" sz="1400">
                <a:latin typeface="Arial" charset="0"/>
              </a:rPr>
              <a:pPr algn="r"/>
              <a:t>28</a:t>
            </a:fld>
            <a:endParaRPr lang="en-US" sz="1400">
              <a:latin typeface="Arial"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3809" name="Title 1"/>
          <p:cNvSpPr>
            <a:spLocks noGrp="1"/>
          </p:cNvSpPr>
          <p:nvPr>
            <p:ph type="title" idx="4294967295"/>
          </p:nvPr>
        </p:nvSpPr>
        <p:spPr>
          <a:xfrm>
            <a:off x="457200" y="0"/>
            <a:ext cx="8229600" cy="563563"/>
          </a:xfrm>
        </p:spPr>
        <p:txBody>
          <a:bodyPr/>
          <a:lstStyle/>
          <a:p>
            <a:r>
              <a:rPr lang="en-US" smtClean="0"/>
              <a:t>Labs</a:t>
            </a:r>
          </a:p>
        </p:txBody>
      </p:sp>
      <p:sp>
        <p:nvSpPr>
          <p:cNvPr id="10743810" name="Content Placeholder 2"/>
          <p:cNvSpPr>
            <a:spLocks noGrp="1"/>
          </p:cNvSpPr>
          <p:nvPr>
            <p:ph idx="4294967295"/>
          </p:nvPr>
        </p:nvSpPr>
        <p:spPr>
          <a:xfrm>
            <a:off x="838200" y="685800"/>
            <a:ext cx="7696200" cy="6172200"/>
          </a:xfrm>
        </p:spPr>
        <p:txBody>
          <a:bodyPr/>
          <a:lstStyle/>
          <a:p>
            <a:pPr>
              <a:buFontTx/>
              <a:buChar char="•"/>
            </a:pPr>
            <a:r>
              <a:rPr lang="en-US" sz="3200" smtClean="0">
                <a:solidFill>
                  <a:schemeClr val="accent2"/>
                </a:solidFill>
              </a:rPr>
              <a:t>5 Labs, each lab assignment spans 2 or 3 weeks.</a:t>
            </a:r>
          </a:p>
          <a:p>
            <a:pPr>
              <a:buFontTx/>
              <a:buChar char="•"/>
            </a:pPr>
            <a:r>
              <a:rPr lang="en-US" sz="3200" smtClean="0">
                <a:solidFill>
                  <a:schemeClr val="accent2"/>
                </a:solidFill>
              </a:rPr>
              <a:t>There will also be important in-class activities during lab hours, which reinforce lecture material. These in-class activities are not for marks, but the material may be present in the midterm and final exam.</a:t>
            </a:r>
          </a:p>
          <a:p>
            <a:pPr>
              <a:buFontTx/>
              <a:buChar char="•"/>
            </a:pPr>
            <a:r>
              <a:rPr lang="en-US" sz="3200" smtClean="0">
                <a:solidFill>
                  <a:schemeClr val="accent2"/>
                </a:solidFill>
              </a:rPr>
              <a:t>TAs can help you a lot for these in-class activities (much more than labs) so take advantage of that</a:t>
            </a:r>
          </a:p>
          <a:p>
            <a:pPr>
              <a:buFontTx/>
              <a:buChar char="•"/>
            </a:pPr>
            <a:endParaRPr lang="en-US" sz="3200" smtClean="0"/>
          </a:p>
        </p:txBody>
      </p:sp>
      <p:sp>
        <p:nvSpPr>
          <p:cNvPr id="10743811"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rPr>
              <a:t>Slide Set 1, Page </a:t>
            </a:r>
            <a:fld id="{9521CFCA-B5CE-4B5B-8DE0-E0F6EE66BF67}" type="slidenum">
              <a:rPr lang="en-US" sz="1400">
                <a:latin typeface="Arial" charset="0"/>
              </a:rPr>
              <a:pPr algn="r"/>
              <a:t>29</a:t>
            </a:fld>
            <a:endParaRPr lang="en-US" sz="1400">
              <a:latin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08993" name="Picture 5" descr="24200267515_80e8b92ab1_k"/>
          <p:cNvPicPr>
            <a:picLocks noChangeAspect="1" noChangeArrowheads="1"/>
          </p:cNvPicPr>
          <p:nvPr>
            <p:ph/>
          </p:nvPr>
        </p:nvPicPr>
        <p:blipFill>
          <a:blip r:embed="rId2"/>
          <a:srcRect/>
          <a:stretch>
            <a:fillRect/>
          </a:stretch>
        </p:blipFill>
        <p:spPr>
          <a:xfrm>
            <a:off x="457200" y="533400"/>
            <a:ext cx="8305800" cy="5535613"/>
          </a:xfrm>
        </p:spPr>
      </p:pic>
      <p:sp>
        <p:nvSpPr>
          <p:cNvPr id="4919302" name="Text Box 6"/>
          <p:cNvSpPr txBox="1">
            <a:spLocks noChangeArrowheads="1"/>
          </p:cNvSpPr>
          <p:nvPr/>
        </p:nvSpPr>
        <p:spPr bwMode="auto">
          <a:xfrm>
            <a:off x="7239000" y="6324600"/>
            <a:ext cx="1393825" cy="3048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400"/>
              <a:t>Credit: TRIUMF</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4833" name="Title 1"/>
          <p:cNvSpPr>
            <a:spLocks noGrp="1"/>
          </p:cNvSpPr>
          <p:nvPr>
            <p:ph type="title" idx="4294967295"/>
          </p:nvPr>
        </p:nvSpPr>
        <p:spPr/>
        <p:txBody>
          <a:bodyPr/>
          <a:lstStyle/>
          <a:p>
            <a:r>
              <a:rPr lang="en-US" smtClean="0"/>
              <a:t> </a:t>
            </a:r>
          </a:p>
        </p:txBody>
      </p:sp>
      <p:sp>
        <p:nvSpPr>
          <p:cNvPr id="10744834" name="Content Placeholder 2"/>
          <p:cNvSpPr>
            <a:spLocks noGrp="1"/>
          </p:cNvSpPr>
          <p:nvPr>
            <p:ph idx="4294967295"/>
          </p:nvPr>
        </p:nvSpPr>
        <p:spPr/>
        <p:txBody>
          <a:bodyPr/>
          <a:lstStyle/>
          <a:p>
            <a:r>
              <a:rPr lang="en-US" b="1" smtClean="0"/>
              <a:t>Violations of Laboratory Rules and Safety Policies</a:t>
            </a:r>
            <a:endParaRPr lang="en-US" smtClean="0"/>
          </a:p>
          <a:p>
            <a:endParaRPr lang="en-US" smtClean="0"/>
          </a:p>
          <a:p>
            <a:r>
              <a:rPr lang="en-US" smtClean="0"/>
              <a:t>Unprofessional conduct that violates safety policies or posted </a:t>
            </a:r>
          </a:p>
          <a:p>
            <a:r>
              <a:rPr lang="en-US" smtClean="0"/>
              <a:t>laboratory rules can result in significant penalties that include loss of </a:t>
            </a:r>
          </a:p>
          <a:p>
            <a:r>
              <a:rPr lang="en-US" smtClean="0"/>
              <a:t>access to departmental facilities and/or a reduction in grades. This is in </a:t>
            </a:r>
          </a:p>
          <a:p>
            <a:r>
              <a:rPr lang="en-US" smtClean="0"/>
              <a:t>accordance with the departmental policy on safety and professionalism </a:t>
            </a:r>
          </a:p>
          <a:p>
            <a:r>
              <a:rPr lang="en-US" smtClean="0"/>
              <a:t>in laboratories.</a:t>
            </a:r>
          </a:p>
          <a:p>
            <a:endParaRPr lang="en-US" smtClean="0"/>
          </a:p>
          <a:p>
            <a:r>
              <a:rPr lang="en-US" smtClean="0"/>
              <a:t>In particular, no food or drink in the lab. </a:t>
            </a:r>
          </a:p>
        </p:txBody>
      </p:sp>
      <p:sp>
        <p:nvSpPr>
          <p:cNvPr id="10744835" name="Slide Number Placeholder 3"/>
          <p:cNvSpPr txBox="1">
            <a:spLocks noGrp="1"/>
          </p:cNvSpPr>
          <p:nvPr/>
        </p:nvSpPr>
        <p:spPr bwMode="auto">
          <a:xfrm>
            <a:off x="7045325" y="6553200"/>
            <a:ext cx="2133600" cy="476250"/>
          </a:xfrm>
          <a:prstGeom prst="rect">
            <a:avLst/>
          </a:prstGeom>
          <a:noFill/>
          <a:ln w="9525">
            <a:noFill/>
            <a:miter lim="800000"/>
            <a:headEnd/>
            <a:tailEnd/>
          </a:ln>
        </p:spPr>
        <p:txBody>
          <a:bodyPr/>
          <a:lstStyle/>
          <a:p>
            <a:pPr algn="r"/>
            <a:r>
              <a:rPr lang="en-US" sz="1400">
                <a:latin typeface="Arial" charset="0"/>
              </a:rPr>
              <a:t>Slide Set 1, Page </a:t>
            </a:r>
            <a:fld id="{EEE8E74E-923E-4970-86E9-BA7A408ABAD2}" type="slidenum">
              <a:rPr lang="en-US" sz="1400">
                <a:latin typeface="Arial" charset="0"/>
              </a:rPr>
              <a:pPr algn="r"/>
              <a:t>30</a:t>
            </a:fld>
            <a:endParaRPr lang="en-US" sz="1400">
              <a:latin typeface="Arial" charset="0"/>
            </a:endParaRPr>
          </a:p>
        </p:txBody>
      </p:sp>
      <p:pic>
        <p:nvPicPr>
          <p:cNvPr id="10744836" name="Picture 4" descr="sandwich.jpg"/>
          <p:cNvPicPr>
            <a:picLocks noChangeAspect="1"/>
          </p:cNvPicPr>
          <p:nvPr/>
        </p:nvPicPr>
        <p:blipFill>
          <a:blip r:embed="rId2"/>
          <a:srcRect/>
          <a:stretch>
            <a:fillRect/>
          </a:stretch>
        </p:blipFill>
        <p:spPr bwMode="auto">
          <a:xfrm>
            <a:off x="1600200" y="4953000"/>
            <a:ext cx="1816100" cy="1030288"/>
          </a:xfrm>
          <a:prstGeom prst="rect">
            <a:avLst/>
          </a:prstGeom>
          <a:noFill/>
          <a:ln w="9525">
            <a:noFill/>
            <a:miter lim="800000"/>
            <a:headEnd/>
            <a:tailEnd/>
          </a:ln>
        </p:spPr>
      </p:pic>
      <p:pic>
        <p:nvPicPr>
          <p:cNvPr id="10744837" name="Picture 5" descr="water.jpg"/>
          <p:cNvPicPr>
            <a:picLocks noChangeAspect="1"/>
          </p:cNvPicPr>
          <p:nvPr/>
        </p:nvPicPr>
        <p:blipFill>
          <a:blip r:embed="rId3"/>
          <a:srcRect/>
          <a:stretch>
            <a:fillRect/>
          </a:stretch>
        </p:blipFill>
        <p:spPr bwMode="auto">
          <a:xfrm>
            <a:off x="3886200" y="4800600"/>
            <a:ext cx="968375" cy="1443038"/>
          </a:xfrm>
          <a:prstGeom prst="rect">
            <a:avLst/>
          </a:prstGeom>
          <a:noFill/>
          <a:ln w="9525">
            <a:noFill/>
            <a:miter lim="800000"/>
            <a:headEnd/>
            <a:tailEnd/>
          </a:ln>
        </p:spPr>
      </p:pic>
      <p:pic>
        <p:nvPicPr>
          <p:cNvPr id="10744838" name="Picture 6" descr="AA026360.png"/>
          <p:cNvPicPr>
            <a:picLocks noChangeAspect="1"/>
          </p:cNvPicPr>
          <p:nvPr/>
        </p:nvPicPr>
        <p:blipFill>
          <a:blip r:embed="rId4"/>
          <a:srcRect/>
          <a:stretch>
            <a:fillRect/>
          </a:stretch>
        </p:blipFill>
        <p:spPr bwMode="auto">
          <a:xfrm>
            <a:off x="5867400" y="4724400"/>
            <a:ext cx="1085850" cy="1828800"/>
          </a:xfrm>
          <a:prstGeom prst="rect">
            <a:avLst/>
          </a:prstGeom>
          <a:noFill/>
          <a:ln w="9525">
            <a:noFill/>
            <a:miter lim="800000"/>
            <a:headEnd/>
            <a:tailEnd/>
          </a:ln>
        </p:spPr>
      </p:pic>
      <p:cxnSp>
        <p:nvCxnSpPr>
          <p:cNvPr id="8" name="Straight Connector 7"/>
          <p:cNvCxnSpPr>
            <a:cxnSpLocks noChangeShapeType="1"/>
          </p:cNvCxnSpPr>
          <p:nvPr/>
        </p:nvCxnSpPr>
        <p:spPr bwMode="auto">
          <a:xfrm>
            <a:off x="1905000" y="4800600"/>
            <a:ext cx="1371600" cy="1295400"/>
          </a:xfrm>
          <a:prstGeom prst="line">
            <a:avLst/>
          </a:prstGeom>
          <a:noFill/>
          <a:ln w="76200">
            <a:solidFill>
              <a:srgbClr val="FF3300"/>
            </a:solidFill>
            <a:round/>
            <a:headEnd/>
            <a:tailEnd/>
          </a:ln>
          <a:effectLst>
            <a:outerShdw dist="23000" dir="5400000" rotWithShape="0">
              <a:srgbClr val="808080">
                <a:alpha val="34999"/>
              </a:srgbClr>
            </a:outerShdw>
          </a:effectLst>
        </p:spPr>
      </p:cxnSp>
      <p:cxnSp>
        <p:nvCxnSpPr>
          <p:cNvPr id="9" name="Straight Connector 8"/>
          <p:cNvCxnSpPr>
            <a:cxnSpLocks noChangeShapeType="1"/>
          </p:cNvCxnSpPr>
          <p:nvPr/>
        </p:nvCxnSpPr>
        <p:spPr bwMode="auto">
          <a:xfrm flipH="1">
            <a:off x="1752600" y="4953000"/>
            <a:ext cx="1219200" cy="1219200"/>
          </a:xfrm>
          <a:prstGeom prst="line">
            <a:avLst/>
          </a:prstGeom>
          <a:noFill/>
          <a:ln w="76200">
            <a:solidFill>
              <a:srgbClr val="FF3300"/>
            </a:solidFill>
            <a:round/>
            <a:headEnd/>
            <a:tailEnd/>
          </a:ln>
          <a:effectLst>
            <a:outerShdw dist="23000" dir="5400000" rotWithShape="0">
              <a:srgbClr val="808080">
                <a:alpha val="34999"/>
              </a:srgbClr>
            </a:outerShdw>
          </a:effectLst>
        </p:spPr>
      </p:cxnSp>
      <p:cxnSp>
        <p:nvCxnSpPr>
          <p:cNvPr id="10" name="Straight Connector 9"/>
          <p:cNvCxnSpPr>
            <a:cxnSpLocks noChangeShapeType="1"/>
          </p:cNvCxnSpPr>
          <p:nvPr/>
        </p:nvCxnSpPr>
        <p:spPr bwMode="auto">
          <a:xfrm>
            <a:off x="5715000" y="4953000"/>
            <a:ext cx="1371600" cy="1295400"/>
          </a:xfrm>
          <a:prstGeom prst="line">
            <a:avLst/>
          </a:prstGeom>
          <a:noFill/>
          <a:ln w="76200">
            <a:solidFill>
              <a:srgbClr val="FF3300"/>
            </a:solidFill>
            <a:round/>
            <a:headEnd/>
            <a:tailEnd/>
          </a:ln>
          <a:effectLst>
            <a:outerShdw dist="23000" dir="5400000" rotWithShape="0">
              <a:srgbClr val="808080">
                <a:alpha val="34999"/>
              </a:srgbClr>
            </a:outerShdw>
          </a:effectLst>
        </p:spPr>
      </p:cxnSp>
      <p:cxnSp>
        <p:nvCxnSpPr>
          <p:cNvPr id="11" name="Straight Connector 10"/>
          <p:cNvCxnSpPr>
            <a:cxnSpLocks noChangeShapeType="1"/>
          </p:cNvCxnSpPr>
          <p:nvPr/>
        </p:nvCxnSpPr>
        <p:spPr bwMode="auto">
          <a:xfrm flipH="1">
            <a:off x="5562600" y="5105400"/>
            <a:ext cx="1219200" cy="1219200"/>
          </a:xfrm>
          <a:prstGeom prst="line">
            <a:avLst/>
          </a:prstGeom>
          <a:noFill/>
          <a:ln w="76200">
            <a:solidFill>
              <a:srgbClr val="FF3300"/>
            </a:solidFill>
            <a:round/>
            <a:headEnd/>
            <a:tailEnd/>
          </a:ln>
          <a:effectLst>
            <a:outerShdw dist="23000" dir="5400000" rotWithShape="0">
              <a:srgbClr val="808080">
                <a:alpha val="34999"/>
              </a:srgbClr>
            </a:outerShdw>
          </a:effectLst>
        </p:spPr>
      </p:cxnSp>
      <p:cxnSp>
        <p:nvCxnSpPr>
          <p:cNvPr id="12" name="Straight Connector 11"/>
          <p:cNvCxnSpPr>
            <a:cxnSpLocks noChangeShapeType="1"/>
          </p:cNvCxnSpPr>
          <p:nvPr/>
        </p:nvCxnSpPr>
        <p:spPr bwMode="auto">
          <a:xfrm>
            <a:off x="3886200" y="4953000"/>
            <a:ext cx="1371600" cy="1295400"/>
          </a:xfrm>
          <a:prstGeom prst="line">
            <a:avLst/>
          </a:prstGeom>
          <a:noFill/>
          <a:ln w="76200">
            <a:solidFill>
              <a:srgbClr val="FF3300"/>
            </a:solidFill>
            <a:round/>
            <a:headEnd/>
            <a:tailEnd/>
          </a:ln>
          <a:effectLst>
            <a:outerShdw dist="23000" dir="5400000" rotWithShape="0">
              <a:srgbClr val="808080">
                <a:alpha val="34999"/>
              </a:srgbClr>
            </a:outerShdw>
          </a:effectLst>
        </p:spPr>
      </p:cxnSp>
      <p:cxnSp>
        <p:nvCxnSpPr>
          <p:cNvPr id="13" name="Straight Connector 12"/>
          <p:cNvCxnSpPr>
            <a:cxnSpLocks noChangeShapeType="1"/>
          </p:cNvCxnSpPr>
          <p:nvPr/>
        </p:nvCxnSpPr>
        <p:spPr bwMode="auto">
          <a:xfrm flipH="1">
            <a:off x="3733800" y="5105400"/>
            <a:ext cx="1219200" cy="1219200"/>
          </a:xfrm>
          <a:prstGeom prst="line">
            <a:avLst/>
          </a:prstGeom>
          <a:noFill/>
          <a:ln w="76200">
            <a:solidFill>
              <a:srgbClr val="FF3300"/>
            </a:solidFill>
            <a:round/>
            <a:headEnd/>
            <a:tailEnd/>
          </a:ln>
          <a:effectLst>
            <a:outerShdw dist="23000" dir="5400000" rotWithShape="0">
              <a:srgbClr val="808080">
                <a:alpha val="34999"/>
              </a:srgbClr>
            </a:outerShdw>
          </a:effectLst>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80354" name="Rectangle 2"/>
          <p:cNvSpPr>
            <a:spLocks noGrp="1" noChangeArrowheads="1"/>
          </p:cNvSpPr>
          <p:nvPr>
            <p:ph type="title"/>
          </p:nvPr>
        </p:nvSpPr>
        <p:spPr/>
        <p:txBody>
          <a:bodyPr/>
          <a:lstStyle/>
          <a:p>
            <a:r>
              <a:rPr lang="en-US" sz="2800" smtClean="0"/>
              <a:t>Practice Assignments</a:t>
            </a:r>
          </a:p>
        </p:txBody>
      </p:sp>
      <p:sp>
        <p:nvSpPr>
          <p:cNvPr id="10980355" name="Rectangle 3"/>
          <p:cNvSpPr>
            <a:spLocks noGrp="1" noChangeArrowheads="1"/>
          </p:cNvSpPr>
          <p:nvPr>
            <p:ph type="body" idx="1"/>
          </p:nvPr>
        </p:nvSpPr>
        <p:spPr/>
        <p:txBody>
          <a:bodyPr/>
          <a:lstStyle/>
          <a:p>
            <a:r>
              <a:rPr lang="en-US" sz="2800" smtClean="0"/>
              <a:t>There are several practice assignments posted on the course website.  </a:t>
            </a:r>
          </a:p>
          <a:p>
            <a:r>
              <a:rPr lang="en-US" sz="2800" smtClean="0"/>
              <a:t>The purpose of the practice assignments is to familiarize yourself further with the material that is covered in the lectures. </a:t>
            </a:r>
          </a:p>
          <a:p>
            <a:r>
              <a:rPr lang="en-US" sz="2800" smtClean="0"/>
              <a:t>The practice assignments will</a:t>
            </a:r>
            <a:r>
              <a:rPr lang="en-US" sz="2800" i="1" smtClean="0"/>
              <a:t> not</a:t>
            </a:r>
            <a:r>
              <a:rPr lang="en-US" sz="2800" smtClean="0"/>
              <a:t> be collected or marked, but solutions are provided.</a:t>
            </a:r>
          </a:p>
          <a:p>
            <a:r>
              <a:rPr lang="en-US" sz="2800" smtClean="0"/>
              <a:t>Questions similar to the practice assignments may appear in the midterm and/or exam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5857" name="Rectangle 2"/>
          <p:cNvSpPr>
            <a:spLocks noGrp="1" noChangeArrowheads="1"/>
          </p:cNvSpPr>
          <p:nvPr>
            <p:ph type="title"/>
          </p:nvPr>
        </p:nvSpPr>
        <p:spPr>
          <a:xfrm>
            <a:off x="457200" y="0"/>
            <a:ext cx="8305800" cy="685800"/>
          </a:xfrm>
        </p:spPr>
        <p:txBody>
          <a:bodyPr/>
          <a:lstStyle/>
          <a:p>
            <a:r>
              <a:rPr lang="en-US" smtClean="0"/>
              <a:t>Grades, Grades, Grades…</a:t>
            </a:r>
          </a:p>
        </p:txBody>
      </p:sp>
      <p:sp>
        <p:nvSpPr>
          <p:cNvPr id="10745858" name="Rectangle 3"/>
          <p:cNvSpPr>
            <a:spLocks noGrp="1" noChangeArrowheads="1"/>
          </p:cNvSpPr>
          <p:nvPr>
            <p:ph type="body" idx="1"/>
          </p:nvPr>
        </p:nvSpPr>
        <p:spPr>
          <a:xfrm>
            <a:off x="533400" y="609600"/>
            <a:ext cx="8305800" cy="4114800"/>
          </a:xfrm>
        </p:spPr>
        <p:txBody>
          <a:bodyPr/>
          <a:lstStyle/>
          <a:p>
            <a:pPr>
              <a:buFont typeface="Times" pitchFamily="18" charset="0"/>
              <a:buNone/>
            </a:pPr>
            <a:r>
              <a:rPr lang="en-US" b="1" smtClean="0"/>
              <a:t>Mark Breakdown</a:t>
            </a:r>
          </a:p>
          <a:p>
            <a:r>
              <a:rPr lang="en-US" b="1" smtClean="0"/>
              <a:t>Lab + Homework Component (50%):</a:t>
            </a:r>
            <a:endParaRPr lang="en-US" smtClean="0"/>
          </a:p>
          <a:p>
            <a:pPr lvl="1"/>
            <a:r>
              <a:rPr lang="en-US" smtClean="0"/>
              <a:t>  Labs (5):                                 35% </a:t>
            </a:r>
          </a:p>
          <a:p>
            <a:pPr lvl="1"/>
            <a:r>
              <a:rPr lang="en-US" smtClean="0"/>
              <a:t>  Homework Assignments (3):  15%</a:t>
            </a:r>
            <a:endParaRPr lang="en-US" b="1" smtClean="0"/>
          </a:p>
          <a:p>
            <a:r>
              <a:rPr lang="en-US" b="1" smtClean="0"/>
              <a:t>Exam Component (50%):</a:t>
            </a:r>
            <a:endParaRPr lang="en-US" smtClean="0"/>
          </a:p>
          <a:p>
            <a:pPr lvl="1"/>
            <a:r>
              <a:rPr lang="en-US" smtClean="0"/>
              <a:t>  Clicker Quizzes:                       8%</a:t>
            </a:r>
          </a:p>
          <a:p>
            <a:pPr lvl="1"/>
            <a:r>
              <a:rPr lang="en-US" smtClean="0"/>
              <a:t>  Midterm Exam:                       12%</a:t>
            </a:r>
          </a:p>
          <a:p>
            <a:pPr lvl="1"/>
            <a:r>
              <a:rPr lang="en-US" smtClean="0"/>
              <a:t>  Final Exam:                             30%</a:t>
            </a:r>
          </a:p>
          <a:p>
            <a:pPr>
              <a:buFont typeface="Times" pitchFamily="18" charset="0"/>
              <a:buNone/>
            </a:pPr>
            <a:r>
              <a:rPr lang="en-US" smtClean="0"/>
              <a:t>   </a:t>
            </a:r>
            <a:r>
              <a:rPr lang="en-US" sz="2800" b="1" smtClean="0"/>
              <a:t>Note: in order to pass the course you must pass the Lab+Homework Component with 50% at least and also pass the Exam Component with 50% at least.</a:t>
            </a:r>
            <a:r>
              <a:rPr lang="en-US" smtClean="0"/>
              <a:t> </a:t>
            </a:r>
          </a:p>
          <a:p>
            <a:endParaRPr lang="en-US" smtClean="0"/>
          </a:p>
          <a:p>
            <a:r>
              <a:rPr lang="en-US" smtClean="0"/>
              <a:t/>
            </a:r>
            <a:br>
              <a:rPr lang="en-US" smtClean="0"/>
            </a:br>
            <a:endParaRPr lang="en-US"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6881" name="Rectangle 2"/>
          <p:cNvSpPr>
            <a:spLocks noGrp="1" noChangeArrowheads="1"/>
          </p:cNvSpPr>
          <p:nvPr>
            <p:ph type="title"/>
          </p:nvPr>
        </p:nvSpPr>
        <p:spPr>
          <a:xfrm>
            <a:off x="457200" y="76200"/>
            <a:ext cx="8305800" cy="685800"/>
          </a:xfrm>
        </p:spPr>
        <p:txBody>
          <a:bodyPr/>
          <a:lstStyle/>
          <a:p>
            <a:r>
              <a:rPr lang="en-US" smtClean="0"/>
              <a:t>Labs</a:t>
            </a:r>
          </a:p>
        </p:txBody>
      </p:sp>
      <p:sp>
        <p:nvSpPr>
          <p:cNvPr id="10746882" name="Rectangle 3"/>
          <p:cNvSpPr>
            <a:spLocks noGrp="1" noChangeArrowheads="1"/>
          </p:cNvSpPr>
          <p:nvPr>
            <p:ph type="body" idx="1"/>
          </p:nvPr>
        </p:nvSpPr>
        <p:spPr>
          <a:xfrm>
            <a:off x="533400" y="685800"/>
            <a:ext cx="8382000" cy="5410200"/>
          </a:xfrm>
        </p:spPr>
        <p:txBody>
          <a:bodyPr/>
          <a:lstStyle/>
          <a:p>
            <a:r>
              <a:rPr lang="en-US" sz="2600" smtClean="0"/>
              <a:t>Labs will be done mainly outside of class time, as we do not have time to do them in class</a:t>
            </a:r>
          </a:p>
          <a:p>
            <a:r>
              <a:rPr lang="en-US" sz="2600" smtClean="0"/>
              <a:t>Labs will be done using the DE1-SoC, i.e. playing with hardware!</a:t>
            </a:r>
          </a:p>
          <a:p>
            <a:r>
              <a:rPr lang="en-US" sz="2600" smtClean="0"/>
              <a:t>Labs 1, 2, and 3 are individual. </a:t>
            </a:r>
          </a:p>
          <a:p>
            <a:r>
              <a:rPr lang="en-US" sz="2600" smtClean="0"/>
              <a:t>Labs 4 and 5 can optionally be done in groups of 2 </a:t>
            </a:r>
            <a:r>
              <a:rPr lang="en-US" sz="2600" b="1" u="sng" smtClean="0"/>
              <a:t>but only if your average grade in Labs 1 to 3 is 80% or above</a:t>
            </a:r>
            <a:r>
              <a:rPr lang="en-US" sz="2600" smtClean="0"/>
              <a:t>.</a:t>
            </a:r>
          </a:p>
          <a:p>
            <a:r>
              <a:rPr lang="en-US" sz="2600" smtClean="0"/>
              <a:t>This should not be too hard since you can get up to 115% in each lab if you add bonus material (we’ll talk about that)</a:t>
            </a:r>
          </a:p>
          <a:p>
            <a:r>
              <a:rPr lang="en-US" sz="2600" b="1" u="sng" smtClean="0"/>
              <a:t>Labs will be lots of fun. Trust me.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7905" name="Rectangle 2"/>
          <p:cNvSpPr>
            <a:spLocks noGrp="1" noChangeArrowheads="1"/>
          </p:cNvSpPr>
          <p:nvPr>
            <p:ph type="title"/>
          </p:nvPr>
        </p:nvSpPr>
        <p:spPr/>
        <p:txBody>
          <a:bodyPr/>
          <a:lstStyle/>
          <a:p>
            <a:r>
              <a:rPr lang="en-US" smtClean="0"/>
              <a:t>Labs</a:t>
            </a:r>
          </a:p>
        </p:txBody>
      </p:sp>
      <p:sp>
        <p:nvSpPr>
          <p:cNvPr id="10747906" name="Rectangle 3"/>
          <p:cNvSpPr>
            <a:spLocks noGrp="1" noChangeArrowheads="1"/>
          </p:cNvSpPr>
          <p:nvPr>
            <p:ph type="body" idx="1"/>
          </p:nvPr>
        </p:nvSpPr>
        <p:spPr/>
        <p:txBody>
          <a:bodyPr/>
          <a:lstStyle/>
          <a:p>
            <a:pPr marL="609600" indent="-609600">
              <a:lnSpc>
                <a:spcPct val="90000"/>
              </a:lnSpc>
              <a:buFont typeface="Times" pitchFamily="18" charset="0"/>
              <a:buAutoNum type="arabicPeriod"/>
            </a:pPr>
            <a:r>
              <a:rPr lang="en-US" smtClean="0"/>
              <a:t>Tone Organ (Basic Verilog)</a:t>
            </a:r>
          </a:p>
          <a:p>
            <a:pPr marL="609600" indent="-609600">
              <a:lnSpc>
                <a:spcPct val="90000"/>
              </a:lnSpc>
              <a:buFont typeface="Times" pitchFamily="18" charset="0"/>
              <a:buAutoNum type="arabicPeriod"/>
            </a:pPr>
            <a:r>
              <a:rPr lang="en-US" smtClean="0"/>
              <a:t>Simple iPod (Finite State Machines)</a:t>
            </a:r>
          </a:p>
          <a:p>
            <a:pPr marL="609600" indent="-609600">
              <a:lnSpc>
                <a:spcPct val="90000"/>
              </a:lnSpc>
              <a:buFont typeface="Times" pitchFamily="18" charset="0"/>
              <a:buAutoNum type="arabicPeriod"/>
            </a:pPr>
            <a:r>
              <a:rPr lang="en-US" smtClean="0"/>
              <a:t>iPod with Volume Indication (Embedded processors)</a:t>
            </a:r>
          </a:p>
          <a:p>
            <a:pPr marL="609600" indent="-609600">
              <a:lnSpc>
                <a:spcPct val="90000"/>
              </a:lnSpc>
              <a:buFont typeface="Times" pitchFamily="18" charset="0"/>
              <a:buAutoNum type="arabicPeriod"/>
            </a:pPr>
            <a:r>
              <a:rPr lang="en-US" smtClean="0"/>
              <a:t>Codebreaking (Hardware Acceleration/Parallel processing)</a:t>
            </a:r>
          </a:p>
          <a:p>
            <a:pPr marL="609600" indent="-609600">
              <a:lnSpc>
                <a:spcPct val="90000"/>
              </a:lnSpc>
              <a:buFont typeface="Times" pitchFamily="18" charset="0"/>
              <a:buAutoNum type="arabicPeriod"/>
            </a:pPr>
            <a:r>
              <a:rPr lang="en-US" smtClean="0"/>
              <a:t>Nios + QSYS + DDS + LFSR – Don’t worry about the acronyms for now</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8929" name="Rectangle 2"/>
          <p:cNvSpPr>
            <a:spLocks noGrp="1" noChangeArrowheads="1"/>
          </p:cNvSpPr>
          <p:nvPr>
            <p:ph type="title"/>
          </p:nvPr>
        </p:nvSpPr>
        <p:spPr>
          <a:xfrm>
            <a:off x="457200" y="76200"/>
            <a:ext cx="8305800" cy="685800"/>
          </a:xfrm>
        </p:spPr>
        <p:txBody>
          <a:bodyPr/>
          <a:lstStyle/>
          <a:p>
            <a:r>
              <a:rPr lang="en-US" smtClean="0"/>
              <a:t>Homework assignment</a:t>
            </a:r>
          </a:p>
        </p:txBody>
      </p:sp>
      <p:sp>
        <p:nvSpPr>
          <p:cNvPr id="10748930" name="Rectangle 3"/>
          <p:cNvSpPr>
            <a:spLocks noGrp="1" noChangeArrowheads="1"/>
          </p:cNvSpPr>
          <p:nvPr>
            <p:ph type="body" idx="1"/>
          </p:nvPr>
        </p:nvSpPr>
        <p:spPr>
          <a:xfrm>
            <a:off x="457200" y="1066800"/>
            <a:ext cx="8382000" cy="5410200"/>
          </a:xfrm>
        </p:spPr>
        <p:txBody>
          <a:bodyPr/>
          <a:lstStyle/>
          <a:p>
            <a:pPr marL="609600" indent="-609600"/>
            <a:r>
              <a:rPr lang="en-US" sz="3000" smtClean="0"/>
              <a:t>Homework assignments are pencil-and-paper assignments to reinforce theoretical concepts</a:t>
            </a:r>
          </a:p>
          <a:p>
            <a:pPr marL="609600" indent="-609600"/>
            <a:r>
              <a:rPr lang="en-US" sz="3000" smtClean="0"/>
              <a:t>Homework assignments need to be done </a:t>
            </a:r>
            <a:r>
              <a:rPr lang="en-US" sz="3000" b="1" u="sng" smtClean="0"/>
              <a:t>individually</a:t>
            </a:r>
          </a:p>
          <a:p>
            <a:pPr marL="609600" indent="-609600"/>
            <a:r>
              <a:rPr lang="en-US" sz="3000" smtClean="0"/>
              <a:t>Topics are:</a:t>
            </a:r>
          </a:p>
          <a:p>
            <a:pPr marL="990600" lvl="1" indent="-533400">
              <a:buFontTx/>
              <a:buAutoNum type="arabicPeriod"/>
            </a:pPr>
            <a:r>
              <a:rPr lang="en-US" sz="2600" smtClean="0"/>
              <a:t>Basic Verilog</a:t>
            </a:r>
          </a:p>
          <a:p>
            <a:pPr marL="990600" lvl="1" indent="-533400">
              <a:buFontTx/>
              <a:buAutoNum type="arabicPeriod"/>
            </a:pPr>
            <a:r>
              <a:rPr lang="en-US" sz="2600" smtClean="0"/>
              <a:t>Finite State Machines - Basic</a:t>
            </a:r>
          </a:p>
          <a:p>
            <a:pPr marL="990600" lvl="1" indent="-533400">
              <a:buFontTx/>
              <a:buAutoNum type="arabicPeriod"/>
            </a:pPr>
            <a:r>
              <a:rPr lang="en-US" sz="2600" smtClean="0"/>
              <a:t>Finite State Machines - Advanced</a:t>
            </a:r>
          </a:p>
          <a:p>
            <a:pPr marL="609600" indent="-609600">
              <a:buFont typeface="Times" pitchFamily="18" charset="0"/>
              <a:buNone/>
            </a:pPr>
            <a:endParaRPr lang="en-US" sz="3000" smtClean="0"/>
          </a:p>
          <a:p>
            <a:pPr marL="609600" indent="-609600"/>
            <a:endParaRPr lang="en-US" sz="3000"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49953" name="Rectangle 2"/>
          <p:cNvSpPr>
            <a:spLocks noGrp="1" noChangeArrowheads="1"/>
          </p:cNvSpPr>
          <p:nvPr>
            <p:ph type="title"/>
          </p:nvPr>
        </p:nvSpPr>
        <p:spPr>
          <a:xfrm>
            <a:off x="457200" y="76200"/>
            <a:ext cx="8305800" cy="685800"/>
          </a:xfrm>
        </p:spPr>
        <p:txBody>
          <a:bodyPr/>
          <a:lstStyle/>
          <a:p>
            <a:r>
              <a:rPr lang="en-US" smtClean="0"/>
              <a:t>Submission of Labs and Homework</a:t>
            </a:r>
          </a:p>
        </p:txBody>
      </p:sp>
      <p:sp>
        <p:nvSpPr>
          <p:cNvPr id="10749954" name="Rectangle 3"/>
          <p:cNvSpPr>
            <a:spLocks noGrp="1" noChangeArrowheads="1"/>
          </p:cNvSpPr>
          <p:nvPr>
            <p:ph type="body" idx="1"/>
          </p:nvPr>
        </p:nvSpPr>
        <p:spPr>
          <a:xfrm>
            <a:off x="457200" y="1066800"/>
            <a:ext cx="8382000" cy="5410200"/>
          </a:xfrm>
        </p:spPr>
        <p:txBody>
          <a:bodyPr/>
          <a:lstStyle/>
          <a:p>
            <a:pPr>
              <a:lnSpc>
                <a:spcPct val="90000"/>
              </a:lnSpc>
            </a:pPr>
            <a:r>
              <a:rPr lang="en-US" sz="2600" smtClean="0"/>
              <a:t>Submission of Homeworks is done in the box labeled CPEN311 in MCLD Floor 1, near Stores (MCLD112)</a:t>
            </a:r>
          </a:p>
          <a:p>
            <a:pPr>
              <a:lnSpc>
                <a:spcPct val="90000"/>
              </a:lnSpc>
            </a:pPr>
            <a:r>
              <a:rPr lang="en-US" sz="2600" smtClean="0"/>
              <a:t>Your Homework must be in the box before the deadline that is specified in the syllabus page for each Homework</a:t>
            </a:r>
          </a:p>
          <a:p>
            <a:pPr>
              <a:lnSpc>
                <a:spcPct val="90000"/>
              </a:lnSpc>
            </a:pPr>
            <a:r>
              <a:rPr lang="en-US" sz="2600" smtClean="0"/>
              <a:t>Labs need to be submitted via Canvas to the course website before the deadline that is specified in the syllabus page</a:t>
            </a:r>
          </a:p>
          <a:p>
            <a:pPr>
              <a:lnSpc>
                <a:spcPct val="90000"/>
              </a:lnSpc>
            </a:pPr>
            <a:r>
              <a:rPr lang="en-US" sz="2600" smtClean="0"/>
              <a:t>For the Labs, submit a ZIP file of all your project directory, that includes all the files you need to do a demo to the TA and all the files you need to show the TA (e.g. simulation files, source code)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0977" name="Rectangle 2"/>
          <p:cNvSpPr>
            <a:spLocks noGrp="1" noChangeArrowheads="1"/>
          </p:cNvSpPr>
          <p:nvPr>
            <p:ph type="title" idx="4294967295"/>
          </p:nvPr>
        </p:nvSpPr>
        <p:spPr>
          <a:xfrm>
            <a:off x="457200" y="76200"/>
            <a:ext cx="8305800" cy="685800"/>
          </a:xfrm>
        </p:spPr>
        <p:txBody>
          <a:bodyPr/>
          <a:lstStyle/>
          <a:p>
            <a:r>
              <a:rPr lang="en-US" smtClean="0"/>
              <a:t>Submission of Labs and Homework</a:t>
            </a:r>
          </a:p>
        </p:txBody>
      </p:sp>
      <p:sp>
        <p:nvSpPr>
          <p:cNvPr id="10750978" name="Rectangle 3"/>
          <p:cNvSpPr>
            <a:spLocks noGrp="1" noChangeArrowheads="1"/>
          </p:cNvSpPr>
          <p:nvPr>
            <p:ph type="body" idx="4294967295"/>
          </p:nvPr>
        </p:nvSpPr>
        <p:spPr>
          <a:xfrm>
            <a:off x="457200" y="1066800"/>
            <a:ext cx="8382000" cy="5410200"/>
          </a:xfrm>
        </p:spPr>
        <p:txBody>
          <a:bodyPr/>
          <a:lstStyle/>
          <a:p>
            <a:r>
              <a:rPr lang="en-US" sz="3000" smtClean="0"/>
              <a:t>Late submission is NOT allowed unless a valid  emergency happens (“valid” usually means “medical”)</a:t>
            </a:r>
          </a:p>
          <a:p>
            <a:r>
              <a:rPr lang="en-US" sz="3000" smtClean="0"/>
              <a:t>This is because of the simple fact that we will usually go ahead solving and relying upon the material of labs and homework in the next class. So there will be no point to late submission as we will have already covered the material being submitted.</a:t>
            </a:r>
          </a:p>
          <a:p>
            <a:pPr>
              <a:buFont typeface="Times" pitchFamily="18" charset="0"/>
              <a:buNone/>
            </a:pPr>
            <a:endParaRPr lang="en-US" sz="3000" smtClean="0"/>
          </a:p>
          <a:p>
            <a:endParaRPr lang="en-US" sz="300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001" name="Rectangle 2"/>
          <p:cNvSpPr>
            <a:spLocks noGrp="1" noChangeArrowheads="1"/>
          </p:cNvSpPr>
          <p:nvPr>
            <p:ph type="title" idx="4294967295"/>
          </p:nvPr>
        </p:nvSpPr>
        <p:spPr>
          <a:xfrm>
            <a:off x="457200" y="76200"/>
            <a:ext cx="8305800" cy="685800"/>
          </a:xfrm>
        </p:spPr>
        <p:txBody>
          <a:bodyPr/>
          <a:lstStyle/>
          <a:p>
            <a:r>
              <a:rPr lang="en-US" smtClean="0"/>
              <a:t>Lab Grading</a:t>
            </a:r>
          </a:p>
        </p:txBody>
      </p:sp>
      <p:sp>
        <p:nvSpPr>
          <p:cNvPr id="10752002" name="Rectangle 3"/>
          <p:cNvSpPr>
            <a:spLocks noGrp="1" noChangeArrowheads="1"/>
          </p:cNvSpPr>
          <p:nvPr>
            <p:ph type="body" idx="4294967295"/>
          </p:nvPr>
        </p:nvSpPr>
        <p:spPr>
          <a:xfrm>
            <a:off x="457200" y="1066800"/>
            <a:ext cx="8382000" cy="5410200"/>
          </a:xfrm>
        </p:spPr>
        <p:txBody>
          <a:bodyPr/>
          <a:lstStyle/>
          <a:p>
            <a:r>
              <a:rPr lang="en-US" sz="3000" smtClean="0"/>
              <a:t>TAs will assign slots during lab hours for demoing your lab. You must be present during that slot time or you will not be able to present your lab and get 0%. </a:t>
            </a:r>
          </a:p>
          <a:p>
            <a:r>
              <a:rPr lang="en-US" sz="3000" smtClean="0"/>
              <a:t>During the demo, the TA will download what you submitted via Canvas. That should contain everything you need for the demo as well as any source code and project files. You will not be allowed to demo or show anything that was not already submitted to Canvas by the deadline.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3025" name="Rectangle 2"/>
          <p:cNvSpPr>
            <a:spLocks noGrp="1" noChangeArrowheads="1"/>
          </p:cNvSpPr>
          <p:nvPr>
            <p:ph type="title" idx="4294967295"/>
          </p:nvPr>
        </p:nvSpPr>
        <p:spPr>
          <a:xfrm>
            <a:off x="457200" y="76200"/>
            <a:ext cx="8305800" cy="685800"/>
          </a:xfrm>
        </p:spPr>
        <p:txBody>
          <a:bodyPr/>
          <a:lstStyle/>
          <a:p>
            <a:r>
              <a:rPr lang="en-US" smtClean="0"/>
              <a:t>Clicker Quizzes</a:t>
            </a:r>
          </a:p>
        </p:txBody>
      </p:sp>
      <p:sp>
        <p:nvSpPr>
          <p:cNvPr id="10753026" name="Rectangle 3"/>
          <p:cNvSpPr>
            <a:spLocks noGrp="1" noChangeArrowheads="1"/>
          </p:cNvSpPr>
          <p:nvPr>
            <p:ph type="body" idx="4294967295"/>
          </p:nvPr>
        </p:nvSpPr>
        <p:spPr>
          <a:xfrm>
            <a:off x="457200" y="1066800"/>
            <a:ext cx="8382000" cy="5410200"/>
          </a:xfrm>
        </p:spPr>
        <p:txBody>
          <a:bodyPr/>
          <a:lstStyle/>
          <a:p>
            <a:r>
              <a:rPr lang="en-US" sz="3000" smtClean="0"/>
              <a:t>Lecture attendance is mandatory</a:t>
            </a:r>
          </a:p>
          <a:p>
            <a:r>
              <a:rPr lang="en-US" sz="3000" smtClean="0"/>
              <a:t>There will be, randomly and without notice, clicker quizzes for marks during the lectures</a:t>
            </a:r>
          </a:p>
          <a:p>
            <a:r>
              <a:rPr lang="en-US" sz="3000" smtClean="0"/>
              <a:t>The clicker quizzes will consist of 1 or 2 questions on the material of the current lecture or the previous lecture(s)</a:t>
            </a:r>
          </a:p>
          <a:p>
            <a:r>
              <a:rPr lang="en-US" sz="3000" smtClean="0"/>
              <a:t>In total, all the clicker quizzes will be worth 8%</a:t>
            </a:r>
          </a:p>
          <a:p>
            <a:r>
              <a:rPr lang="en-US" sz="3000" smtClean="0"/>
              <a:t>The questions will be EASY, I guarantee it</a:t>
            </a:r>
          </a:p>
          <a:p>
            <a:r>
              <a:rPr lang="en-US" sz="3000" smtClean="0"/>
              <a:t>The goal here is to make sure the class is following me and to make sure attendance does not fall off, and to keep you engaged</a:t>
            </a:r>
          </a:p>
          <a:p>
            <a:pPr>
              <a:buFont typeface="Times" pitchFamily="18" charset="0"/>
              <a:buNone/>
            </a:pPr>
            <a:endParaRPr lang="en-US" sz="3000" smtClean="0"/>
          </a:p>
          <a:p>
            <a:endParaRPr lang="en-US" sz="300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10017" name="Picture 5" descr="23832449109_e9393a5766_k"/>
          <p:cNvPicPr>
            <a:picLocks noChangeAspect="1" noChangeArrowheads="1"/>
          </p:cNvPicPr>
          <p:nvPr>
            <p:ph/>
          </p:nvPr>
        </p:nvPicPr>
        <p:blipFill>
          <a:blip r:embed="rId2"/>
          <a:srcRect/>
          <a:stretch>
            <a:fillRect/>
          </a:stretch>
        </p:blipFill>
        <p:spPr>
          <a:xfrm>
            <a:off x="533400" y="685800"/>
            <a:ext cx="8305800" cy="5535613"/>
          </a:xfrm>
        </p:spPr>
      </p:pic>
      <p:sp>
        <p:nvSpPr>
          <p:cNvPr id="4917254" name="Text Box 6"/>
          <p:cNvSpPr txBox="1">
            <a:spLocks noChangeArrowheads="1"/>
          </p:cNvSpPr>
          <p:nvPr/>
        </p:nvSpPr>
        <p:spPr bwMode="auto">
          <a:xfrm>
            <a:off x="7239000" y="6324600"/>
            <a:ext cx="1393825" cy="3048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400"/>
              <a:t>Credit: TRIUMF</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4049" name="Rectangle 2"/>
          <p:cNvSpPr>
            <a:spLocks noGrp="1" noChangeArrowheads="1"/>
          </p:cNvSpPr>
          <p:nvPr>
            <p:ph type="title" idx="4294967295"/>
          </p:nvPr>
        </p:nvSpPr>
        <p:spPr>
          <a:xfrm>
            <a:off x="457200" y="76200"/>
            <a:ext cx="8305800" cy="685800"/>
          </a:xfrm>
        </p:spPr>
        <p:txBody>
          <a:bodyPr/>
          <a:lstStyle/>
          <a:p>
            <a:r>
              <a:rPr lang="en-US" smtClean="0"/>
              <a:t>Clicker Quizzes</a:t>
            </a:r>
          </a:p>
        </p:txBody>
      </p:sp>
      <p:sp>
        <p:nvSpPr>
          <p:cNvPr id="10754050" name="Rectangle 3"/>
          <p:cNvSpPr>
            <a:spLocks noGrp="1" noChangeArrowheads="1"/>
          </p:cNvSpPr>
          <p:nvPr>
            <p:ph type="body" idx="4294967295"/>
          </p:nvPr>
        </p:nvSpPr>
        <p:spPr>
          <a:xfrm>
            <a:off x="304800" y="838200"/>
            <a:ext cx="8382000" cy="5410200"/>
          </a:xfrm>
        </p:spPr>
        <p:txBody>
          <a:bodyPr/>
          <a:lstStyle/>
          <a:p>
            <a:r>
              <a:rPr lang="en-US" sz="3000" smtClean="0"/>
              <a:t>We will solve the clicker quizzes in class immediately after they are given</a:t>
            </a:r>
          </a:p>
          <a:p>
            <a:r>
              <a:rPr lang="en-US" sz="3000" smtClean="0"/>
              <a:t>There will be no makeup clicker quizzes – the only way to get points for them is to answer them in class</a:t>
            </a:r>
          </a:p>
          <a:p>
            <a:r>
              <a:rPr lang="en-US" sz="3000" smtClean="0"/>
              <a:t>If a medical condition prevented you from coming to class, I will exempt you from any clicker quiz in that class, provided you give me a doctor’s note. Otherwise, no exemptions except in very rare circumstances (e.g. house burned down and I had to stay with the firemen, so I could not come to class).</a:t>
            </a:r>
          </a:p>
          <a:p>
            <a:endParaRPr lang="en-US" sz="3000" smtClean="0"/>
          </a:p>
          <a:p>
            <a:endParaRPr lang="en-US" sz="3000" smtClean="0"/>
          </a:p>
          <a:p>
            <a:pPr>
              <a:buFont typeface="Times" pitchFamily="18" charset="0"/>
              <a:buNone/>
            </a:pPr>
            <a:endParaRPr lang="en-US" sz="3000" smtClean="0"/>
          </a:p>
          <a:p>
            <a:endParaRPr lang="en-US" sz="300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5073" name="Rectangle 2"/>
          <p:cNvSpPr>
            <a:spLocks noGrp="1" noChangeArrowheads="1"/>
          </p:cNvSpPr>
          <p:nvPr>
            <p:ph type="title" idx="4294967295"/>
          </p:nvPr>
        </p:nvSpPr>
        <p:spPr>
          <a:xfrm>
            <a:off x="457200" y="76200"/>
            <a:ext cx="8305800" cy="685800"/>
          </a:xfrm>
        </p:spPr>
        <p:txBody>
          <a:bodyPr/>
          <a:lstStyle/>
          <a:p>
            <a:r>
              <a:rPr lang="en-US" smtClean="0"/>
              <a:t>Clicker Quizzes</a:t>
            </a:r>
          </a:p>
        </p:txBody>
      </p:sp>
      <p:sp>
        <p:nvSpPr>
          <p:cNvPr id="10755074" name="Rectangle 3"/>
          <p:cNvSpPr>
            <a:spLocks noGrp="1" noChangeArrowheads="1"/>
          </p:cNvSpPr>
          <p:nvPr>
            <p:ph type="body" idx="4294967295"/>
          </p:nvPr>
        </p:nvSpPr>
        <p:spPr>
          <a:xfrm>
            <a:off x="457200" y="762000"/>
            <a:ext cx="8382000" cy="5410200"/>
          </a:xfrm>
        </p:spPr>
        <p:txBody>
          <a:bodyPr/>
          <a:lstStyle/>
          <a:p>
            <a:r>
              <a:rPr lang="en-US" sz="3000" smtClean="0"/>
              <a:t>Clicker quizzes should be a GIFT to you, 8% guaranteed (which is 16% of your exam component grade)</a:t>
            </a:r>
          </a:p>
          <a:p>
            <a:r>
              <a:rPr lang="en-US" sz="3000" smtClean="0"/>
              <a:t>They are EASY</a:t>
            </a:r>
          </a:p>
          <a:p>
            <a:r>
              <a:rPr lang="en-US" sz="3000" smtClean="0"/>
              <a:t>But to get these points you MUST show up for class</a:t>
            </a:r>
          </a:p>
          <a:p>
            <a:r>
              <a:rPr lang="en-US" sz="3000" smtClean="0"/>
              <a:t>If you don’t show up for class, your maximum grade for the exam component will be 84%, and remember, if you go beneath 50% on the exam component, you will fail the course</a:t>
            </a:r>
          </a:p>
          <a:p>
            <a:r>
              <a:rPr lang="en-US" sz="3000" smtClean="0"/>
              <a:t>Do a favor to me and to yourself, make sure to attend class regularly.</a:t>
            </a:r>
          </a:p>
          <a:p>
            <a:endParaRPr lang="en-US" sz="3000" smtClean="0"/>
          </a:p>
          <a:p>
            <a:pPr>
              <a:buFont typeface="Times" pitchFamily="18" charset="0"/>
              <a:buNone/>
            </a:pPr>
            <a:endParaRPr lang="en-US" sz="3000" smtClean="0"/>
          </a:p>
          <a:p>
            <a:endParaRPr lang="en-US" sz="3000"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6097" name="Rectangle 2"/>
          <p:cNvSpPr>
            <a:spLocks noGrp="1" noChangeArrowheads="1"/>
          </p:cNvSpPr>
          <p:nvPr>
            <p:ph type="title"/>
          </p:nvPr>
        </p:nvSpPr>
        <p:spPr/>
        <p:txBody>
          <a:bodyPr/>
          <a:lstStyle/>
          <a:p>
            <a:r>
              <a:rPr lang="en-US" smtClean="0"/>
              <a:t>Exam</a:t>
            </a:r>
          </a:p>
        </p:txBody>
      </p:sp>
      <p:sp>
        <p:nvSpPr>
          <p:cNvPr id="10756098" name="Rectangle 3"/>
          <p:cNvSpPr>
            <a:spLocks noGrp="1" noChangeArrowheads="1"/>
          </p:cNvSpPr>
          <p:nvPr>
            <p:ph type="body" idx="1"/>
          </p:nvPr>
        </p:nvSpPr>
        <p:spPr/>
        <p:txBody>
          <a:bodyPr/>
          <a:lstStyle/>
          <a:p>
            <a:r>
              <a:rPr lang="en-US" smtClean="0"/>
              <a:t>For the exam you can bring the DDCA book (not the Chu book) and a cheat sheet</a:t>
            </a:r>
          </a:p>
          <a:p>
            <a:r>
              <a:rPr lang="en-US" smtClean="0"/>
              <a:t>Cheat sheet will be up to 3 pages both sides IN YOUR OWN HANDWRITING.</a:t>
            </a:r>
          </a:p>
          <a:p>
            <a:r>
              <a:rPr lang="en-US" smtClean="0"/>
              <a:t>You can write whatever you like in the cheat sheets as long as it is IN YOUR OWN HANDWRITING.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7121" name="Rectangle 2"/>
          <p:cNvSpPr>
            <a:spLocks noGrp="1" noChangeArrowheads="1"/>
          </p:cNvSpPr>
          <p:nvPr>
            <p:ph type="title"/>
          </p:nvPr>
        </p:nvSpPr>
        <p:spPr/>
        <p:txBody>
          <a:bodyPr/>
          <a:lstStyle/>
          <a:p>
            <a:r>
              <a:rPr lang="en-US" smtClean="0"/>
              <a:t>What not to do in this course</a:t>
            </a:r>
          </a:p>
        </p:txBody>
      </p:sp>
      <p:pic>
        <p:nvPicPr>
          <p:cNvPr id="10757122" name="Picture 7" descr="assignment"/>
          <p:cNvPicPr>
            <a:picLocks noChangeAspect="1" noChangeArrowheads="1"/>
          </p:cNvPicPr>
          <p:nvPr>
            <p:ph idx="1"/>
          </p:nvPr>
        </p:nvPicPr>
        <p:blipFill>
          <a:blip r:embed="rId2"/>
          <a:srcRect/>
          <a:stretch>
            <a:fillRect/>
          </a:stretch>
        </p:blipFill>
        <p:spPr>
          <a:xfrm>
            <a:off x="609600" y="949325"/>
            <a:ext cx="8153400" cy="5519738"/>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8145" name="Rectangle 2"/>
          <p:cNvSpPr>
            <a:spLocks noGrp="1" noChangeArrowheads="1"/>
          </p:cNvSpPr>
          <p:nvPr>
            <p:ph type="title"/>
          </p:nvPr>
        </p:nvSpPr>
        <p:spPr/>
        <p:txBody>
          <a:bodyPr/>
          <a:lstStyle/>
          <a:p>
            <a:r>
              <a:rPr lang="en-US" smtClean="0"/>
              <a:t>SystemVerilog and VHDL</a:t>
            </a:r>
          </a:p>
        </p:txBody>
      </p:sp>
      <p:sp>
        <p:nvSpPr>
          <p:cNvPr id="10758146" name="Rectangle 3"/>
          <p:cNvSpPr>
            <a:spLocks noGrp="1" noChangeArrowheads="1"/>
          </p:cNvSpPr>
          <p:nvPr>
            <p:ph type="body" idx="1"/>
          </p:nvPr>
        </p:nvSpPr>
        <p:spPr>
          <a:xfrm>
            <a:off x="457200" y="990600"/>
            <a:ext cx="8305800" cy="4114800"/>
          </a:xfrm>
        </p:spPr>
        <p:txBody>
          <a:bodyPr/>
          <a:lstStyle/>
          <a:p>
            <a:pPr>
              <a:lnSpc>
                <a:spcPct val="80000"/>
              </a:lnSpc>
            </a:pPr>
            <a:r>
              <a:rPr lang="en-US" sz="2800" smtClean="0"/>
              <a:t>In this course we will learn SystemVerilog and VHDL, but we will focus on SystemVerilog</a:t>
            </a:r>
          </a:p>
          <a:p>
            <a:pPr>
              <a:lnSpc>
                <a:spcPct val="80000"/>
              </a:lnSpc>
            </a:pPr>
            <a:r>
              <a:rPr lang="en-US" sz="2800" smtClean="0"/>
              <a:t>You will be required to understand and write both (VHDL – basic level; Systemverilog – advanced level), though we will not cover anywhere near the entire language specifications.</a:t>
            </a:r>
          </a:p>
          <a:p>
            <a:pPr>
              <a:lnSpc>
                <a:spcPct val="80000"/>
              </a:lnSpc>
            </a:pPr>
            <a:r>
              <a:rPr lang="en-US" sz="2800" smtClean="0"/>
              <a:t>You may submit labs in either or both languages, it’s your choice</a:t>
            </a:r>
          </a:p>
          <a:p>
            <a:pPr>
              <a:lnSpc>
                <a:spcPct val="80000"/>
              </a:lnSpc>
            </a:pPr>
            <a:r>
              <a:rPr lang="en-US" sz="2800" b="1" smtClean="0"/>
              <a:t>I recommend focusing on SystemVerilog</a:t>
            </a:r>
            <a:r>
              <a:rPr lang="en-US" sz="2800" smtClean="0"/>
              <a:t> since industry is gravitating towards this and this is why the Department is also moving to SystemVerilog from VHDL</a:t>
            </a:r>
          </a:p>
          <a:p>
            <a:pPr>
              <a:lnSpc>
                <a:spcPct val="80000"/>
              </a:lnSpc>
            </a:pPr>
            <a:r>
              <a:rPr lang="en-US" sz="2800" smtClean="0"/>
              <a:t>VHDL is, in my opinion, much more difficult than Verilog and without any real advantages to justify that. So we will just learn enough of VHDL to get by.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9169" name="Rectangle 4"/>
          <p:cNvSpPr>
            <a:spLocks noGrp="1" noChangeArrowheads="1"/>
          </p:cNvSpPr>
          <p:nvPr>
            <p:ph type="title"/>
          </p:nvPr>
        </p:nvSpPr>
        <p:spPr/>
        <p:txBody>
          <a:bodyPr/>
          <a:lstStyle/>
          <a:p>
            <a:pPr eaLnBrk="1" hangingPunct="1"/>
            <a:r>
              <a:rPr lang="en-US" smtClean="0"/>
              <a:t>Who you are</a:t>
            </a:r>
          </a:p>
        </p:txBody>
      </p:sp>
      <p:pic>
        <p:nvPicPr>
          <p:cNvPr id="10759170" name="Rectangle 5"/>
          <p:cNvPicPr>
            <a:picLocks noGrp="1" noChangeArrowheads="1"/>
          </p:cNvPicPr>
          <p:nvPr>
            <p:ph idx="1"/>
          </p:nvPr>
        </p:nvPicPr>
        <p:blipFill>
          <a:blip r:embed="rId2"/>
          <a:srcRect/>
          <a:stretch>
            <a:fillRect/>
          </a:stretch>
        </p:blipFill>
        <p:spPr>
          <a:xfrm>
            <a:off x="457200" y="2514600"/>
            <a:ext cx="8229600" cy="3611563"/>
          </a:xfrm>
        </p:spPr>
      </p:pic>
      <p:sp>
        <p:nvSpPr>
          <p:cNvPr id="10759174" name="AutoShape 6" descr="Forms response chart. Question title: Prerequisite courses I have completed:. Number of responses: 87 responses."/>
          <p:cNvSpPr>
            <a:spLocks noChangeAspect="1" noChangeArrowheads="1"/>
          </p:cNvSpPr>
          <p:nvPr/>
        </p:nvSpPr>
        <p:spPr bwMode="auto">
          <a:xfrm>
            <a:off x="4419600" y="3276600"/>
            <a:ext cx="304800" cy="304800"/>
          </a:xfrm>
          <a:prstGeom prst="rect">
            <a:avLst/>
          </a:prstGeom>
          <a:noFill/>
        </p:spPr>
        <p:txBody>
          <a:bodyPr/>
          <a:lstStyle/>
          <a:p>
            <a:endParaRPr lang="en-US"/>
          </a:p>
        </p:txBody>
      </p:sp>
      <p:sp>
        <p:nvSpPr>
          <p:cNvPr id="10759176" name="AutoShape 8" descr="Forms response chart. Question title: Prerequisite courses I have completed:. Number of responses: 87 responses."/>
          <p:cNvSpPr>
            <a:spLocks noChangeAspect="1" noChangeArrowheads="1"/>
          </p:cNvSpPr>
          <p:nvPr/>
        </p:nvSpPr>
        <p:spPr bwMode="auto">
          <a:xfrm>
            <a:off x="4419600" y="3276600"/>
            <a:ext cx="304800" cy="304800"/>
          </a:xfrm>
          <a:prstGeom prst="rect">
            <a:avLst/>
          </a:prstGeom>
          <a:noFill/>
        </p:spPr>
        <p:txBody>
          <a:bodyPr/>
          <a:lstStyle/>
          <a:p>
            <a:endParaRPr lang="en-US"/>
          </a:p>
        </p:txBody>
      </p:sp>
      <p:sp>
        <p:nvSpPr>
          <p:cNvPr id="10759179" name="Rectangle 4"/>
          <p:cNvSpPr>
            <a:spLocks noChangeArrowheads="1"/>
          </p:cNvSpPr>
          <p:nvPr/>
        </p:nvSpPr>
        <p:spPr bwMode="auto">
          <a:xfrm>
            <a:off x="457200" y="1524000"/>
            <a:ext cx="8229600" cy="1143000"/>
          </a:xfrm>
          <a:prstGeom prst="rect">
            <a:avLst/>
          </a:prstGeom>
          <a:noFill/>
          <a:ln w="9525">
            <a:noFill/>
            <a:miter lim="800000"/>
            <a:headEnd/>
            <a:tailEnd/>
          </a:ln>
        </p:spPr>
        <p:txBody>
          <a:bodyPr anchor="ctr"/>
          <a:lstStyle/>
          <a:p>
            <a:pPr algn="ctr"/>
            <a:r>
              <a:rPr lang="en-US" sz="2400">
                <a:solidFill>
                  <a:schemeClr val="tx2"/>
                </a:solidFill>
                <a:latin typeface="Arial" charset="0"/>
              </a:rPr>
              <a:t>Prerequisites completed</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60195" name="Picture 3"/>
          <p:cNvPicPr>
            <a:picLocks noChangeAspect="1" noChangeArrowheads="1"/>
          </p:cNvPicPr>
          <p:nvPr/>
        </p:nvPicPr>
        <p:blipFill>
          <a:blip r:embed="rId2"/>
          <a:srcRect/>
          <a:stretch>
            <a:fillRect/>
          </a:stretch>
        </p:blipFill>
        <p:spPr bwMode="auto">
          <a:xfrm>
            <a:off x="0" y="1031875"/>
            <a:ext cx="9144000" cy="4794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61219" name="Picture 3"/>
          <p:cNvPicPr>
            <a:picLocks noChangeAspect="1" noChangeArrowheads="1"/>
          </p:cNvPicPr>
          <p:nvPr/>
        </p:nvPicPr>
        <p:blipFill>
          <a:blip r:embed="rId2"/>
          <a:srcRect/>
          <a:stretch>
            <a:fillRect/>
          </a:stretch>
        </p:blipFill>
        <p:spPr bwMode="auto">
          <a:xfrm>
            <a:off x="228600" y="1144588"/>
            <a:ext cx="8915400" cy="4689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63267" name="Picture 3"/>
          <p:cNvPicPr>
            <a:picLocks noChangeAspect="1" noChangeArrowheads="1"/>
          </p:cNvPicPr>
          <p:nvPr/>
        </p:nvPicPr>
        <p:blipFill>
          <a:blip r:embed="rId2"/>
          <a:srcRect/>
          <a:stretch>
            <a:fillRect/>
          </a:stretch>
        </p:blipFill>
        <p:spPr bwMode="auto">
          <a:xfrm>
            <a:off x="0" y="1189038"/>
            <a:ext cx="9144000" cy="4479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64291" name="Picture 3"/>
          <p:cNvPicPr>
            <a:picLocks noChangeAspect="1" noChangeArrowheads="1"/>
          </p:cNvPicPr>
          <p:nvPr/>
        </p:nvPicPr>
        <p:blipFill>
          <a:blip r:embed="rId2"/>
          <a:srcRect/>
          <a:stretch>
            <a:fillRect/>
          </a:stretch>
        </p:blipFill>
        <p:spPr bwMode="auto">
          <a:xfrm>
            <a:off x="0" y="920750"/>
            <a:ext cx="9144000" cy="5018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11041" name="Picture 5" descr="MCR2011_2"/>
          <p:cNvPicPr>
            <a:picLocks noChangeAspect="1" noChangeArrowheads="1"/>
          </p:cNvPicPr>
          <p:nvPr>
            <p:ph/>
          </p:nvPr>
        </p:nvPicPr>
        <p:blipFill>
          <a:blip r:embed="rId2"/>
          <a:srcRect/>
          <a:stretch>
            <a:fillRect/>
          </a:stretch>
        </p:blipFill>
        <p:spPr>
          <a:xfrm>
            <a:off x="0" y="1676400"/>
            <a:ext cx="9144000" cy="3446463"/>
          </a:xfrm>
        </p:spPr>
      </p:pic>
      <p:sp>
        <p:nvSpPr>
          <p:cNvPr id="4921350" name="Text Box 6"/>
          <p:cNvSpPr txBox="1">
            <a:spLocks noChangeArrowheads="1"/>
          </p:cNvSpPr>
          <p:nvPr/>
        </p:nvSpPr>
        <p:spPr bwMode="auto">
          <a:xfrm>
            <a:off x="7315200" y="5638800"/>
            <a:ext cx="1393825" cy="3048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pPr>
              <a:defRPr/>
            </a:pPr>
            <a:r>
              <a:rPr lang="en-US" sz="1400"/>
              <a:t>Credit: TRIUMF</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65315" name="Picture 3"/>
          <p:cNvPicPr>
            <a:picLocks noChangeAspect="1" noChangeArrowheads="1"/>
          </p:cNvPicPr>
          <p:nvPr/>
        </p:nvPicPr>
        <p:blipFill>
          <a:blip r:embed="rId2"/>
          <a:srcRect/>
          <a:stretch>
            <a:fillRect/>
          </a:stretch>
        </p:blipFill>
        <p:spPr bwMode="auto">
          <a:xfrm>
            <a:off x="0" y="1223963"/>
            <a:ext cx="9144000" cy="4410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66339" name="Picture 3"/>
          <p:cNvPicPr>
            <a:picLocks noChangeAspect="1" noChangeArrowheads="1"/>
          </p:cNvPicPr>
          <p:nvPr/>
        </p:nvPicPr>
        <p:blipFill>
          <a:blip r:embed="rId2"/>
          <a:srcRect/>
          <a:stretch>
            <a:fillRect/>
          </a:stretch>
        </p:blipFill>
        <p:spPr bwMode="auto">
          <a:xfrm>
            <a:off x="0" y="1060450"/>
            <a:ext cx="9144000" cy="47386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67361" name="Rectangle 2"/>
          <p:cNvSpPr>
            <a:spLocks noGrp="1" noChangeArrowheads="1"/>
          </p:cNvSpPr>
          <p:nvPr>
            <p:ph type="title" idx="4294967295"/>
          </p:nvPr>
        </p:nvSpPr>
        <p:spPr>
          <a:xfrm>
            <a:off x="457200" y="0"/>
            <a:ext cx="8305800" cy="533400"/>
          </a:xfrm>
        </p:spPr>
        <p:txBody>
          <a:bodyPr/>
          <a:lstStyle/>
          <a:p>
            <a:r>
              <a:rPr lang="en-US" sz="3200" smtClean="0"/>
              <a:t>Quartus Versions</a:t>
            </a:r>
          </a:p>
        </p:txBody>
      </p:sp>
      <p:sp>
        <p:nvSpPr>
          <p:cNvPr id="10767362" name="Rectangle 3"/>
          <p:cNvSpPr>
            <a:spLocks noGrp="1" noChangeArrowheads="1"/>
          </p:cNvSpPr>
          <p:nvPr>
            <p:ph type="body" idx="4294967295"/>
          </p:nvPr>
        </p:nvSpPr>
        <p:spPr>
          <a:xfrm>
            <a:off x="304800" y="457200"/>
            <a:ext cx="8305800" cy="4114800"/>
          </a:xfrm>
        </p:spPr>
        <p:txBody>
          <a:bodyPr/>
          <a:lstStyle/>
          <a:p>
            <a:pPr>
              <a:lnSpc>
                <a:spcPct val="80000"/>
              </a:lnSpc>
            </a:pPr>
            <a:r>
              <a:rPr lang="en-US" sz="2800" smtClean="0"/>
              <a:t>There is one In-Class Activity where we will use the lab’s DE2 boards</a:t>
            </a:r>
          </a:p>
          <a:p>
            <a:pPr>
              <a:lnSpc>
                <a:spcPct val="80000"/>
              </a:lnSpc>
            </a:pPr>
            <a:r>
              <a:rPr lang="en-US" sz="2800" smtClean="0"/>
              <a:t>Unfortunately the DE2 is so old that newer versions of Quartus do not support it</a:t>
            </a:r>
          </a:p>
          <a:p>
            <a:pPr>
              <a:lnSpc>
                <a:spcPct val="80000"/>
              </a:lnSpc>
            </a:pPr>
            <a:r>
              <a:rPr lang="en-US" sz="2800" smtClean="0"/>
              <a:t>You must use Quartus 14.1 for the DE1-SoC and Quartus 13.0sp1 for the DE2. This is due to the fact that the labs and In-Class Activities will use encrypted files that are version-specific. Both are installed on the lab computers.</a:t>
            </a:r>
          </a:p>
          <a:p>
            <a:pPr>
              <a:lnSpc>
                <a:spcPct val="80000"/>
              </a:lnSpc>
            </a:pPr>
            <a:r>
              <a:rPr lang="en-US" sz="2800" smtClean="0"/>
              <a:t>For simulation, you can use Modelsim (that comes with Quartus) or you could use the Quartus 9.0sp2 version for simulation since it has an integrated mixed-language simulator</a:t>
            </a:r>
          </a:p>
          <a:p>
            <a:pPr>
              <a:lnSpc>
                <a:spcPct val="80000"/>
              </a:lnSpc>
            </a:pPr>
            <a:r>
              <a:rPr lang="en-US" sz="2800" smtClean="0"/>
              <a:t>You will never need to simulate the entire design, just submodules, so this is not a major problem</a:t>
            </a:r>
          </a:p>
          <a:p>
            <a:pPr>
              <a:lnSpc>
                <a:spcPct val="80000"/>
              </a:lnSpc>
            </a:pPr>
            <a:r>
              <a:rPr lang="en-US" sz="2800" smtClean="0"/>
              <a:t>I personally use Quartus 9.0sp2 for all my simulations in TRIUMF</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68385" name="Rectangle 2"/>
          <p:cNvSpPr>
            <a:spLocks noGrp="1" noChangeArrowheads="1"/>
          </p:cNvSpPr>
          <p:nvPr>
            <p:ph type="ctrTitle"/>
          </p:nvPr>
        </p:nvSpPr>
        <p:spPr/>
        <p:txBody>
          <a:bodyPr/>
          <a:lstStyle/>
          <a:p>
            <a:r>
              <a:rPr lang="en-US" smtClean="0"/>
              <a:t>Now that the preliminaries are out of the way…..</a:t>
            </a:r>
          </a:p>
        </p:txBody>
      </p:sp>
      <p:sp>
        <p:nvSpPr>
          <p:cNvPr id="10768386" name="Rectangle 3"/>
          <p:cNvSpPr>
            <a:spLocks noGrp="1" noChangeArrowheads="1"/>
          </p:cNvSpPr>
          <p:nvPr>
            <p:ph type="subTitle" idx="1"/>
          </p:nvPr>
        </p:nvSpPr>
        <p:spPr/>
        <p:txBody>
          <a:bodyPr/>
          <a:lstStyle/>
          <a:p>
            <a:r>
              <a:rPr lang="en-US" sz="3000" smtClean="0"/>
              <a:t>Let’s start the course!!!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69409" name="Rectangle 2"/>
          <p:cNvSpPr>
            <a:spLocks noGrp="1" noChangeArrowheads="1"/>
          </p:cNvSpPr>
          <p:nvPr>
            <p:ph type="title" idx="4294967295"/>
          </p:nvPr>
        </p:nvSpPr>
        <p:spPr>
          <a:xfrm>
            <a:off x="457200" y="228600"/>
            <a:ext cx="8229600" cy="247650"/>
          </a:xfrm>
        </p:spPr>
        <p:txBody>
          <a:bodyPr/>
          <a:lstStyle/>
          <a:p>
            <a:r>
              <a:rPr lang="en-US" sz="4000" smtClean="0"/>
              <a:t>From Transistors to Software</a:t>
            </a:r>
          </a:p>
        </p:txBody>
      </p:sp>
      <p:sp>
        <p:nvSpPr>
          <p:cNvPr id="69635" name="Text Box 3" descr="Granite"/>
          <p:cNvSpPr txBox="1">
            <a:spLocks noChangeArrowheads="1"/>
          </p:cNvSpPr>
          <p:nvPr/>
        </p:nvSpPr>
        <p:spPr bwMode="auto">
          <a:xfrm>
            <a:off x="0" y="6019800"/>
            <a:ext cx="9144000" cy="838200"/>
          </a:xfrm>
          <a:prstGeom prst="rect">
            <a:avLst/>
          </a:prstGeom>
          <a:blipFill dpi="0" rotWithShape="0">
            <a:blip r:embed="rId3"/>
            <a:srcRect/>
            <a:tile tx="0" ty="0" sx="100000" sy="100000" flip="none" algn="tl"/>
          </a:blipFill>
          <a:ln w="9525">
            <a:solidFill>
              <a:schemeClr val="tx1"/>
            </a:solidFill>
            <a:miter lim="800000"/>
            <a:headEnd/>
            <a:tailEnd/>
          </a:ln>
          <a:effectLst/>
        </p:spPr>
        <p:txBody>
          <a:bodyPr tIns="228600"/>
          <a:lstStyle/>
          <a:p>
            <a:pPr algn="ctr">
              <a:spcBef>
                <a:spcPct val="20000"/>
              </a:spcBef>
              <a:defRPr/>
            </a:pPr>
            <a:endParaRPr lang="es-ES" sz="3200" b="1">
              <a:solidFill>
                <a:schemeClr val="bg1"/>
              </a:solidFill>
              <a:effectLst>
                <a:outerShdw blurRad="38100" dist="38100" dir="2700000" algn="tl">
                  <a:srgbClr val="000000"/>
                </a:outerShdw>
              </a:effectLst>
              <a:cs typeface="+mn-cs"/>
            </a:endParaRPr>
          </a:p>
        </p:txBody>
      </p:sp>
      <p:sp>
        <p:nvSpPr>
          <p:cNvPr id="10769411" name="WordArt 4"/>
          <p:cNvSpPr>
            <a:spLocks noChangeArrowheads="1" noChangeShapeType="1" noTextEdit="1"/>
          </p:cNvSpPr>
          <p:nvPr/>
        </p:nvSpPr>
        <p:spPr bwMode="auto">
          <a:xfrm>
            <a:off x="395288" y="6210300"/>
            <a:ext cx="8420100" cy="647700"/>
          </a:xfrm>
          <a:prstGeom prst="rect">
            <a:avLst/>
          </a:prstGeom>
        </p:spPr>
        <p:txBody>
          <a:bodyPr wrap="none" fromWordArt="1">
            <a:prstTxWarp prst="textPlain">
              <a:avLst>
                <a:gd name="adj" fmla="val 50000"/>
              </a:avLst>
            </a:prstTxWarp>
          </a:bodyPr>
          <a:lstStyle/>
          <a:p>
            <a:pPr algn="ctr"/>
            <a:r>
              <a:rPr lang="en-US" sz="3600" kern="10">
                <a:ln w="9525">
                  <a:solidFill>
                    <a:schemeClr val="bg1"/>
                  </a:solidFill>
                  <a:round/>
                  <a:headEnd/>
                  <a:tailEnd/>
                </a:ln>
                <a:latin typeface="Arial Black"/>
              </a:rPr>
              <a:t>Physics of the Universe</a:t>
            </a:r>
          </a:p>
        </p:txBody>
      </p:sp>
      <p:sp>
        <p:nvSpPr>
          <p:cNvPr id="10769412" name="Rectangle 5" descr="Brown marble"/>
          <p:cNvSpPr>
            <a:spLocks noChangeArrowheads="1"/>
          </p:cNvSpPr>
          <p:nvPr/>
        </p:nvSpPr>
        <p:spPr bwMode="auto">
          <a:xfrm>
            <a:off x="762000" y="5257800"/>
            <a:ext cx="7543800" cy="76200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p>
            <a:endParaRPr lang="es-ES" sz="2400">
              <a:cs typeface="ヒラギノ角ゴ Pro W3"/>
            </a:endParaRPr>
          </a:p>
        </p:txBody>
      </p:sp>
      <p:sp>
        <p:nvSpPr>
          <p:cNvPr id="10769413" name="WordArt 6"/>
          <p:cNvSpPr>
            <a:spLocks noChangeArrowheads="1" noChangeShapeType="1" noTextEdit="1"/>
          </p:cNvSpPr>
          <p:nvPr/>
        </p:nvSpPr>
        <p:spPr bwMode="auto">
          <a:xfrm>
            <a:off x="1116013" y="5445125"/>
            <a:ext cx="6873875" cy="519113"/>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a:rPr>
              <a:t>Manufacturing Process</a:t>
            </a:r>
          </a:p>
        </p:txBody>
      </p:sp>
      <p:sp>
        <p:nvSpPr>
          <p:cNvPr id="10769414" name="Rectangle 7" descr="White marble"/>
          <p:cNvSpPr>
            <a:spLocks noChangeArrowheads="1"/>
          </p:cNvSpPr>
          <p:nvPr/>
        </p:nvSpPr>
        <p:spPr bwMode="auto">
          <a:xfrm>
            <a:off x="1371600" y="4648200"/>
            <a:ext cx="6324600" cy="609600"/>
          </a:xfrm>
          <a:prstGeom prst="rect">
            <a:avLst/>
          </a:prstGeom>
          <a:blipFill dpi="0" rotWithShape="0">
            <a:blip r:embed="rId5"/>
            <a:srcRect/>
            <a:tile tx="0" ty="0" sx="100000" sy="100000" flip="none" algn="tl"/>
          </a:blipFill>
          <a:ln w="9525">
            <a:solidFill>
              <a:schemeClr val="tx1"/>
            </a:solidFill>
            <a:miter lim="800000"/>
            <a:headEnd/>
            <a:tailEnd/>
          </a:ln>
        </p:spPr>
        <p:txBody>
          <a:bodyPr wrap="none" anchor="ctr"/>
          <a:lstStyle/>
          <a:p>
            <a:endParaRPr lang="es-ES" sz="2400">
              <a:cs typeface="ヒラギノ角ゴ Pro W3"/>
            </a:endParaRPr>
          </a:p>
        </p:txBody>
      </p:sp>
      <p:sp>
        <p:nvSpPr>
          <p:cNvPr id="10769415" name="WordArt 8"/>
          <p:cNvSpPr>
            <a:spLocks noChangeArrowheads="1" noChangeShapeType="1" noTextEdit="1"/>
          </p:cNvSpPr>
          <p:nvPr/>
        </p:nvSpPr>
        <p:spPr bwMode="auto">
          <a:xfrm>
            <a:off x="1979613" y="4724400"/>
            <a:ext cx="4876800" cy="428625"/>
          </a:xfrm>
          <a:prstGeom prst="rect">
            <a:avLst/>
          </a:prstGeom>
        </p:spPr>
        <p:txBody>
          <a:bodyPr wrap="none" fromWordArt="1">
            <a:prstTxWarp prst="textPlain">
              <a:avLst>
                <a:gd name="adj" fmla="val 50000"/>
              </a:avLst>
            </a:prstTxWarp>
          </a:bodyPr>
          <a:lstStyle/>
          <a:p>
            <a:pPr algn="ctr"/>
            <a:r>
              <a:rPr lang="en-US" sz="2400" kern="10">
                <a:ln w="9525">
                  <a:solidFill>
                    <a:schemeClr val="bg1"/>
                  </a:solidFill>
                  <a:round/>
                  <a:headEnd/>
                  <a:tailEnd/>
                </a:ln>
                <a:latin typeface="Arial Black"/>
              </a:rPr>
              <a:t>Device Structures</a:t>
            </a:r>
          </a:p>
        </p:txBody>
      </p:sp>
      <p:sp>
        <p:nvSpPr>
          <p:cNvPr id="10769416" name="Rectangle 9" descr="Woven mat"/>
          <p:cNvSpPr>
            <a:spLocks noChangeArrowheads="1"/>
          </p:cNvSpPr>
          <p:nvPr/>
        </p:nvSpPr>
        <p:spPr bwMode="auto">
          <a:xfrm>
            <a:off x="1905000" y="4038600"/>
            <a:ext cx="5105400" cy="609600"/>
          </a:xfrm>
          <a:prstGeom prst="rect">
            <a:avLst/>
          </a:prstGeom>
          <a:blipFill dpi="0" rotWithShape="0">
            <a:blip r:embed="rId6"/>
            <a:srcRect/>
            <a:tile tx="0" ty="0" sx="100000" sy="100000" flip="none" algn="tl"/>
          </a:blipFill>
          <a:ln w="9525">
            <a:solidFill>
              <a:schemeClr val="tx1"/>
            </a:solidFill>
            <a:miter lim="800000"/>
            <a:headEnd/>
            <a:tailEnd/>
          </a:ln>
        </p:spPr>
        <p:txBody>
          <a:bodyPr wrap="none" anchor="ctr"/>
          <a:lstStyle/>
          <a:p>
            <a:endParaRPr lang="es-ES" sz="2400">
              <a:cs typeface="ヒラギノ角ゴ Pro W3"/>
            </a:endParaRPr>
          </a:p>
        </p:txBody>
      </p:sp>
      <p:sp>
        <p:nvSpPr>
          <p:cNvPr id="10769417" name="WordArt 10"/>
          <p:cNvSpPr>
            <a:spLocks noChangeArrowheads="1" noChangeShapeType="1" noTextEdit="1"/>
          </p:cNvSpPr>
          <p:nvPr/>
        </p:nvSpPr>
        <p:spPr bwMode="auto">
          <a:xfrm>
            <a:off x="2195513" y="4221163"/>
            <a:ext cx="4495800" cy="361950"/>
          </a:xfrm>
          <a:prstGeom prst="rect">
            <a:avLst/>
          </a:prstGeom>
        </p:spPr>
        <p:txBody>
          <a:bodyPr wrap="none" fromWordArt="1">
            <a:prstTxWarp prst="textPlain">
              <a:avLst>
                <a:gd name="adj" fmla="val 50000"/>
              </a:avLst>
            </a:prstTxWarp>
          </a:bodyPr>
          <a:lstStyle/>
          <a:p>
            <a:pPr algn="ctr"/>
            <a:r>
              <a:rPr lang="en-US" sz="2000" kern="10">
                <a:ln w="9525">
                  <a:solidFill>
                    <a:srgbClr val="000000"/>
                  </a:solidFill>
                  <a:round/>
                  <a:headEnd/>
                  <a:tailEnd/>
                </a:ln>
                <a:solidFill>
                  <a:srgbClr val="FFFFFF"/>
                </a:solidFill>
                <a:latin typeface="Arial Black"/>
              </a:rPr>
              <a:t>Logic gates</a:t>
            </a:r>
          </a:p>
        </p:txBody>
      </p:sp>
      <p:sp>
        <p:nvSpPr>
          <p:cNvPr id="10769418" name="Rectangle 11" descr="Denim"/>
          <p:cNvSpPr>
            <a:spLocks noChangeArrowheads="1"/>
          </p:cNvSpPr>
          <p:nvPr/>
        </p:nvSpPr>
        <p:spPr bwMode="auto">
          <a:xfrm>
            <a:off x="2362200" y="3200400"/>
            <a:ext cx="4038600" cy="533400"/>
          </a:xfrm>
          <a:prstGeom prst="rect">
            <a:avLst/>
          </a:prstGeom>
          <a:blipFill dpi="0" rotWithShape="0">
            <a:blip r:embed="rId7"/>
            <a:srcRect/>
            <a:tile tx="0" ty="0" sx="100000" sy="100000" flip="none" algn="tl"/>
          </a:blipFill>
          <a:ln w="9525">
            <a:solidFill>
              <a:schemeClr val="tx1"/>
            </a:solidFill>
            <a:miter lim="800000"/>
            <a:headEnd/>
            <a:tailEnd/>
          </a:ln>
        </p:spPr>
        <p:txBody>
          <a:bodyPr wrap="none" anchor="ctr"/>
          <a:lstStyle/>
          <a:p>
            <a:endParaRPr lang="es-ES" sz="2400">
              <a:cs typeface="ヒラギノ角ゴ Pro W3"/>
            </a:endParaRPr>
          </a:p>
        </p:txBody>
      </p:sp>
      <p:sp>
        <p:nvSpPr>
          <p:cNvPr id="10769419" name="WordArt 12"/>
          <p:cNvSpPr>
            <a:spLocks noChangeArrowheads="1" noChangeShapeType="1" noTextEdit="1"/>
          </p:cNvSpPr>
          <p:nvPr/>
        </p:nvSpPr>
        <p:spPr bwMode="auto">
          <a:xfrm>
            <a:off x="2743200" y="3352800"/>
            <a:ext cx="3200400" cy="304800"/>
          </a:xfrm>
          <a:prstGeom prst="rect">
            <a:avLst/>
          </a:prstGeom>
        </p:spPr>
        <p:txBody>
          <a:bodyPr wrap="none" fromWordArt="1">
            <a:prstTxWarp prst="textPlain">
              <a:avLst>
                <a:gd name="adj" fmla="val 50000"/>
              </a:avLst>
            </a:prstTxWarp>
          </a:bodyPr>
          <a:lstStyle/>
          <a:p>
            <a:pPr algn="ctr"/>
            <a:r>
              <a:rPr lang="en-US" sz="2400" kern="10">
                <a:ln w="9525">
                  <a:solidFill>
                    <a:srgbClr val="000000"/>
                  </a:solidFill>
                  <a:round/>
                  <a:headEnd/>
                  <a:tailEnd/>
                </a:ln>
                <a:solidFill>
                  <a:srgbClr val="FFFFFF"/>
                </a:solidFill>
                <a:latin typeface="Arial Black"/>
              </a:rPr>
              <a:t>Functional units</a:t>
            </a:r>
          </a:p>
        </p:txBody>
      </p:sp>
      <p:sp>
        <p:nvSpPr>
          <p:cNvPr id="10769420" name="Rectangle 13" descr="Green marble"/>
          <p:cNvSpPr>
            <a:spLocks noChangeArrowheads="1"/>
          </p:cNvSpPr>
          <p:nvPr/>
        </p:nvSpPr>
        <p:spPr bwMode="auto">
          <a:xfrm>
            <a:off x="2514600" y="2743200"/>
            <a:ext cx="3733800" cy="457200"/>
          </a:xfrm>
          <a:prstGeom prst="rect">
            <a:avLst/>
          </a:prstGeom>
          <a:blipFill dpi="0" rotWithShape="0">
            <a:blip r:embed="rId8"/>
            <a:srcRect/>
            <a:tile tx="0" ty="0" sx="100000" sy="100000" flip="none" algn="tl"/>
          </a:blipFill>
          <a:ln w="9525">
            <a:solidFill>
              <a:schemeClr val="tx1"/>
            </a:solidFill>
            <a:miter lim="800000"/>
            <a:headEnd/>
            <a:tailEnd/>
          </a:ln>
        </p:spPr>
        <p:txBody>
          <a:bodyPr wrap="none" anchor="ctr"/>
          <a:lstStyle/>
          <a:p>
            <a:endParaRPr lang="es-ES" sz="2400">
              <a:cs typeface="ヒラギノ角ゴ Pro W3"/>
            </a:endParaRPr>
          </a:p>
        </p:txBody>
      </p:sp>
      <p:sp>
        <p:nvSpPr>
          <p:cNvPr id="10769421" name="WordArt 14"/>
          <p:cNvSpPr>
            <a:spLocks noChangeArrowheads="1" noChangeShapeType="1" noTextEdit="1"/>
          </p:cNvSpPr>
          <p:nvPr/>
        </p:nvSpPr>
        <p:spPr bwMode="auto">
          <a:xfrm>
            <a:off x="2590800" y="2819400"/>
            <a:ext cx="3581400" cy="304800"/>
          </a:xfrm>
          <a:prstGeom prst="rect">
            <a:avLst/>
          </a:prstGeom>
        </p:spPr>
        <p:txBody>
          <a:bodyPr wrap="none" fromWordArt="1">
            <a:prstTxWarp prst="textPlain">
              <a:avLst>
                <a:gd name="adj" fmla="val 50000"/>
              </a:avLst>
            </a:prstTxWarp>
          </a:bodyPr>
          <a:lstStyle/>
          <a:p>
            <a:pPr algn="ctr"/>
            <a:r>
              <a:rPr lang="en-US" sz="2400" kern="10">
                <a:ln w="9525">
                  <a:solidFill>
                    <a:srgbClr val="000000"/>
                  </a:solidFill>
                  <a:round/>
                  <a:headEnd/>
                  <a:tailEnd/>
                </a:ln>
                <a:solidFill>
                  <a:srgbClr val="FFFFFF"/>
                </a:solidFill>
                <a:latin typeface="Arial Black"/>
              </a:rPr>
              <a:t>Processor microarchitecture</a:t>
            </a:r>
          </a:p>
        </p:txBody>
      </p:sp>
      <p:sp>
        <p:nvSpPr>
          <p:cNvPr id="10769422" name="Rectangle 15" descr="Pink tissue paper"/>
          <p:cNvSpPr>
            <a:spLocks noChangeArrowheads="1"/>
          </p:cNvSpPr>
          <p:nvPr/>
        </p:nvSpPr>
        <p:spPr bwMode="auto">
          <a:xfrm>
            <a:off x="1219200" y="2362200"/>
            <a:ext cx="6400800" cy="381000"/>
          </a:xfrm>
          <a:prstGeom prst="rect">
            <a:avLst/>
          </a:prstGeom>
          <a:blipFill dpi="0" rotWithShape="0">
            <a:blip r:embed="rId9"/>
            <a:srcRect/>
            <a:tile tx="0" ty="0" sx="100000" sy="100000" flip="none" algn="tl"/>
          </a:blipFill>
          <a:ln w="9525">
            <a:solidFill>
              <a:schemeClr val="tx1"/>
            </a:solidFill>
            <a:miter lim="800000"/>
            <a:headEnd/>
            <a:tailEnd/>
          </a:ln>
        </p:spPr>
        <p:txBody>
          <a:bodyPr wrap="none" anchor="ctr"/>
          <a:lstStyle/>
          <a:p>
            <a:endParaRPr lang="es-ES" sz="2400">
              <a:cs typeface="ヒラギノ角ゴ Pro W3"/>
            </a:endParaRPr>
          </a:p>
        </p:txBody>
      </p:sp>
      <p:sp>
        <p:nvSpPr>
          <p:cNvPr id="10769423" name="WordArt 16"/>
          <p:cNvSpPr>
            <a:spLocks noChangeArrowheads="1" noChangeShapeType="1" noTextEdit="1"/>
          </p:cNvSpPr>
          <p:nvPr/>
        </p:nvSpPr>
        <p:spPr bwMode="auto">
          <a:xfrm>
            <a:off x="1547813" y="2420938"/>
            <a:ext cx="5715000" cy="304800"/>
          </a:xfrm>
          <a:prstGeom prst="rect">
            <a:avLst/>
          </a:prstGeom>
        </p:spPr>
        <p:txBody>
          <a:bodyPr wrap="none" fromWordArt="1">
            <a:prstTxWarp prst="textPlain">
              <a:avLst>
                <a:gd name="adj" fmla="val 50000"/>
              </a:avLst>
            </a:prstTxWarp>
          </a:bodyPr>
          <a:lstStyle/>
          <a:p>
            <a:pPr algn="ctr"/>
            <a:r>
              <a:rPr lang="en-US" sz="1600" kern="10">
                <a:ln w="9525">
                  <a:solidFill>
                    <a:schemeClr val="bg1"/>
                  </a:solidFill>
                  <a:round/>
                  <a:headEnd/>
                  <a:tailEnd/>
                </a:ln>
                <a:latin typeface="Arial Black"/>
              </a:rPr>
              <a:t>Instruction Set Architecture (ISA)</a:t>
            </a:r>
          </a:p>
        </p:txBody>
      </p:sp>
      <p:sp>
        <p:nvSpPr>
          <p:cNvPr id="10769424" name="Rectangle 17" descr="Canvas"/>
          <p:cNvSpPr>
            <a:spLocks noChangeArrowheads="1"/>
          </p:cNvSpPr>
          <p:nvPr/>
        </p:nvSpPr>
        <p:spPr bwMode="auto">
          <a:xfrm>
            <a:off x="2667000" y="1981200"/>
            <a:ext cx="3429000" cy="381000"/>
          </a:xfrm>
          <a:prstGeom prst="rect">
            <a:avLst/>
          </a:prstGeom>
          <a:blipFill dpi="0" rotWithShape="0">
            <a:blip r:embed="rId10"/>
            <a:srcRect/>
            <a:tile tx="0" ty="0" sx="100000" sy="100000" flip="none" algn="tl"/>
          </a:blipFill>
          <a:ln w="9525">
            <a:solidFill>
              <a:schemeClr val="tx1"/>
            </a:solidFill>
            <a:miter lim="800000"/>
            <a:headEnd/>
            <a:tailEnd/>
          </a:ln>
        </p:spPr>
        <p:txBody>
          <a:bodyPr wrap="none" anchor="ctr"/>
          <a:lstStyle/>
          <a:p>
            <a:endParaRPr lang="es-ES" sz="2400">
              <a:cs typeface="ヒラギノ角ゴ Pro W3"/>
            </a:endParaRPr>
          </a:p>
        </p:txBody>
      </p:sp>
      <p:sp>
        <p:nvSpPr>
          <p:cNvPr id="10769425" name="Rectangle 18" descr="Purple mesh"/>
          <p:cNvSpPr>
            <a:spLocks noChangeArrowheads="1"/>
          </p:cNvSpPr>
          <p:nvPr/>
        </p:nvSpPr>
        <p:spPr bwMode="auto">
          <a:xfrm>
            <a:off x="2743200" y="1600200"/>
            <a:ext cx="3276600" cy="381000"/>
          </a:xfrm>
          <a:prstGeom prst="rect">
            <a:avLst/>
          </a:prstGeom>
          <a:blipFill dpi="0" rotWithShape="0">
            <a:blip r:embed="rId11"/>
            <a:srcRect/>
            <a:tile tx="0" ty="0" sx="100000" sy="100000" flip="none" algn="tl"/>
          </a:blipFill>
          <a:ln w="9525">
            <a:solidFill>
              <a:schemeClr val="tx1"/>
            </a:solidFill>
            <a:miter lim="800000"/>
            <a:headEnd/>
            <a:tailEnd/>
          </a:ln>
        </p:spPr>
        <p:txBody>
          <a:bodyPr wrap="none" anchor="ctr"/>
          <a:lstStyle/>
          <a:p>
            <a:endParaRPr lang="es-ES" sz="2400">
              <a:cs typeface="ヒラギノ角ゴ Pro W3"/>
            </a:endParaRPr>
          </a:p>
        </p:txBody>
      </p:sp>
      <p:sp>
        <p:nvSpPr>
          <p:cNvPr id="10769426" name="WordArt 19"/>
          <p:cNvSpPr>
            <a:spLocks noChangeArrowheads="1" noChangeShapeType="1" noTextEdit="1"/>
          </p:cNvSpPr>
          <p:nvPr/>
        </p:nvSpPr>
        <p:spPr bwMode="auto">
          <a:xfrm>
            <a:off x="2743200" y="2043113"/>
            <a:ext cx="3200400" cy="304800"/>
          </a:xfrm>
          <a:prstGeom prst="rect">
            <a:avLst/>
          </a:prstGeom>
        </p:spPr>
        <p:txBody>
          <a:bodyPr wrap="none" fromWordArt="1">
            <a:prstTxWarp prst="textPlain">
              <a:avLst>
                <a:gd name="adj" fmla="val 50000"/>
              </a:avLst>
            </a:prstTxWarp>
          </a:bodyPr>
          <a:lstStyle/>
          <a:p>
            <a:pPr algn="ctr"/>
            <a:r>
              <a:rPr lang="en-US" sz="1600" kern="10">
                <a:ln w="9525">
                  <a:solidFill>
                    <a:schemeClr val="bg1"/>
                  </a:solidFill>
                  <a:round/>
                  <a:headEnd/>
                  <a:tailEnd/>
                </a:ln>
                <a:latin typeface="Arial Black"/>
              </a:rPr>
              <a:t>Programming Languages</a:t>
            </a:r>
          </a:p>
        </p:txBody>
      </p:sp>
      <p:sp>
        <p:nvSpPr>
          <p:cNvPr id="10769427" name="WordArt 20"/>
          <p:cNvSpPr>
            <a:spLocks noChangeArrowheads="1" noChangeShapeType="1" noTextEdit="1"/>
          </p:cNvSpPr>
          <p:nvPr/>
        </p:nvSpPr>
        <p:spPr bwMode="auto">
          <a:xfrm>
            <a:off x="2819400" y="1676400"/>
            <a:ext cx="3124200" cy="304800"/>
          </a:xfrm>
          <a:prstGeom prst="rect">
            <a:avLst/>
          </a:prstGeom>
        </p:spPr>
        <p:txBody>
          <a:bodyPr wrap="none" fromWordArt="1">
            <a:prstTxWarp prst="textPlain">
              <a:avLst>
                <a:gd name="adj" fmla="val 50000"/>
              </a:avLst>
            </a:prstTxWarp>
          </a:bodyPr>
          <a:lstStyle/>
          <a:p>
            <a:pPr algn="ctr"/>
            <a:r>
              <a:rPr lang="en-US" sz="1400" kern="10">
                <a:ln w="9525">
                  <a:solidFill>
                    <a:schemeClr val="tx1"/>
                  </a:solidFill>
                  <a:round/>
                  <a:headEnd/>
                  <a:tailEnd/>
                </a:ln>
                <a:solidFill>
                  <a:schemeClr val="bg1"/>
                </a:solidFill>
                <a:latin typeface="Arial Black"/>
              </a:rPr>
              <a:t>Application Programs</a:t>
            </a:r>
          </a:p>
        </p:txBody>
      </p:sp>
      <p:sp>
        <p:nvSpPr>
          <p:cNvPr id="10769428" name="Rectangle 25" descr="Blue tissue paper"/>
          <p:cNvSpPr>
            <a:spLocks noChangeArrowheads="1"/>
          </p:cNvSpPr>
          <p:nvPr/>
        </p:nvSpPr>
        <p:spPr bwMode="auto">
          <a:xfrm>
            <a:off x="1116013" y="3716338"/>
            <a:ext cx="6477000" cy="304800"/>
          </a:xfrm>
          <a:prstGeom prst="rect">
            <a:avLst/>
          </a:prstGeom>
          <a:blipFill dpi="0" rotWithShape="0">
            <a:blip r:embed="rId12"/>
            <a:srcRect/>
            <a:tile tx="0" ty="0" sx="100000" sy="100000" flip="none" algn="tl"/>
          </a:blipFill>
          <a:ln w="9525">
            <a:solidFill>
              <a:schemeClr val="tx1"/>
            </a:solidFill>
            <a:miter lim="800000"/>
            <a:headEnd/>
            <a:tailEnd/>
          </a:ln>
        </p:spPr>
        <p:txBody>
          <a:bodyPr wrap="none" anchor="ctr"/>
          <a:lstStyle/>
          <a:p>
            <a:endParaRPr lang="es-ES" sz="2400">
              <a:cs typeface="ヒラギノ角ゴ Pro W3"/>
            </a:endParaRPr>
          </a:p>
        </p:txBody>
      </p:sp>
      <p:sp>
        <p:nvSpPr>
          <p:cNvPr id="10769429" name="WordArt 26"/>
          <p:cNvSpPr>
            <a:spLocks noChangeArrowheads="1" noChangeShapeType="1" noTextEdit="1"/>
          </p:cNvSpPr>
          <p:nvPr/>
        </p:nvSpPr>
        <p:spPr bwMode="auto">
          <a:xfrm>
            <a:off x="1600200" y="3733800"/>
            <a:ext cx="5867400" cy="304800"/>
          </a:xfrm>
          <a:prstGeom prst="rect">
            <a:avLst/>
          </a:prstGeom>
        </p:spPr>
        <p:txBody>
          <a:bodyPr wrap="none" fromWordArt="1">
            <a:prstTxWarp prst="textPlain">
              <a:avLst>
                <a:gd name="adj" fmla="val 50000"/>
              </a:avLst>
            </a:prstTxWarp>
          </a:bodyPr>
          <a:lstStyle/>
          <a:p>
            <a:pPr algn="ctr"/>
            <a:r>
              <a:rPr lang="en-US" sz="1400" kern="10">
                <a:ln w="9525">
                  <a:solidFill>
                    <a:schemeClr val="bg1"/>
                  </a:solidFill>
                  <a:round/>
                  <a:headEnd/>
                  <a:tailEnd/>
                </a:ln>
                <a:latin typeface="Arial Black"/>
              </a:rPr>
              <a:t>Boolean Logic (the digital abstraction)</a:t>
            </a:r>
          </a:p>
        </p:txBody>
      </p:sp>
      <p:sp>
        <p:nvSpPr>
          <p:cNvPr id="69662" name="Rectangle 30"/>
          <p:cNvSpPr>
            <a:spLocks noChangeArrowheads="1"/>
          </p:cNvSpPr>
          <p:nvPr/>
        </p:nvSpPr>
        <p:spPr bwMode="auto">
          <a:xfrm>
            <a:off x="2908300" y="1304925"/>
            <a:ext cx="2895600" cy="304800"/>
          </a:xfrm>
          <a:prstGeom prst="rect">
            <a:avLst/>
          </a:prstGeom>
          <a:blipFill dpi="0" rotWithShape="1">
            <a:blip r:embed="rId13" cstate="print"/>
            <a:srcRect/>
            <a:stretch>
              <a:fillRect b="-18750"/>
            </a:stretch>
          </a:blipFill>
          <a:ln w="9525">
            <a:solidFill>
              <a:schemeClr val="tx1"/>
            </a:solidFill>
            <a:miter lim="800000"/>
            <a:headEnd/>
            <a:tailEnd/>
          </a:ln>
          <a:effectLst/>
        </p:spPr>
        <p:txBody>
          <a:bodyPr wrap="none" anchor="ctr"/>
          <a:lstStyle/>
          <a:p>
            <a:pPr algn="ctr">
              <a:defRPr/>
            </a:pPr>
            <a:r>
              <a:rPr lang="en-US" sz="1800" b="1">
                <a:solidFill>
                  <a:schemeClr val="bg1"/>
                </a:solidFill>
                <a:effectLst>
                  <a:outerShdw blurRad="38100" dist="38100" dir="2700000" algn="tl">
                    <a:srgbClr val="C0C0C0"/>
                  </a:outerShdw>
                </a:effectLst>
              </a:rPr>
              <a:t>Useful Real-World Products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381000" y="381000"/>
            <a:ext cx="8305800" cy="990600"/>
          </a:xfrm>
        </p:spPr>
        <p:txBody>
          <a:bodyPr/>
          <a:lstStyle/>
          <a:p>
            <a:pPr eaLnBrk="1" hangingPunct="1"/>
            <a:r>
              <a:rPr lang="en-US" sz="3200" smtClean="0"/>
              <a:t>Computer Systems and Their Parts</a:t>
            </a:r>
          </a:p>
        </p:txBody>
      </p:sp>
      <p:sp>
        <p:nvSpPr>
          <p:cNvPr id="46084" name="Text Box 4"/>
          <p:cNvSpPr txBox="1">
            <a:spLocks noChangeArrowheads="1"/>
          </p:cNvSpPr>
          <p:nvPr/>
        </p:nvSpPr>
        <p:spPr bwMode="auto">
          <a:xfrm>
            <a:off x="457200" y="5410200"/>
            <a:ext cx="8229600" cy="701675"/>
          </a:xfrm>
          <a:prstGeom prst="rect">
            <a:avLst/>
          </a:prstGeom>
          <a:solidFill>
            <a:srgbClr val="CCFF99"/>
          </a:solidFill>
          <a:ln w="9525">
            <a:noFill/>
            <a:miter lim="800000"/>
            <a:headEnd/>
            <a:tailEnd/>
          </a:ln>
        </p:spPr>
        <p:txBody>
          <a:bodyPr>
            <a:spAutoFit/>
          </a:bodyPr>
          <a:lstStyle/>
          <a:p>
            <a:r>
              <a:rPr lang="en-US" sz="2000">
                <a:solidFill>
                  <a:srgbClr val="000000"/>
                </a:solidFill>
                <a:latin typeface="Arial" charset="0"/>
                <a:cs typeface="Times New Roman" pitchFamily="18" charset="0"/>
              </a:rPr>
              <a:t>The space of computer systems, with what we normally mean by the word “computer” highlighted.</a:t>
            </a:r>
            <a:r>
              <a:rPr lang="en-US" sz="2000">
                <a:solidFill>
                  <a:schemeClr val="accent2"/>
                </a:solidFill>
                <a:latin typeface="Arial" charset="0"/>
              </a:rPr>
              <a:t> </a:t>
            </a:r>
          </a:p>
        </p:txBody>
      </p:sp>
      <p:graphicFrame>
        <p:nvGraphicFramePr>
          <p:cNvPr id="46082" name="Object 8"/>
          <p:cNvGraphicFramePr>
            <a:graphicFrameLocks noChangeAspect="1"/>
          </p:cNvGraphicFramePr>
          <p:nvPr/>
        </p:nvGraphicFramePr>
        <p:xfrm>
          <a:off x="457200" y="1295400"/>
          <a:ext cx="7772400" cy="3956050"/>
        </p:xfrm>
        <a:graphic>
          <a:graphicData uri="http://schemas.openxmlformats.org/presentationml/2006/ole">
            <p:oleObj spid="_x0000_s46082" r:id="rId4" imgW="4791075" imgH="2438400" progId="">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74529" name="Picture 2"/>
          <p:cNvPicPr>
            <a:picLocks noChangeAspect="1" noChangeArrowheads="1"/>
          </p:cNvPicPr>
          <p:nvPr/>
        </p:nvPicPr>
        <p:blipFill>
          <a:blip r:embed="rId2"/>
          <a:srcRect/>
          <a:stretch>
            <a:fillRect/>
          </a:stretch>
        </p:blipFill>
        <p:spPr bwMode="auto">
          <a:xfrm>
            <a:off x="304800" y="533400"/>
            <a:ext cx="8524875" cy="5810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87522" name="Rectangle 2"/>
          <p:cNvSpPr>
            <a:spLocks noGrp="1" noChangeArrowheads="1"/>
          </p:cNvSpPr>
          <p:nvPr>
            <p:ph type="title"/>
          </p:nvPr>
        </p:nvSpPr>
        <p:spPr>
          <a:xfrm>
            <a:off x="685800" y="228600"/>
            <a:ext cx="7772400" cy="533400"/>
          </a:xfrm>
        </p:spPr>
        <p:txBody>
          <a:bodyPr/>
          <a:lstStyle/>
          <a:p>
            <a:r>
              <a:rPr lang="en-US" sz="2800" smtClean="0">
                <a:solidFill>
                  <a:schemeClr val="accent2"/>
                </a:solidFill>
              </a:rPr>
              <a:t>Pitfalls of Computer Technology Forecasting</a:t>
            </a:r>
          </a:p>
        </p:txBody>
      </p:sp>
      <p:sp>
        <p:nvSpPr>
          <p:cNvPr id="1387523" name="Rectangle 3"/>
          <p:cNvSpPr>
            <a:spLocks noGrp="1" noChangeArrowheads="1"/>
          </p:cNvSpPr>
          <p:nvPr>
            <p:ph type="body" idx="1"/>
          </p:nvPr>
        </p:nvSpPr>
        <p:spPr>
          <a:xfrm>
            <a:off x="762000" y="990600"/>
            <a:ext cx="7772400" cy="4114800"/>
          </a:xfrm>
        </p:spPr>
        <p:txBody>
          <a:bodyPr/>
          <a:lstStyle/>
          <a:p>
            <a:pPr eaLnBrk="1" hangingPunct="1">
              <a:lnSpc>
                <a:spcPct val="80000"/>
              </a:lnSpc>
              <a:spcBef>
                <a:spcPct val="0"/>
              </a:spcBef>
              <a:spcAft>
                <a:spcPct val="10000"/>
              </a:spcAft>
            </a:pPr>
            <a:r>
              <a:rPr lang="en-US" sz="2800" smtClean="0">
                <a:solidFill>
                  <a:srgbClr val="000000"/>
                </a:solidFill>
              </a:rPr>
              <a:t>“DOS addresses only 1 MB of RAM because we cannot imagine any applications needing more.” Microsoft, 1980</a:t>
            </a:r>
          </a:p>
          <a:p>
            <a:pPr eaLnBrk="1" hangingPunct="1">
              <a:lnSpc>
                <a:spcPct val="80000"/>
              </a:lnSpc>
              <a:spcBef>
                <a:spcPct val="0"/>
              </a:spcBef>
              <a:spcAft>
                <a:spcPct val="10000"/>
              </a:spcAft>
            </a:pPr>
            <a:r>
              <a:rPr lang="en-US" sz="2800" smtClean="0">
                <a:solidFill>
                  <a:srgbClr val="000000"/>
                </a:solidFill>
              </a:rPr>
              <a:t>“640K ought to be enough for anybody.” Bill Gates, 1981</a:t>
            </a:r>
          </a:p>
          <a:p>
            <a:pPr eaLnBrk="1" hangingPunct="1">
              <a:lnSpc>
                <a:spcPct val="80000"/>
              </a:lnSpc>
              <a:spcBef>
                <a:spcPct val="0"/>
              </a:spcBef>
              <a:spcAft>
                <a:spcPct val="10000"/>
              </a:spcAft>
            </a:pPr>
            <a:r>
              <a:rPr lang="en-US" sz="2800" smtClean="0">
                <a:solidFill>
                  <a:srgbClr val="000000"/>
                </a:solidFill>
              </a:rPr>
              <a:t>“Computers in the future may weigh no more than 1.5 tons.” </a:t>
            </a:r>
            <a:r>
              <a:rPr lang="en-US" sz="2800" i="1" smtClean="0">
                <a:solidFill>
                  <a:srgbClr val="000000"/>
                </a:solidFill>
              </a:rPr>
              <a:t>Popular Mechanics</a:t>
            </a:r>
          </a:p>
          <a:p>
            <a:pPr eaLnBrk="1" hangingPunct="1">
              <a:spcBef>
                <a:spcPct val="0"/>
              </a:spcBef>
              <a:spcAft>
                <a:spcPct val="10000"/>
              </a:spcAft>
            </a:pPr>
            <a:r>
              <a:rPr lang="en-US" sz="2800" smtClean="0">
                <a:solidFill>
                  <a:srgbClr val="000000"/>
                </a:solidFill>
              </a:rPr>
              <a:t>“I think there is a world market for maybe five computers.” Thomas Watson, IBM Chairman, 1943</a:t>
            </a:r>
          </a:p>
          <a:p>
            <a:pPr eaLnBrk="1" hangingPunct="1">
              <a:spcBef>
                <a:spcPct val="0"/>
              </a:spcBef>
              <a:spcAft>
                <a:spcPct val="10000"/>
              </a:spcAft>
            </a:pPr>
            <a:r>
              <a:rPr lang="en-US" sz="2800" smtClean="0">
                <a:solidFill>
                  <a:srgbClr val="000000"/>
                </a:solidFill>
              </a:rPr>
              <a:t>“There is no reason anyone would want a computer in their home.” Ken Olsen, DEC founder, 1977</a:t>
            </a:r>
            <a:endParaRPr lang="en-US" sz="2400" smtClean="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87522"/>
                                        </p:tgtEl>
                                        <p:attrNameLst>
                                          <p:attrName>style.visibility</p:attrName>
                                        </p:attrNameLst>
                                      </p:cBhvr>
                                      <p:to>
                                        <p:strVal val="visible"/>
                                      </p:to>
                                    </p:set>
                                    <p:animEffect transition="in" filter="fade">
                                      <p:cBhvr>
                                        <p:cTn id="7" dur="1000"/>
                                        <p:tgtEl>
                                          <p:spTgt spid="1387522"/>
                                        </p:tgtEl>
                                      </p:cBhvr>
                                    </p:animEffect>
                                    <p:anim calcmode="lin" valueType="num">
                                      <p:cBhvr>
                                        <p:cTn id="8" dur="1000" fill="hold"/>
                                        <p:tgtEl>
                                          <p:spTgt spid="1387522"/>
                                        </p:tgtEl>
                                        <p:attrNameLst>
                                          <p:attrName>ppt_x</p:attrName>
                                        </p:attrNameLst>
                                      </p:cBhvr>
                                      <p:tavLst>
                                        <p:tav tm="0">
                                          <p:val>
                                            <p:strVal val="#ppt_x"/>
                                          </p:val>
                                        </p:tav>
                                        <p:tav tm="100000">
                                          <p:val>
                                            <p:strVal val="#ppt_x"/>
                                          </p:val>
                                        </p:tav>
                                      </p:tavLst>
                                    </p:anim>
                                    <p:anim calcmode="lin" valueType="num">
                                      <p:cBhvr>
                                        <p:cTn id="9" dur="898" decel="100000" fill="hold"/>
                                        <p:tgtEl>
                                          <p:spTgt spid="1387522"/>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138752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387523">
                                            <p:txEl>
                                              <p:pRg st="0" end="0"/>
                                            </p:txEl>
                                          </p:spTgt>
                                        </p:tgtEl>
                                        <p:attrNameLst>
                                          <p:attrName>style.visibility</p:attrName>
                                        </p:attrNameLst>
                                      </p:cBhvr>
                                      <p:to>
                                        <p:strVal val="visible"/>
                                      </p:to>
                                    </p:set>
                                    <p:animEffect transition="in" filter="fade">
                                      <p:cBhvr>
                                        <p:cTn id="15" dur="1000"/>
                                        <p:tgtEl>
                                          <p:spTgt spid="1387523">
                                            <p:txEl>
                                              <p:pRg st="0" end="0"/>
                                            </p:txEl>
                                          </p:spTgt>
                                        </p:tgtEl>
                                      </p:cBhvr>
                                    </p:animEffect>
                                    <p:anim calcmode="lin" valueType="num">
                                      <p:cBhvr>
                                        <p:cTn id="16" dur="1000" fill="hold"/>
                                        <p:tgtEl>
                                          <p:spTgt spid="1387523">
                                            <p:txEl>
                                              <p:pRg st="0" end="0"/>
                                            </p:txEl>
                                          </p:spTgt>
                                        </p:tgtEl>
                                        <p:attrNameLst>
                                          <p:attrName>ppt_x</p:attrName>
                                        </p:attrNameLst>
                                      </p:cBhvr>
                                      <p:tavLst>
                                        <p:tav tm="0">
                                          <p:val>
                                            <p:strVal val="#ppt_x"/>
                                          </p:val>
                                        </p:tav>
                                        <p:tav tm="100000">
                                          <p:val>
                                            <p:strVal val="#ppt_x"/>
                                          </p:val>
                                        </p:tav>
                                      </p:tavLst>
                                    </p:anim>
                                    <p:anim calcmode="lin" valueType="num">
                                      <p:cBhvr>
                                        <p:cTn id="17" dur="898" decel="100000" fill="hold"/>
                                        <p:tgtEl>
                                          <p:spTgt spid="1387523">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898"/>
                                          </p:stCondLst>
                                        </p:cTn>
                                        <p:tgtEl>
                                          <p:spTgt spid="138752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1387523">
                                            <p:txEl>
                                              <p:pRg st="1" end="1"/>
                                            </p:txEl>
                                          </p:spTgt>
                                        </p:tgtEl>
                                        <p:attrNameLst>
                                          <p:attrName>style.visibility</p:attrName>
                                        </p:attrNameLst>
                                      </p:cBhvr>
                                      <p:to>
                                        <p:strVal val="visible"/>
                                      </p:to>
                                    </p:set>
                                    <p:animEffect transition="in" filter="fade">
                                      <p:cBhvr>
                                        <p:cTn id="23" dur="1000"/>
                                        <p:tgtEl>
                                          <p:spTgt spid="1387523">
                                            <p:txEl>
                                              <p:pRg st="1" end="1"/>
                                            </p:txEl>
                                          </p:spTgt>
                                        </p:tgtEl>
                                      </p:cBhvr>
                                    </p:animEffect>
                                    <p:anim calcmode="lin" valueType="num">
                                      <p:cBhvr>
                                        <p:cTn id="24" dur="1000" fill="hold"/>
                                        <p:tgtEl>
                                          <p:spTgt spid="1387523">
                                            <p:txEl>
                                              <p:pRg st="1" end="1"/>
                                            </p:txEl>
                                          </p:spTgt>
                                        </p:tgtEl>
                                        <p:attrNameLst>
                                          <p:attrName>ppt_x</p:attrName>
                                        </p:attrNameLst>
                                      </p:cBhvr>
                                      <p:tavLst>
                                        <p:tav tm="0">
                                          <p:val>
                                            <p:strVal val="#ppt_x"/>
                                          </p:val>
                                        </p:tav>
                                        <p:tav tm="100000">
                                          <p:val>
                                            <p:strVal val="#ppt_x"/>
                                          </p:val>
                                        </p:tav>
                                      </p:tavLst>
                                    </p:anim>
                                    <p:anim calcmode="lin" valueType="num">
                                      <p:cBhvr>
                                        <p:cTn id="25" dur="898" decel="100000" fill="hold"/>
                                        <p:tgtEl>
                                          <p:spTgt spid="1387523">
                                            <p:txEl>
                                              <p:pRg st="1" end="1"/>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898"/>
                                          </p:stCondLst>
                                        </p:cTn>
                                        <p:tgtEl>
                                          <p:spTgt spid="138752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1387523">
                                            <p:txEl>
                                              <p:pRg st="2" end="2"/>
                                            </p:txEl>
                                          </p:spTgt>
                                        </p:tgtEl>
                                        <p:attrNameLst>
                                          <p:attrName>style.visibility</p:attrName>
                                        </p:attrNameLst>
                                      </p:cBhvr>
                                      <p:to>
                                        <p:strVal val="visible"/>
                                      </p:to>
                                    </p:set>
                                    <p:animEffect transition="in" filter="fade">
                                      <p:cBhvr>
                                        <p:cTn id="31" dur="1000"/>
                                        <p:tgtEl>
                                          <p:spTgt spid="1387523">
                                            <p:txEl>
                                              <p:pRg st="2" end="2"/>
                                            </p:txEl>
                                          </p:spTgt>
                                        </p:tgtEl>
                                      </p:cBhvr>
                                    </p:animEffect>
                                    <p:anim calcmode="lin" valueType="num">
                                      <p:cBhvr>
                                        <p:cTn id="32" dur="1000" fill="hold"/>
                                        <p:tgtEl>
                                          <p:spTgt spid="1387523">
                                            <p:txEl>
                                              <p:pRg st="2" end="2"/>
                                            </p:txEl>
                                          </p:spTgt>
                                        </p:tgtEl>
                                        <p:attrNameLst>
                                          <p:attrName>ppt_x</p:attrName>
                                        </p:attrNameLst>
                                      </p:cBhvr>
                                      <p:tavLst>
                                        <p:tav tm="0">
                                          <p:val>
                                            <p:strVal val="#ppt_x"/>
                                          </p:val>
                                        </p:tav>
                                        <p:tav tm="100000">
                                          <p:val>
                                            <p:strVal val="#ppt_x"/>
                                          </p:val>
                                        </p:tav>
                                      </p:tavLst>
                                    </p:anim>
                                    <p:anim calcmode="lin" valueType="num">
                                      <p:cBhvr>
                                        <p:cTn id="33" dur="898" decel="100000" fill="hold"/>
                                        <p:tgtEl>
                                          <p:spTgt spid="1387523">
                                            <p:txEl>
                                              <p:pRg st="2" end="2"/>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898"/>
                                          </p:stCondLst>
                                        </p:cTn>
                                        <p:tgtEl>
                                          <p:spTgt spid="138752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1387523">
                                            <p:txEl>
                                              <p:pRg st="3" end="3"/>
                                            </p:txEl>
                                          </p:spTgt>
                                        </p:tgtEl>
                                        <p:attrNameLst>
                                          <p:attrName>style.visibility</p:attrName>
                                        </p:attrNameLst>
                                      </p:cBhvr>
                                      <p:to>
                                        <p:strVal val="visible"/>
                                      </p:to>
                                    </p:set>
                                    <p:animEffect transition="in" filter="fade">
                                      <p:cBhvr>
                                        <p:cTn id="39" dur="1000"/>
                                        <p:tgtEl>
                                          <p:spTgt spid="1387523">
                                            <p:txEl>
                                              <p:pRg st="3" end="3"/>
                                            </p:txEl>
                                          </p:spTgt>
                                        </p:tgtEl>
                                      </p:cBhvr>
                                    </p:animEffect>
                                    <p:anim calcmode="lin" valueType="num">
                                      <p:cBhvr>
                                        <p:cTn id="40" dur="1000" fill="hold"/>
                                        <p:tgtEl>
                                          <p:spTgt spid="1387523">
                                            <p:txEl>
                                              <p:pRg st="3" end="3"/>
                                            </p:txEl>
                                          </p:spTgt>
                                        </p:tgtEl>
                                        <p:attrNameLst>
                                          <p:attrName>ppt_x</p:attrName>
                                        </p:attrNameLst>
                                      </p:cBhvr>
                                      <p:tavLst>
                                        <p:tav tm="0">
                                          <p:val>
                                            <p:strVal val="#ppt_x"/>
                                          </p:val>
                                        </p:tav>
                                        <p:tav tm="100000">
                                          <p:val>
                                            <p:strVal val="#ppt_x"/>
                                          </p:val>
                                        </p:tav>
                                      </p:tavLst>
                                    </p:anim>
                                    <p:anim calcmode="lin" valueType="num">
                                      <p:cBhvr>
                                        <p:cTn id="41" dur="898" decel="100000" fill="hold"/>
                                        <p:tgtEl>
                                          <p:spTgt spid="1387523">
                                            <p:txEl>
                                              <p:pRg st="3" end="3"/>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898"/>
                                          </p:stCondLst>
                                        </p:cTn>
                                        <p:tgtEl>
                                          <p:spTgt spid="138752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387523">
                                            <p:txEl>
                                              <p:pRg st="4" end="4"/>
                                            </p:txEl>
                                          </p:spTgt>
                                        </p:tgtEl>
                                        <p:attrNameLst>
                                          <p:attrName>style.visibility</p:attrName>
                                        </p:attrNameLst>
                                      </p:cBhvr>
                                      <p:to>
                                        <p:strVal val="visible"/>
                                      </p:to>
                                    </p:set>
                                    <p:animEffect transition="in" filter="fade">
                                      <p:cBhvr>
                                        <p:cTn id="47" dur="1000"/>
                                        <p:tgtEl>
                                          <p:spTgt spid="1387523">
                                            <p:txEl>
                                              <p:pRg st="4" end="4"/>
                                            </p:txEl>
                                          </p:spTgt>
                                        </p:tgtEl>
                                      </p:cBhvr>
                                    </p:animEffect>
                                    <p:anim calcmode="lin" valueType="num">
                                      <p:cBhvr>
                                        <p:cTn id="48" dur="1000" fill="hold"/>
                                        <p:tgtEl>
                                          <p:spTgt spid="1387523">
                                            <p:txEl>
                                              <p:pRg st="4" end="4"/>
                                            </p:txEl>
                                          </p:spTgt>
                                        </p:tgtEl>
                                        <p:attrNameLst>
                                          <p:attrName>ppt_x</p:attrName>
                                        </p:attrNameLst>
                                      </p:cBhvr>
                                      <p:tavLst>
                                        <p:tav tm="0">
                                          <p:val>
                                            <p:strVal val="#ppt_x"/>
                                          </p:val>
                                        </p:tav>
                                        <p:tav tm="100000">
                                          <p:val>
                                            <p:strVal val="#ppt_x"/>
                                          </p:val>
                                        </p:tav>
                                      </p:tavLst>
                                    </p:anim>
                                    <p:anim calcmode="lin" valueType="num">
                                      <p:cBhvr>
                                        <p:cTn id="49" dur="898" decel="100000" fill="hold"/>
                                        <p:tgtEl>
                                          <p:spTgt spid="1387523">
                                            <p:txEl>
                                              <p:pRg st="4" end="4"/>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898"/>
                                          </p:stCondLst>
                                        </p:cTn>
                                        <p:tgtEl>
                                          <p:spTgt spid="1387523">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7522" grpId="0"/>
      <p:bldP spid="1387523"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76577" name="Rectangle 2"/>
          <p:cNvSpPr>
            <a:spLocks noGrp="1" noChangeArrowheads="1"/>
          </p:cNvSpPr>
          <p:nvPr>
            <p:ph type="title"/>
          </p:nvPr>
        </p:nvSpPr>
        <p:spPr>
          <a:xfrm>
            <a:off x="617538" y="206375"/>
            <a:ext cx="7989887" cy="366713"/>
          </a:xfrm>
        </p:spPr>
        <p:txBody>
          <a:bodyPr/>
          <a:lstStyle/>
          <a:p>
            <a:pPr eaLnBrk="1" hangingPunct="1"/>
            <a:r>
              <a:rPr lang="en-US" sz="2800" smtClean="0"/>
              <a:t>The First Transistor</a:t>
            </a:r>
          </a:p>
        </p:txBody>
      </p:sp>
      <p:pic>
        <p:nvPicPr>
          <p:cNvPr id="10776578" name="Picture 3"/>
          <p:cNvPicPr>
            <a:picLocks noChangeAspect="1" noChangeArrowheads="1"/>
          </p:cNvPicPr>
          <p:nvPr/>
        </p:nvPicPr>
        <p:blipFill>
          <a:blip r:embed="rId3"/>
          <a:srcRect/>
          <a:stretch>
            <a:fillRect/>
          </a:stretch>
        </p:blipFill>
        <p:spPr bwMode="auto">
          <a:xfrm>
            <a:off x="381000" y="1295400"/>
            <a:ext cx="6296025" cy="4554538"/>
          </a:xfrm>
          <a:prstGeom prst="rect">
            <a:avLst/>
          </a:prstGeom>
          <a:noFill/>
          <a:ln w="9525">
            <a:noFill/>
            <a:miter lim="800000"/>
            <a:headEnd/>
            <a:tailEnd/>
          </a:ln>
        </p:spPr>
      </p:pic>
      <p:sp>
        <p:nvSpPr>
          <p:cNvPr id="10776579" name="Rectangle 4"/>
          <p:cNvSpPr>
            <a:spLocks noChangeArrowheads="1"/>
          </p:cNvSpPr>
          <p:nvPr/>
        </p:nvSpPr>
        <p:spPr bwMode="auto">
          <a:xfrm>
            <a:off x="6732588" y="5084763"/>
            <a:ext cx="1798637" cy="396875"/>
          </a:xfrm>
          <a:prstGeom prst="rect">
            <a:avLst/>
          </a:prstGeom>
          <a:noFill/>
          <a:ln w="12700">
            <a:noFill/>
            <a:miter lim="800000"/>
            <a:headEnd/>
            <a:tailEnd/>
          </a:ln>
        </p:spPr>
        <p:txBody>
          <a:bodyPr wrap="none">
            <a:spAutoFit/>
          </a:bodyPr>
          <a:lstStyle/>
          <a:p>
            <a:pPr eaLnBrk="0" hangingPunct="0"/>
            <a:r>
              <a:rPr lang="en-US" sz="2000"/>
              <a:t>Bell Labs, 1948</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78625" name="Rectangle 2"/>
          <p:cNvSpPr>
            <a:spLocks noGrp="1" noChangeArrowheads="1"/>
          </p:cNvSpPr>
          <p:nvPr>
            <p:ph type="title"/>
          </p:nvPr>
        </p:nvSpPr>
        <p:spPr>
          <a:xfrm>
            <a:off x="617538" y="206375"/>
            <a:ext cx="7989887" cy="406400"/>
          </a:xfrm>
        </p:spPr>
        <p:txBody>
          <a:bodyPr/>
          <a:lstStyle/>
          <a:p>
            <a:pPr eaLnBrk="1" hangingPunct="1"/>
            <a:r>
              <a:rPr lang="en-US" sz="3200" smtClean="0"/>
              <a:t>1960’s: First Integrated Circuits</a:t>
            </a:r>
          </a:p>
        </p:txBody>
      </p:sp>
      <p:pic>
        <p:nvPicPr>
          <p:cNvPr id="10778626" name="Picture 3"/>
          <p:cNvPicPr>
            <a:picLocks noChangeAspect="1" noChangeArrowheads="1"/>
          </p:cNvPicPr>
          <p:nvPr/>
        </p:nvPicPr>
        <p:blipFill>
          <a:blip r:embed="rId3"/>
          <a:srcRect/>
          <a:stretch>
            <a:fillRect/>
          </a:stretch>
        </p:blipFill>
        <p:spPr bwMode="auto">
          <a:xfrm>
            <a:off x="838200" y="1295400"/>
            <a:ext cx="4562475" cy="4552950"/>
          </a:xfrm>
          <a:prstGeom prst="rect">
            <a:avLst/>
          </a:prstGeom>
          <a:noFill/>
          <a:ln w="9525">
            <a:noFill/>
            <a:miter lim="800000"/>
            <a:headEnd/>
            <a:tailEnd/>
          </a:ln>
        </p:spPr>
      </p:pic>
      <p:sp>
        <p:nvSpPr>
          <p:cNvPr id="10778627" name="Rectangle 4"/>
          <p:cNvSpPr>
            <a:spLocks noChangeArrowheads="1"/>
          </p:cNvSpPr>
          <p:nvPr/>
        </p:nvSpPr>
        <p:spPr bwMode="auto">
          <a:xfrm>
            <a:off x="5715000" y="5105400"/>
            <a:ext cx="2003425" cy="701675"/>
          </a:xfrm>
          <a:prstGeom prst="rect">
            <a:avLst/>
          </a:prstGeom>
          <a:noFill/>
          <a:ln w="12700">
            <a:noFill/>
            <a:miter lim="800000"/>
            <a:headEnd/>
            <a:tailEnd/>
          </a:ln>
        </p:spPr>
        <p:txBody>
          <a:bodyPr wrap="none">
            <a:spAutoFit/>
          </a:bodyPr>
          <a:lstStyle/>
          <a:p>
            <a:pPr eaLnBrk="0" hangingPunct="0"/>
            <a:r>
              <a:rPr lang="en-US" sz="2000"/>
              <a:t>ECL 3-input Gate</a:t>
            </a:r>
          </a:p>
          <a:p>
            <a:pPr eaLnBrk="0" hangingPunct="0"/>
            <a:r>
              <a:rPr lang="en-US" sz="2000"/>
              <a:t>Motorola 1966</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12065" name="Rectangle 2"/>
          <p:cNvSpPr>
            <a:spLocks noGrp="1" noChangeArrowheads="1"/>
          </p:cNvSpPr>
          <p:nvPr>
            <p:ph type="title"/>
          </p:nvPr>
        </p:nvSpPr>
        <p:spPr/>
        <p:txBody>
          <a:bodyPr/>
          <a:lstStyle/>
          <a:p>
            <a:r>
              <a:rPr lang="en-US" smtClean="0"/>
              <a:t>What I do at TRIUMF</a:t>
            </a:r>
          </a:p>
        </p:txBody>
      </p:sp>
      <p:sp>
        <p:nvSpPr>
          <p:cNvPr id="10712066" name="Rectangle 3"/>
          <p:cNvSpPr>
            <a:spLocks noGrp="1" noChangeArrowheads="1"/>
          </p:cNvSpPr>
          <p:nvPr>
            <p:ph type="body" idx="1"/>
          </p:nvPr>
        </p:nvSpPr>
        <p:spPr/>
        <p:txBody>
          <a:bodyPr/>
          <a:lstStyle/>
          <a:p>
            <a:pPr>
              <a:lnSpc>
                <a:spcPct val="80000"/>
              </a:lnSpc>
            </a:pPr>
            <a:r>
              <a:rPr lang="en-US" sz="2800" smtClean="0"/>
              <a:t>I help design high-speed data acquisition systems for physics experiments</a:t>
            </a:r>
          </a:p>
          <a:p>
            <a:pPr>
              <a:lnSpc>
                <a:spcPct val="80000"/>
              </a:lnSpc>
            </a:pPr>
            <a:r>
              <a:rPr lang="en-US" sz="2800" smtClean="0"/>
              <a:t>In particular I write lots of FPGA code because these systems have lots of FPGAs</a:t>
            </a:r>
          </a:p>
          <a:p>
            <a:pPr>
              <a:lnSpc>
                <a:spcPct val="80000"/>
              </a:lnSpc>
            </a:pPr>
            <a:r>
              <a:rPr lang="en-US" sz="2800" smtClean="0"/>
              <a:t>I literally am involved in projects that investigate dark matter, neutrinos, gamma radiation, and anti-gravity.</a:t>
            </a:r>
          </a:p>
          <a:p>
            <a:pPr>
              <a:lnSpc>
                <a:spcPct val="80000"/>
              </a:lnSpc>
            </a:pPr>
            <a:r>
              <a:rPr lang="en-US" sz="2800" smtClean="0"/>
              <a:t>The good news for you: TRIUMF has a lot of FPGA work going on. Do well in this course and that definitely increases your chances of landing a TRIUMF Co-Op, Capstone project, or even job!</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80673" name="Rectangle 2"/>
          <p:cNvSpPr>
            <a:spLocks noGrp="1" noChangeArrowheads="1"/>
          </p:cNvSpPr>
          <p:nvPr>
            <p:ph type="title"/>
          </p:nvPr>
        </p:nvSpPr>
        <p:spPr/>
        <p:txBody>
          <a:bodyPr/>
          <a:lstStyle/>
          <a:p>
            <a:pPr eaLnBrk="1" hangingPunct="1"/>
            <a:r>
              <a:rPr lang="es-ES" smtClean="0"/>
              <a:t>Some chips….</a:t>
            </a:r>
            <a:endParaRPr lang="en-US" smtClean="0"/>
          </a:p>
        </p:txBody>
      </p:sp>
      <p:pic>
        <p:nvPicPr>
          <p:cNvPr id="10780674" name="Picture 3" descr="AppA-10-P370497"/>
          <p:cNvPicPr>
            <a:picLocks noChangeAspect="1" noChangeArrowheads="1"/>
          </p:cNvPicPr>
          <p:nvPr>
            <p:ph type="body" idx="1"/>
          </p:nvPr>
        </p:nvPicPr>
        <p:blipFill>
          <a:blip r:embed="rId3"/>
          <a:srcRect/>
          <a:stretch>
            <a:fillRect/>
          </a:stretch>
        </p:blipFill>
        <p:spPr>
          <a:xfrm>
            <a:off x="722313" y="1811338"/>
            <a:ext cx="7772400" cy="3424237"/>
          </a:xfr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82721" name="Rectangle 2"/>
          <p:cNvSpPr>
            <a:spLocks noGrp="1" noChangeArrowheads="1"/>
          </p:cNvSpPr>
          <p:nvPr>
            <p:ph type="title"/>
          </p:nvPr>
        </p:nvSpPr>
        <p:spPr>
          <a:xfrm>
            <a:off x="457200" y="273050"/>
            <a:ext cx="8305800" cy="793750"/>
          </a:xfrm>
        </p:spPr>
        <p:txBody>
          <a:bodyPr/>
          <a:lstStyle/>
          <a:p>
            <a:pPr eaLnBrk="1" hangingPunct="1"/>
            <a:r>
              <a:rPr lang="en-US" smtClean="0"/>
              <a:t>Central Processing Unit (CPU)</a:t>
            </a:r>
          </a:p>
        </p:txBody>
      </p:sp>
      <p:sp>
        <p:nvSpPr>
          <p:cNvPr id="10782722" name="Rectangle 3"/>
          <p:cNvSpPr>
            <a:spLocks noGrp="1" noChangeArrowheads="1"/>
          </p:cNvSpPr>
          <p:nvPr>
            <p:ph type="body" idx="1"/>
          </p:nvPr>
        </p:nvSpPr>
        <p:spPr/>
        <p:txBody>
          <a:bodyPr/>
          <a:lstStyle/>
          <a:p>
            <a:pPr eaLnBrk="1" hangingPunct="1"/>
            <a:r>
              <a:rPr lang="en-US" sz="2800" smtClean="0"/>
              <a:t>CPU is often called the </a:t>
            </a:r>
            <a:r>
              <a:rPr lang="en-US" sz="2800" b="1" smtClean="0">
                <a:solidFill>
                  <a:srgbClr val="E96E09"/>
                </a:solidFill>
              </a:rPr>
              <a:t>brain of the computer</a:t>
            </a:r>
          </a:p>
          <a:p>
            <a:pPr lvl="1" eaLnBrk="1" hangingPunct="1"/>
            <a:r>
              <a:rPr lang="en-US" sz="2400" smtClean="0"/>
              <a:t>Receives program instructions</a:t>
            </a:r>
          </a:p>
          <a:p>
            <a:pPr lvl="1" eaLnBrk="1" hangingPunct="1"/>
            <a:r>
              <a:rPr lang="en-US" sz="2400" smtClean="0"/>
              <a:t>Performs arithmetic and logical operations</a:t>
            </a:r>
          </a:p>
          <a:p>
            <a:pPr lvl="1" eaLnBrk="1" hangingPunct="1"/>
            <a:r>
              <a:rPr lang="en-US" sz="2400" smtClean="0"/>
              <a:t>Controls other computer components</a:t>
            </a:r>
          </a:p>
          <a:p>
            <a:pPr eaLnBrk="1" hangingPunct="1"/>
            <a:r>
              <a:rPr lang="en-US" sz="2800" smtClean="0"/>
              <a:t>Consists of millions of transistors on a single microchip that plug into the </a:t>
            </a:r>
            <a:r>
              <a:rPr lang="en-US" sz="2800" b="1" smtClean="0">
                <a:solidFill>
                  <a:srgbClr val="E96E09"/>
                </a:solidFill>
              </a:rPr>
              <a:t>motherboard</a:t>
            </a:r>
          </a:p>
          <a:p>
            <a:pPr eaLnBrk="1" hangingPunct="1"/>
            <a:r>
              <a:rPr lang="en-US" sz="2800" smtClean="0"/>
              <a:t>Speed of modern high-end CPUs is measured in </a:t>
            </a:r>
            <a:r>
              <a:rPr lang="en-US" sz="2800" b="1" smtClean="0">
                <a:solidFill>
                  <a:srgbClr val="E96E09"/>
                </a:solidFill>
              </a:rPr>
              <a:t>gigahertz</a:t>
            </a:r>
            <a:r>
              <a:rPr lang="en-US" sz="2800" b="1" smtClean="0">
                <a:solidFill>
                  <a:srgbClr val="0000FF"/>
                </a:solidFill>
              </a:rPr>
              <a:t> </a:t>
            </a:r>
            <a:r>
              <a:rPr lang="en-US" sz="2800" smtClean="0"/>
              <a:t>(GHz)</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84769" name="Rectangle 2"/>
          <p:cNvSpPr>
            <a:spLocks noGrp="1" noChangeArrowheads="1"/>
          </p:cNvSpPr>
          <p:nvPr>
            <p:ph type="title"/>
          </p:nvPr>
        </p:nvSpPr>
        <p:spPr/>
        <p:txBody>
          <a:bodyPr/>
          <a:lstStyle/>
          <a:p>
            <a:pPr eaLnBrk="1" hangingPunct="1"/>
            <a:r>
              <a:rPr lang="es-ES" smtClean="0"/>
              <a:t>Computers contain a CPU chip + other chips</a:t>
            </a:r>
            <a:endParaRPr lang="en-US" smtClean="0"/>
          </a:p>
        </p:txBody>
      </p:sp>
      <p:pic>
        <p:nvPicPr>
          <p:cNvPr id="10784770" name="Picture 3" descr="AppA-14-P370497"/>
          <p:cNvPicPr>
            <a:picLocks noChangeAspect="1" noChangeArrowheads="1"/>
          </p:cNvPicPr>
          <p:nvPr>
            <p:ph type="body" idx="1"/>
          </p:nvPr>
        </p:nvPicPr>
        <p:blipFill>
          <a:blip r:embed="rId3"/>
          <a:srcRect/>
          <a:stretch>
            <a:fillRect/>
          </a:stretch>
        </p:blipFill>
        <p:spPr>
          <a:xfrm>
            <a:off x="1906588" y="874713"/>
            <a:ext cx="5403850" cy="5297487"/>
          </a:xfr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86817" name="Rectangle 2"/>
          <p:cNvSpPr>
            <a:spLocks noGrp="1" noChangeArrowheads="1"/>
          </p:cNvSpPr>
          <p:nvPr>
            <p:ph type="title" idx="4294967295"/>
          </p:nvPr>
        </p:nvSpPr>
        <p:spPr>
          <a:xfrm>
            <a:off x="457200" y="609600"/>
            <a:ext cx="8281988" cy="447675"/>
          </a:xfrm>
        </p:spPr>
        <p:txBody>
          <a:bodyPr/>
          <a:lstStyle/>
          <a:p>
            <a:pPr eaLnBrk="1" hangingPunct="1"/>
            <a:r>
              <a:rPr lang="en-US" sz="3200" b="0" smtClean="0"/>
              <a:t>Once, things were simple and manageable</a:t>
            </a:r>
          </a:p>
        </p:txBody>
      </p:sp>
      <p:pic>
        <p:nvPicPr>
          <p:cNvPr id="10786818" name="Picture 3"/>
          <p:cNvPicPr>
            <a:picLocks noChangeAspect="1" noChangeArrowheads="1"/>
          </p:cNvPicPr>
          <p:nvPr/>
        </p:nvPicPr>
        <p:blipFill>
          <a:blip r:embed="rId3"/>
          <a:srcRect/>
          <a:stretch>
            <a:fillRect/>
          </a:stretch>
        </p:blipFill>
        <p:spPr bwMode="auto">
          <a:xfrm>
            <a:off x="1676400" y="1447800"/>
            <a:ext cx="3309938" cy="4572000"/>
          </a:xfrm>
          <a:prstGeom prst="rect">
            <a:avLst/>
          </a:prstGeom>
          <a:noFill/>
          <a:ln w="12700">
            <a:noFill/>
            <a:miter lim="800000"/>
            <a:headEnd/>
            <a:tailEnd/>
          </a:ln>
        </p:spPr>
      </p:pic>
      <p:sp>
        <p:nvSpPr>
          <p:cNvPr id="10786819" name="Text Box 4"/>
          <p:cNvSpPr txBox="1">
            <a:spLocks noChangeArrowheads="1"/>
          </p:cNvSpPr>
          <p:nvPr/>
        </p:nvSpPr>
        <p:spPr bwMode="auto">
          <a:xfrm>
            <a:off x="5230813" y="1773238"/>
            <a:ext cx="3694112" cy="1552575"/>
          </a:xfrm>
          <a:prstGeom prst="rect">
            <a:avLst/>
          </a:prstGeom>
          <a:noFill/>
          <a:ln w="12700">
            <a:noFill/>
            <a:miter lim="800000"/>
            <a:headEnd/>
            <a:tailEnd/>
          </a:ln>
        </p:spPr>
        <p:txBody>
          <a:bodyPr wrap="none">
            <a:spAutoFit/>
          </a:bodyPr>
          <a:lstStyle/>
          <a:p>
            <a:pPr eaLnBrk="0" hangingPunct="0"/>
            <a:r>
              <a:rPr lang="en-US" sz="2400">
                <a:latin typeface="Arial" charset="0"/>
              </a:rPr>
              <a:t>Intel 4004 microprocessor</a:t>
            </a:r>
          </a:p>
          <a:p>
            <a:pPr eaLnBrk="0" hangingPunct="0"/>
            <a:r>
              <a:rPr lang="en-US" sz="2400">
                <a:latin typeface="Arial" charset="0"/>
              </a:rPr>
              <a:t>Circa 1971</a:t>
            </a:r>
          </a:p>
          <a:p>
            <a:pPr eaLnBrk="0" hangingPunct="0"/>
            <a:r>
              <a:rPr lang="en-US" sz="2400">
                <a:latin typeface="Arial" charset="0"/>
              </a:rPr>
              <a:t>1000 transistors</a:t>
            </a:r>
          </a:p>
          <a:p>
            <a:pPr eaLnBrk="0" hangingPunct="0"/>
            <a:r>
              <a:rPr lang="en-US" sz="2400">
                <a:latin typeface="Arial" charset="0"/>
              </a:rPr>
              <a:t>1 MHz operation</a:t>
            </a:r>
          </a:p>
        </p:txBody>
      </p:sp>
      <p:sp>
        <p:nvSpPr>
          <p:cNvPr id="10786820" name="Slide Number Placeholder 6"/>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73AF9523-ADB1-477A-9AB3-02E69E6EC711}" type="slidenum">
              <a:rPr lang="ar-SA" sz="1000">
                <a:latin typeface="Arial" charset="0"/>
              </a:rPr>
              <a:pPr algn="r" eaLnBrk="0" hangingPunct="0"/>
              <a:t>63</a:t>
            </a:fld>
            <a:endParaRPr lang="en-US" sz="1000">
              <a:latin typeface="Arial"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88865" name="Rectangle 2"/>
          <p:cNvSpPr>
            <a:spLocks noGrp="1" noChangeArrowheads="1"/>
          </p:cNvSpPr>
          <p:nvPr>
            <p:ph type="title" idx="4294967295"/>
          </p:nvPr>
        </p:nvSpPr>
        <p:spPr/>
        <p:txBody>
          <a:bodyPr/>
          <a:lstStyle/>
          <a:p>
            <a:pPr eaLnBrk="1" hangingPunct="1"/>
            <a:r>
              <a:rPr lang="en-US" smtClean="0"/>
              <a:t>Now, it’s downright crazy!</a:t>
            </a:r>
          </a:p>
        </p:txBody>
      </p:sp>
      <p:sp>
        <p:nvSpPr>
          <p:cNvPr id="10788866" name="Rectangle 3"/>
          <p:cNvSpPr>
            <a:spLocks noGrp="1" noChangeArrowheads="1"/>
          </p:cNvSpPr>
          <p:nvPr>
            <p:ph type="body" idx="4294967295"/>
          </p:nvPr>
        </p:nvSpPr>
        <p:spPr/>
        <p:txBody>
          <a:bodyPr/>
          <a:lstStyle/>
          <a:p>
            <a:pPr eaLnBrk="1" hangingPunct="1"/>
            <a:r>
              <a:rPr lang="en-US" smtClean="0"/>
              <a:t>Intel Sandy Bridge (Extreme Edition): More than 2 billion transistors, 4 GHz clock!!!</a:t>
            </a:r>
          </a:p>
        </p:txBody>
      </p:sp>
      <p:pic>
        <p:nvPicPr>
          <p:cNvPr id="10788867" name="Picture 4" descr="SBE-Die"/>
          <p:cNvPicPr>
            <a:picLocks noChangeAspect="1" noChangeArrowheads="1"/>
          </p:cNvPicPr>
          <p:nvPr/>
        </p:nvPicPr>
        <p:blipFill>
          <a:blip r:embed="rId2"/>
          <a:srcRect/>
          <a:stretch>
            <a:fillRect/>
          </a:stretch>
        </p:blipFill>
        <p:spPr bwMode="auto">
          <a:xfrm>
            <a:off x="1835150" y="1628775"/>
            <a:ext cx="5715000" cy="5086350"/>
          </a:xfrm>
          <a:prstGeom prst="rect">
            <a:avLst/>
          </a:prstGeom>
          <a:noFill/>
          <a:ln w="9525">
            <a:noFill/>
            <a:miter lim="800000"/>
            <a:headEnd/>
            <a:tailEnd/>
          </a:ln>
        </p:spPr>
      </p:pic>
      <p:sp>
        <p:nvSpPr>
          <p:cNvPr id="10788868" name="Slide Number Placeholder 6"/>
          <p:cNvSpPr txBox="1">
            <a:spLocks noGrp="1"/>
          </p:cNvSpPr>
          <p:nvPr/>
        </p:nvSpPr>
        <p:spPr bwMode="auto">
          <a:xfrm>
            <a:off x="6438900" y="6553200"/>
            <a:ext cx="2311400" cy="304800"/>
          </a:xfrm>
          <a:prstGeom prst="rect">
            <a:avLst/>
          </a:prstGeom>
          <a:noFill/>
          <a:ln w="9525">
            <a:noFill/>
            <a:miter lim="800000"/>
            <a:headEnd/>
            <a:tailEnd/>
          </a:ln>
        </p:spPr>
        <p:txBody>
          <a:bodyPr/>
          <a:lstStyle/>
          <a:p>
            <a:pPr algn="r" eaLnBrk="0" hangingPunct="0"/>
            <a:fld id="{60F27DD8-9463-4766-B838-C9DCD2A4EFE8}" type="slidenum">
              <a:rPr lang="ar-SA" sz="1000">
                <a:latin typeface="Arial" charset="0"/>
              </a:rPr>
              <a:pPr algn="r" eaLnBrk="0" hangingPunct="0"/>
              <a:t>64</a:t>
            </a:fld>
            <a:endParaRPr lang="en-US" sz="1000">
              <a:latin typeface="Arial"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89889" name="Rectangle 2"/>
          <p:cNvSpPr>
            <a:spLocks noGrp="1" noChangeArrowheads="1"/>
          </p:cNvSpPr>
          <p:nvPr>
            <p:ph type="title"/>
          </p:nvPr>
        </p:nvSpPr>
        <p:spPr>
          <a:xfrm>
            <a:off x="0" y="609600"/>
            <a:ext cx="6629400" cy="1143000"/>
          </a:xfrm>
        </p:spPr>
        <p:txBody>
          <a:bodyPr/>
          <a:lstStyle/>
          <a:p>
            <a:pPr eaLnBrk="1" hangingPunct="1"/>
            <a:r>
              <a:rPr lang="en-US" smtClean="0"/>
              <a:t>Another example</a:t>
            </a:r>
          </a:p>
        </p:txBody>
      </p:sp>
      <p:sp>
        <p:nvSpPr>
          <p:cNvPr id="10789890" name="Text Box 6"/>
          <p:cNvSpPr txBox="1">
            <a:spLocks noChangeArrowheads="1"/>
          </p:cNvSpPr>
          <p:nvPr/>
        </p:nvSpPr>
        <p:spPr bwMode="auto">
          <a:xfrm>
            <a:off x="152400" y="6248400"/>
            <a:ext cx="3784600" cy="366713"/>
          </a:xfrm>
          <a:prstGeom prst="rect">
            <a:avLst/>
          </a:prstGeom>
          <a:noFill/>
          <a:ln w="9525">
            <a:noFill/>
            <a:miter lim="800000"/>
            <a:headEnd/>
            <a:tailEnd/>
          </a:ln>
        </p:spPr>
        <p:txBody>
          <a:bodyPr wrap="none">
            <a:spAutoFit/>
          </a:bodyPr>
          <a:lstStyle/>
          <a:p>
            <a:r>
              <a:rPr lang="en-US" sz="2400"/>
              <a:t>Intel “Smithfield” Pentium D die photo</a:t>
            </a:r>
          </a:p>
        </p:txBody>
      </p:sp>
      <p:pic>
        <p:nvPicPr>
          <p:cNvPr id="10789891" name="Picture 10" descr="20050419_smithfield_die_med_big_03"/>
          <p:cNvPicPr>
            <a:picLocks noChangeAspect="1" noChangeArrowheads="1"/>
          </p:cNvPicPr>
          <p:nvPr/>
        </p:nvPicPr>
        <p:blipFill>
          <a:blip r:embed="rId3"/>
          <a:srcRect/>
          <a:stretch>
            <a:fillRect/>
          </a:stretch>
        </p:blipFill>
        <p:spPr bwMode="auto">
          <a:xfrm>
            <a:off x="152400" y="2133600"/>
            <a:ext cx="8686800" cy="4162425"/>
          </a:xfrm>
          <a:prstGeom prst="rect">
            <a:avLst/>
          </a:prstGeom>
          <a:noFill/>
          <a:ln w="9525">
            <a:noFill/>
            <a:miter lim="800000"/>
            <a:headEnd/>
            <a:tailEnd/>
          </a:ln>
        </p:spPr>
      </p:pic>
      <p:pic>
        <p:nvPicPr>
          <p:cNvPr id="10789892" name="Picture 13" descr="120264-n_040105_pentiumeeb"/>
          <p:cNvPicPr>
            <a:picLocks noChangeAspect="1" noChangeArrowheads="1"/>
          </p:cNvPicPr>
          <p:nvPr/>
        </p:nvPicPr>
        <p:blipFill>
          <a:blip r:embed="rId4"/>
          <a:srcRect/>
          <a:stretch>
            <a:fillRect/>
          </a:stretch>
        </p:blipFill>
        <p:spPr bwMode="auto">
          <a:xfrm>
            <a:off x="6172200" y="457200"/>
            <a:ext cx="2667000" cy="147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91937" name="Picture 2" descr="Image46"/>
          <p:cNvPicPr>
            <a:picLocks noChangeAspect="1" noChangeArrowheads="1"/>
          </p:cNvPicPr>
          <p:nvPr/>
        </p:nvPicPr>
        <p:blipFill>
          <a:blip r:embed="rId2"/>
          <a:srcRect/>
          <a:stretch>
            <a:fillRect/>
          </a:stretch>
        </p:blipFill>
        <p:spPr bwMode="auto">
          <a:xfrm>
            <a:off x="1892300" y="1123950"/>
            <a:ext cx="6477000" cy="4857750"/>
          </a:xfrm>
          <a:prstGeom prst="rect">
            <a:avLst/>
          </a:prstGeom>
          <a:noFill/>
          <a:ln w="9525">
            <a:noFill/>
            <a:miter lim="800000"/>
            <a:headEnd/>
            <a:tailEnd/>
          </a:ln>
        </p:spPr>
      </p:pic>
      <p:sp>
        <p:nvSpPr>
          <p:cNvPr id="10791938" name="Rectangle 3"/>
          <p:cNvSpPr>
            <a:spLocks noGrp="1" noChangeArrowheads="1"/>
          </p:cNvSpPr>
          <p:nvPr>
            <p:ph type="ctrTitle"/>
          </p:nvPr>
        </p:nvSpPr>
        <p:spPr>
          <a:xfrm>
            <a:off x="927100" y="317500"/>
            <a:ext cx="7772400" cy="1143000"/>
          </a:xfrm>
        </p:spPr>
        <p:txBody>
          <a:bodyPr/>
          <a:lstStyle/>
          <a:p>
            <a:pPr eaLnBrk="1" hangingPunct="1"/>
            <a:r>
              <a:rPr lang="en-US" sz="4800" smtClean="0">
                <a:solidFill>
                  <a:schemeClr val="accent2"/>
                </a:solidFill>
                <a:latin typeface="Tahoma" pitchFamily="34" charset="0"/>
                <a:cs typeface="Tahoma" pitchFamily="34" charset="0"/>
              </a:rPr>
              <a:t>PhotoLithography</a:t>
            </a:r>
          </a:p>
        </p:txBody>
      </p:sp>
      <p:sp>
        <p:nvSpPr>
          <p:cNvPr id="10791939" name="Rectangle 4"/>
          <p:cNvSpPr>
            <a:spLocks noGrp="1" noChangeArrowheads="1"/>
          </p:cNvSpPr>
          <p:nvPr>
            <p:ph type="subTitle" idx="1"/>
          </p:nvPr>
        </p:nvSpPr>
        <p:spPr>
          <a:xfrm>
            <a:off x="1993900" y="6057900"/>
            <a:ext cx="6400800" cy="558800"/>
          </a:xfrm>
        </p:spPr>
        <p:txBody>
          <a:bodyPr/>
          <a:lstStyle/>
          <a:p>
            <a:pPr eaLnBrk="1" hangingPunct="1"/>
            <a:r>
              <a:rPr lang="en-US" b="1" smtClean="0">
                <a:solidFill>
                  <a:schemeClr val="accent2"/>
                </a:solidFill>
              </a:rPr>
              <a:t>The art of the Small</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92961" name="Rectangle 2"/>
          <p:cNvSpPr>
            <a:spLocks noChangeArrowheads="1"/>
          </p:cNvSpPr>
          <p:nvPr/>
        </p:nvSpPr>
        <p:spPr bwMode="auto">
          <a:xfrm>
            <a:off x="447675" y="714375"/>
            <a:ext cx="8420100" cy="3816350"/>
          </a:xfrm>
          <a:prstGeom prst="rect">
            <a:avLst/>
          </a:prstGeom>
          <a:noFill/>
          <a:ln w="9525">
            <a:noFill/>
            <a:miter lim="800000"/>
            <a:headEnd/>
            <a:tailEnd/>
          </a:ln>
        </p:spPr>
        <p:txBody>
          <a:bodyPr>
            <a:spAutoFit/>
          </a:bodyPr>
          <a:lstStyle/>
          <a:p>
            <a:pPr>
              <a:spcBef>
                <a:spcPct val="30000"/>
              </a:spcBef>
            </a:pPr>
            <a:r>
              <a:rPr lang="en-US" sz="2400">
                <a:latin typeface="Arial" charset="0"/>
              </a:rPr>
              <a:t>• Photo-litho-graphy: </a:t>
            </a:r>
            <a:r>
              <a:rPr lang="en-US" sz="2400" i="1">
                <a:latin typeface="Arial" charset="0"/>
              </a:rPr>
              <a:t>lati</a:t>
            </a:r>
            <a:r>
              <a:rPr lang="en-US" sz="2400">
                <a:latin typeface="Arial" charset="0"/>
              </a:rPr>
              <a:t>n: </a:t>
            </a:r>
            <a:r>
              <a:rPr lang="en-US" sz="2400">
                <a:solidFill>
                  <a:srgbClr val="FF0000"/>
                </a:solidFill>
                <a:latin typeface="Arial" charset="0"/>
              </a:rPr>
              <a:t>light-stone-writing</a:t>
            </a:r>
          </a:p>
          <a:p>
            <a:pPr>
              <a:spcBef>
                <a:spcPct val="30000"/>
              </a:spcBef>
            </a:pPr>
            <a:r>
              <a:rPr lang="en-US" sz="2400">
                <a:latin typeface="Arial" charset="0"/>
              </a:rPr>
              <a:t>• Photolithography: an optical means for transferring patterns onto a substrate. </a:t>
            </a:r>
          </a:p>
          <a:p>
            <a:pPr>
              <a:spcBef>
                <a:spcPct val="30000"/>
              </a:spcBef>
            </a:pPr>
            <a:r>
              <a:rPr lang="en-US" sz="2400">
                <a:latin typeface="Arial" charset="0"/>
              </a:rPr>
              <a:t>• Patterns are first transferred to an </a:t>
            </a:r>
            <a:r>
              <a:rPr lang="en-US" sz="2400">
                <a:solidFill>
                  <a:srgbClr val="FF0000"/>
                </a:solidFill>
                <a:latin typeface="Arial" charset="0"/>
              </a:rPr>
              <a:t>imagable photoresist layer</a:t>
            </a:r>
            <a:r>
              <a:rPr lang="en-US" sz="2400">
                <a:latin typeface="Arial" charset="0"/>
              </a:rPr>
              <a:t>.</a:t>
            </a:r>
          </a:p>
          <a:p>
            <a:pPr>
              <a:spcBef>
                <a:spcPct val="30000"/>
              </a:spcBef>
            </a:pPr>
            <a:r>
              <a:rPr lang="en-US" sz="2400">
                <a:latin typeface="Arial" charset="0"/>
              </a:rPr>
              <a:t>• </a:t>
            </a:r>
            <a:r>
              <a:rPr lang="en-US" sz="2400">
                <a:solidFill>
                  <a:srgbClr val="FF0000"/>
                </a:solidFill>
                <a:latin typeface="Arial" charset="0"/>
              </a:rPr>
              <a:t>Photoresist</a:t>
            </a:r>
            <a:r>
              <a:rPr lang="en-US" sz="2400">
                <a:latin typeface="Arial" charset="0"/>
              </a:rPr>
              <a:t> is a liquid film that is spread out onto a substrate, exposed with a desired pattern, and developed into a selectively placed layer for subsequent processing.</a:t>
            </a:r>
          </a:p>
          <a:p>
            <a:pPr>
              <a:spcBef>
                <a:spcPct val="30000"/>
              </a:spcBef>
            </a:pPr>
            <a:r>
              <a:rPr lang="en-US" sz="2400">
                <a:latin typeface="Arial" charset="0"/>
              </a:rPr>
              <a:t>• This is sort of like photography using old-fashioned film</a:t>
            </a:r>
            <a:r>
              <a:rPr lang="en-US" sz="2400"/>
              <a:t> </a:t>
            </a:r>
          </a:p>
        </p:txBody>
      </p:sp>
      <p:sp>
        <p:nvSpPr>
          <p:cNvPr id="1355779" name="Text Box 3"/>
          <p:cNvSpPr txBox="1">
            <a:spLocks noChangeArrowheads="1"/>
          </p:cNvSpPr>
          <p:nvPr/>
        </p:nvSpPr>
        <p:spPr bwMode="auto">
          <a:xfrm>
            <a:off x="2003425" y="0"/>
            <a:ext cx="5537200" cy="762000"/>
          </a:xfrm>
          <a:prstGeom prst="rect">
            <a:avLst/>
          </a:prstGeom>
          <a:noFill/>
          <a:ln w="9525">
            <a:noFill/>
            <a:miter lim="800000"/>
            <a:headEnd/>
            <a:tailEnd/>
          </a:ln>
        </p:spPr>
        <p:txBody>
          <a:bodyPr>
            <a:spAutoFit/>
          </a:bodyPr>
          <a:lstStyle/>
          <a:p>
            <a:r>
              <a:rPr lang="en-US" sz="4400" b="1">
                <a:solidFill>
                  <a:schemeClr val="accent2"/>
                </a:solidFill>
                <a:latin typeface="Tahoma" pitchFamily="34" charset="0"/>
                <a:cs typeface="Tahoma" pitchFamily="34" charset="0"/>
              </a:rPr>
              <a:t>Photolithography</a:t>
            </a:r>
          </a:p>
        </p:txBody>
      </p:sp>
      <p:pic>
        <p:nvPicPr>
          <p:cNvPr id="1355780" name="Picture 4" descr="nanoguitar"/>
          <p:cNvPicPr>
            <a:picLocks noChangeAspect="1" noChangeArrowheads="1"/>
          </p:cNvPicPr>
          <p:nvPr/>
        </p:nvPicPr>
        <p:blipFill>
          <a:blip r:embed="rId2"/>
          <a:srcRect/>
          <a:stretch>
            <a:fillRect/>
          </a:stretch>
        </p:blipFill>
        <p:spPr bwMode="auto">
          <a:xfrm>
            <a:off x="1895475" y="4876800"/>
            <a:ext cx="5978525" cy="1981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55779"/>
                                        </p:tgtEl>
                                        <p:attrNameLst>
                                          <p:attrName>style.visibility</p:attrName>
                                        </p:attrNameLst>
                                      </p:cBhvr>
                                      <p:to>
                                        <p:strVal val="visible"/>
                                      </p:to>
                                    </p:set>
                                    <p:anim calcmode="lin" valueType="num">
                                      <p:cBhvr additive="base">
                                        <p:cTn id="7" dur="500" fill="hold"/>
                                        <p:tgtEl>
                                          <p:spTgt spid="1355779"/>
                                        </p:tgtEl>
                                        <p:attrNameLst>
                                          <p:attrName>ppt_x</p:attrName>
                                        </p:attrNameLst>
                                      </p:cBhvr>
                                      <p:tavLst>
                                        <p:tav tm="0">
                                          <p:val>
                                            <p:strVal val="0-#ppt_w/2"/>
                                          </p:val>
                                        </p:tav>
                                        <p:tav tm="100000">
                                          <p:val>
                                            <p:strVal val="#ppt_x"/>
                                          </p:val>
                                        </p:tav>
                                      </p:tavLst>
                                    </p:anim>
                                    <p:anim calcmode="lin" valueType="num">
                                      <p:cBhvr additive="base">
                                        <p:cTn id="8" dur="500" fill="hold"/>
                                        <p:tgtEl>
                                          <p:spTgt spid="135577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355780"/>
                                        </p:tgtEl>
                                        <p:attrNameLst>
                                          <p:attrName>style.visibility</p:attrName>
                                        </p:attrNameLst>
                                      </p:cBhvr>
                                      <p:to>
                                        <p:strVal val="visible"/>
                                      </p:to>
                                    </p:set>
                                    <p:animEffect transition="in" filter="dissolve">
                                      <p:cBhvr>
                                        <p:cTn id="13" dur="500"/>
                                        <p:tgtEl>
                                          <p:spTgt spid="1355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93985" name="Picture 2"/>
          <p:cNvPicPr>
            <a:picLocks noChangeAspect="1" noChangeArrowheads="1"/>
          </p:cNvPicPr>
          <p:nvPr/>
        </p:nvPicPr>
        <p:blipFill>
          <a:blip r:embed="rId2"/>
          <a:srcRect t="37865"/>
          <a:stretch>
            <a:fillRect/>
          </a:stretch>
        </p:blipFill>
        <p:spPr bwMode="auto">
          <a:xfrm>
            <a:off x="0" y="914400"/>
            <a:ext cx="9144000" cy="52085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95009" name="Rectangle 5"/>
          <p:cNvSpPr>
            <a:spLocks noGrp="1" noChangeArrowheads="1"/>
          </p:cNvSpPr>
          <p:nvPr>
            <p:ph type="title"/>
          </p:nvPr>
        </p:nvSpPr>
        <p:spPr>
          <a:xfrm>
            <a:off x="762000" y="228600"/>
            <a:ext cx="7772400" cy="457200"/>
          </a:xfrm>
        </p:spPr>
        <p:txBody>
          <a:bodyPr/>
          <a:lstStyle/>
          <a:p>
            <a:pPr eaLnBrk="1" hangingPunct="1"/>
            <a:r>
              <a:rPr lang="en-US" sz="4000" smtClean="0"/>
              <a:t>How to make a microprocessor</a:t>
            </a:r>
          </a:p>
        </p:txBody>
      </p:sp>
      <p:pic>
        <p:nvPicPr>
          <p:cNvPr id="1356804" name="How to Make a Microprocessor.mp4">
            <a:hlinkClick r:id="" action="ppaction://media"/>
          </p:cNvPr>
          <p:cNvPicPr>
            <a:picLocks noRot="1" noChangeAspect="1" noChangeArrowheads="1"/>
          </p:cNvPicPr>
          <p:nvPr>
            <p:ph idx="1"/>
            <a:videoFile r:link="rId1"/>
          </p:nvPr>
        </p:nvPicPr>
        <p:blipFill>
          <a:blip r:embed="rId3"/>
          <a:srcRect/>
          <a:stretch>
            <a:fillRect/>
          </a:stretch>
        </p:blipFill>
        <p:spPr>
          <a:xfrm>
            <a:off x="685800" y="838200"/>
            <a:ext cx="7848600" cy="588645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5680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56804"/>
                                        </p:tgtEl>
                                      </p:cBhvr>
                                    </p:cmd>
                                  </p:childTnLst>
                                </p:cTn>
                              </p:par>
                            </p:childTnLst>
                          </p:cTn>
                        </p:par>
                      </p:childTnLst>
                    </p:cTn>
                  </p:par>
                </p:childTnLst>
              </p:cTn>
              <p:nextCondLst>
                <p:cond evt="onClick" delay="0">
                  <p:tgtEl>
                    <p:spTgt spid="1356804"/>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5680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13089" name="Title 1"/>
          <p:cNvSpPr>
            <a:spLocks noGrp="1"/>
          </p:cNvSpPr>
          <p:nvPr>
            <p:ph type="title" idx="4294967295"/>
          </p:nvPr>
        </p:nvSpPr>
        <p:spPr/>
        <p:txBody>
          <a:bodyPr/>
          <a:lstStyle/>
          <a:p>
            <a:r>
              <a:rPr lang="en-US" smtClean="0"/>
              <a:t>High-Level Learning Objectives</a:t>
            </a:r>
          </a:p>
        </p:txBody>
      </p:sp>
      <p:sp>
        <p:nvSpPr>
          <p:cNvPr id="10713090" name="Content Placeholder 2"/>
          <p:cNvSpPr>
            <a:spLocks noGrp="1"/>
          </p:cNvSpPr>
          <p:nvPr>
            <p:ph idx="4294967295"/>
          </p:nvPr>
        </p:nvSpPr>
        <p:spPr>
          <a:xfrm>
            <a:off x="457200" y="1189038"/>
            <a:ext cx="8229600" cy="5135562"/>
          </a:xfrm>
        </p:spPr>
        <p:txBody>
          <a:bodyPr/>
          <a:lstStyle/>
          <a:p>
            <a:pPr marL="457200" indent="-457200">
              <a:buFontTx/>
              <a:buAutoNum type="arabicPeriod"/>
            </a:pPr>
            <a:r>
              <a:rPr lang="en-US" smtClean="0"/>
              <a:t>What is the role of digital hardware?  Why not just software?</a:t>
            </a:r>
          </a:p>
          <a:p>
            <a:pPr marL="457200" indent="-457200">
              <a:buFontTx/>
              <a:buAutoNum type="arabicPeriod"/>
            </a:pPr>
            <a:r>
              <a:rPr lang="en-US" smtClean="0"/>
              <a:t>How to create a working hardware design given an algorithm?</a:t>
            </a:r>
          </a:p>
          <a:p>
            <a:pPr marL="457200" indent="-457200">
              <a:buFontTx/>
              <a:buAutoNum type="arabicPeriod"/>
            </a:pPr>
            <a:r>
              <a:rPr lang="en-US" smtClean="0"/>
              <a:t>How to effectively test and debug a digital circuit?</a:t>
            </a:r>
          </a:p>
          <a:p>
            <a:pPr marL="457200" indent="-457200">
              <a:buFontTx/>
              <a:buAutoNum type="arabicPeriod"/>
            </a:pPr>
            <a:r>
              <a:rPr lang="en-US" smtClean="0"/>
              <a:t>How to optimize the circuit for speed, area, and cost?</a:t>
            </a:r>
          </a:p>
          <a:p>
            <a:pPr marL="457200" indent="-457200">
              <a:buFontTx/>
              <a:buAutoNum type="arabicPeriod"/>
            </a:pPr>
            <a:r>
              <a:rPr lang="en-US" smtClean="0"/>
              <a:t>How to design more advanced digital systems?</a:t>
            </a:r>
          </a:p>
        </p:txBody>
      </p:sp>
      <p:sp>
        <p:nvSpPr>
          <p:cNvPr id="10713091"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rPr>
              <a:t>Slide Set 1, Page </a:t>
            </a:r>
            <a:fld id="{CCC7DED0-2E4E-44C6-885B-0FC81B930BD7}" type="slidenum">
              <a:rPr lang="en-US" sz="1400">
                <a:latin typeface="Arial" charset="0"/>
              </a:rPr>
              <a:pPr algn="r"/>
              <a:t>7</a:t>
            </a:fld>
            <a:endParaRPr lang="en-US" sz="1400">
              <a:latin typeface="Arial"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a:xfrm>
            <a:off x="457200" y="228600"/>
            <a:ext cx="4343400" cy="990600"/>
          </a:xfrm>
        </p:spPr>
        <p:txBody>
          <a:bodyPr/>
          <a:lstStyle/>
          <a:p>
            <a:pPr algn="l" eaLnBrk="1" hangingPunct="1"/>
            <a:r>
              <a:rPr lang="en-US" sz="2400" smtClean="0"/>
              <a:t>Price/Performance Pyramid</a:t>
            </a:r>
          </a:p>
        </p:txBody>
      </p:sp>
      <p:sp>
        <p:nvSpPr>
          <p:cNvPr id="47108" name="Text Box 6"/>
          <p:cNvSpPr txBox="1">
            <a:spLocks noChangeArrowheads="1"/>
          </p:cNvSpPr>
          <p:nvPr/>
        </p:nvSpPr>
        <p:spPr bwMode="auto">
          <a:xfrm>
            <a:off x="1600200" y="5257800"/>
            <a:ext cx="6248400" cy="762000"/>
          </a:xfrm>
          <a:prstGeom prst="rect">
            <a:avLst/>
          </a:prstGeom>
          <a:solidFill>
            <a:srgbClr val="CCFF99"/>
          </a:solidFill>
          <a:ln w="9525">
            <a:noFill/>
            <a:miter lim="800000"/>
            <a:headEnd/>
            <a:tailEnd/>
          </a:ln>
        </p:spPr>
        <p:txBody>
          <a:bodyPr>
            <a:spAutoFit/>
          </a:bodyPr>
          <a:lstStyle/>
          <a:p>
            <a:r>
              <a:rPr lang="en-US" sz="2000">
                <a:solidFill>
                  <a:srgbClr val="000000"/>
                </a:solidFill>
                <a:latin typeface="Arial" charset="0"/>
                <a:cs typeface="Times New Roman" pitchFamily="18" charset="0"/>
              </a:rPr>
              <a:t>Classifying computers by computational power and price range.</a:t>
            </a:r>
            <a:r>
              <a:rPr lang="en-US" sz="2400">
                <a:solidFill>
                  <a:srgbClr val="000000"/>
                </a:solidFill>
                <a:latin typeface="Arial" charset="0"/>
                <a:cs typeface="Times New Roman" pitchFamily="18" charset="0"/>
              </a:rPr>
              <a:t> </a:t>
            </a:r>
          </a:p>
        </p:txBody>
      </p:sp>
      <p:graphicFrame>
        <p:nvGraphicFramePr>
          <p:cNvPr id="47106" name="Object 19"/>
          <p:cNvGraphicFramePr>
            <a:graphicFrameLocks noChangeAspect="1"/>
          </p:cNvGraphicFramePr>
          <p:nvPr/>
        </p:nvGraphicFramePr>
        <p:xfrm>
          <a:off x="2209800" y="381000"/>
          <a:ext cx="6629400" cy="4991100"/>
        </p:xfrm>
        <a:graphic>
          <a:graphicData uri="http://schemas.openxmlformats.org/presentationml/2006/ole">
            <p:oleObj spid="_x0000_s47106" r:id="rId4" imgW="3362325" imgH="2466975" progId="">
              <p:embed/>
            </p:oleObj>
          </a:graphicData>
        </a:graphic>
      </p:graphicFrame>
      <p:sp>
        <p:nvSpPr>
          <p:cNvPr id="47109" name="AutoShape 21"/>
          <p:cNvSpPr>
            <a:spLocks/>
          </p:cNvSpPr>
          <p:nvPr/>
        </p:nvSpPr>
        <p:spPr bwMode="auto">
          <a:xfrm>
            <a:off x="2514600" y="2057400"/>
            <a:ext cx="152400" cy="2286000"/>
          </a:xfrm>
          <a:prstGeom prst="leftBrace">
            <a:avLst>
              <a:gd name="adj1" fmla="val 125000"/>
              <a:gd name="adj2" fmla="val 50000"/>
            </a:avLst>
          </a:prstGeom>
          <a:noFill/>
          <a:ln w="9525">
            <a:solidFill>
              <a:schemeClr val="tx1"/>
            </a:solidFill>
            <a:round/>
            <a:headEnd/>
            <a:tailEnd/>
          </a:ln>
        </p:spPr>
        <p:txBody>
          <a:bodyPr wrap="none" anchor="ctr"/>
          <a:lstStyle/>
          <a:p>
            <a:endParaRPr lang="es-ES" sz="2400"/>
          </a:p>
        </p:txBody>
      </p:sp>
      <p:sp>
        <p:nvSpPr>
          <p:cNvPr id="47110" name="Line 22"/>
          <p:cNvSpPr>
            <a:spLocks noChangeShapeType="1"/>
          </p:cNvSpPr>
          <p:nvPr/>
        </p:nvSpPr>
        <p:spPr bwMode="auto">
          <a:xfrm>
            <a:off x="2819400" y="2057400"/>
            <a:ext cx="1143000" cy="0"/>
          </a:xfrm>
          <a:prstGeom prst="line">
            <a:avLst/>
          </a:prstGeom>
          <a:noFill/>
          <a:ln w="9525">
            <a:solidFill>
              <a:schemeClr val="tx1"/>
            </a:solidFill>
            <a:round/>
            <a:headEnd/>
            <a:tailEnd/>
          </a:ln>
        </p:spPr>
        <p:txBody>
          <a:bodyPr/>
          <a:lstStyle/>
          <a:p>
            <a:endParaRPr lang="en-US"/>
          </a:p>
        </p:txBody>
      </p:sp>
      <p:sp>
        <p:nvSpPr>
          <p:cNvPr id="47111" name="Text Box 23"/>
          <p:cNvSpPr txBox="1">
            <a:spLocks noChangeArrowheads="1"/>
          </p:cNvSpPr>
          <p:nvPr/>
        </p:nvSpPr>
        <p:spPr bwMode="auto">
          <a:xfrm>
            <a:off x="304800" y="2743200"/>
            <a:ext cx="2305050" cy="641350"/>
          </a:xfrm>
          <a:prstGeom prst="rect">
            <a:avLst/>
          </a:prstGeom>
          <a:noFill/>
          <a:ln w="9525">
            <a:noFill/>
            <a:miter lim="800000"/>
            <a:headEnd/>
            <a:tailEnd/>
          </a:ln>
        </p:spPr>
        <p:txBody>
          <a:bodyPr wrap="none">
            <a:spAutoFit/>
          </a:bodyPr>
          <a:lstStyle/>
          <a:p>
            <a:pPr algn="ctr"/>
            <a:r>
              <a:rPr lang="en-US" sz="1800">
                <a:latin typeface="Arial" charset="0"/>
              </a:rPr>
              <a:t>Differences in scale, </a:t>
            </a:r>
          </a:p>
          <a:p>
            <a:pPr algn="ctr"/>
            <a:r>
              <a:rPr lang="en-US" sz="1800">
                <a:latin typeface="Arial" charset="0"/>
              </a:rPr>
              <a:t>not in substance</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381000" y="228600"/>
            <a:ext cx="8305800" cy="990600"/>
          </a:xfrm>
        </p:spPr>
        <p:txBody>
          <a:bodyPr/>
          <a:lstStyle/>
          <a:p>
            <a:pPr eaLnBrk="1" hangingPunct="1"/>
            <a:r>
              <a:rPr lang="en-US" sz="2400" smtClean="0"/>
              <a:t>Automotive Embedded Computers</a:t>
            </a:r>
          </a:p>
        </p:txBody>
      </p:sp>
      <p:sp>
        <p:nvSpPr>
          <p:cNvPr id="48132" name="Text Box 6"/>
          <p:cNvSpPr txBox="1">
            <a:spLocks noChangeArrowheads="1"/>
          </p:cNvSpPr>
          <p:nvPr/>
        </p:nvSpPr>
        <p:spPr bwMode="auto">
          <a:xfrm>
            <a:off x="533400" y="5029200"/>
            <a:ext cx="8153400" cy="762000"/>
          </a:xfrm>
          <a:prstGeom prst="rect">
            <a:avLst/>
          </a:prstGeom>
          <a:solidFill>
            <a:srgbClr val="CCFF99"/>
          </a:solidFill>
          <a:ln w="9525">
            <a:noFill/>
            <a:miter lim="800000"/>
            <a:headEnd/>
            <a:tailEnd/>
          </a:ln>
        </p:spPr>
        <p:txBody>
          <a:bodyPr>
            <a:spAutoFit/>
          </a:bodyPr>
          <a:lstStyle/>
          <a:p>
            <a:r>
              <a:rPr lang="en-US" sz="2000">
                <a:solidFill>
                  <a:srgbClr val="000000"/>
                </a:solidFill>
                <a:latin typeface="Arial" charset="0"/>
                <a:cs typeface="Times New Roman" pitchFamily="18" charset="0"/>
              </a:rPr>
              <a:t>Embedded computers are ubiquitous, yet invisible. They are found in our automobiles, appliances, and many other places.</a:t>
            </a:r>
            <a:r>
              <a:rPr lang="en-US" sz="2400">
                <a:solidFill>
                  <a:srgbClr val="000000"/>
                </a:solidFill>
                <a:latin typeface="Arial" charset="0"/>
                <a:cs typeface="Times New Roman" pitchFamily="18" charset="0"/>
              </a:rPr>
              <a:t> </a:t>
            </a:r>
          </a:p>
        </p:txBody>
      </p:sp>
      <p:graphicFrame>
        <p:nvGraphicFramePr>
          <p:cNvPr id="48130" name="Object 21"/>
          <p:cNvGraphicFramePr>
            <a:graphicFrameLocks noChangeAspect="1"/>
          </p:cNvGraphicFramePr>
          <p:nvPr/>
        </p:nvGraphicFramePr>
        <p:xfrm>
          <a:off x="457200" y="1295400"/>
          <a:ext cx="8305800" cy="3795713"/>
        </p:xfrm>
        <a:graphic>
          <a:graphicData uri="http://schemas.openxmlformats.org/presentationml/2006/ole">
            <p:oleObj spid="_x0000_s48130" r:id="rId4" imgW="5191125" imgH="2371725" progId="">
              <p:embed/>
            </p:oleObj>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02177" name="Rectangle 2"/>
          <p:cNvSpPr>
            <a:spLocks noGrp="1" noChangeArrowheads="1"/>
          </p:cNvSpPr>
          <p:nvPr>
            <p:ph type="title"/>
          </p:nvPr>
        </p:nvSpPr>
        <p:spPr>
          <a:xfrm>
            <a:off x="457200" y="304800"/>
            <a:ext cx="7772400" cy="685800"/>
          </a:xfrm>
        </p:spPr>
        <p:txBody>
          <a:bodyPr/>
          <a:lstStyle/>
          <a:p>
            <a:r>
              <a:rPr lang="en-US" sz="3200" smtClean="0"/>
              <a:t>Embedded Computers are Everywhere</a:t>
            </a:r>
          </a:p>
        </p:txBody>
      </p:sp>
      <p:pic>
        <p:nvPicPr>
          <p:cNvPr id="1340423" name="Intel Embedded Everywhere.mp4">
            <a:hlinkClick r:id="" action="ppaction://media"/>
          </p:cNvPr>
          <p:cNvPicPr>
            <a:picLocks noGrp="1" noRot="1" noChangeAspect="1" noChangeArrowheads="1"/>
          </p:cNvPicPr>
          <p:nvPr>
            <p:ph idx="1"/>
            <a:videoFile r:link="rId1"/>
          </p:nvPr>
        </p:nvPicPr>
        <p:blipFill>
          <a:blip r:embed="rId3"/>
          <a:srcRect/>
          <a:stretch>
            <a:fillRect/>
          </a:stretch>
        </p:blipFill>
        <p:spPr>
          <a:xfrm>
            <a:off x="838200" y="1219200"/>
            <a:ext cx="7162800" cy="537210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4042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40423"/>
                                        </p:tgtEl>
                                      </p:cBhvr>
                                    </p:cmd>
                                  </p:childTnLst>
                                </p:cTn>
                              </p:par>
                            </p:childTnLst>
                          </p:cTn>
                        </p:par>
                      </p:childTnLst>
                    </p:cTn>
                  </p:par>
                </p:childTnLst>
              </p:cTn>
              <p:nextCondLst>
                <p:cond evt="onClick" delay="0">
                  <p:tgtEl>
                    <p:spTgt spid="1340423"/>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40423"/>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9" name="Text Box 3"/>
          <p:cNvSpPr txBox="1">
            <a:spLocks noChangeArrowheads="1"/>
          </p:cNvSpPr>
          <p:nvPr/>
        </p:nvSpPr>
        <p:spPr bwMode="auto">
          <a:xfrm>
            <a:off x="533400" y="5562600"/>
            <a:ext cx="7924800" cy="457200"/>
          </a:xfrm>
          <a:prstGeom prst="rect">
            <a:avLst/>
          </a:prstGeom>
          <a:solidFill>
            <a:srgbClr val="CCFF99"/>
          </a:solidFill>
          <a:ln w="9525">
            <a:noFill/>
            <a:miter lim="800000"/>
            <a:headEnd/>
            <a:tailEnd/>
          </a:ln>
        </p:spPr>
        <p:txBody>
          <a:bodyPr>
            <a:spAutoFit/>
          </a:bodyPr>
          <a:lstStyle/>
          <a:p>
            <a:r>
              <a:rPr lang="en-US" sz="2400">
                <a:solidFill>
                  <a:srgbClr val="000000"/>
                </a:solidFill>
                <a:latin typeface="Arial" charset="0"/>
                <a:cs typeface="Times New Roman" pitchFamily="18" charset="0"/>
              </a:rPr>
              <a:t>The manufacturing process for an IC part. </a:t>
            </a:r>
          </a:p>
        </p:txBody>
      </p:sp>
      <p:sp>
        <p:nvSpPr>
          <p:cNvPr id="50180" name="Rectangle 8"/>
          <p:cNvSpPr>
            <a:spLocks noChangeArrowheads="1"/>
          </p:cNvSpPr>
          <p:nvPr/>
        </p:nvSpPr>
        <p:spPr bwMode="auto">
          <a:xfrm>
            <a:off x="0" y="6159500"/>
            <a:ext cx="9144000" cy="639763"/>
          </a:xfrm>
          <a:prstGeom prst="rect">
            <a:avLst/>
          </a:prstGeom>
          <a:noFill/>
          <a:ln w="9525">
            <a:noFill/>
            <a:miter lim="800000"/>
            <a:headEnd/>
            <a:tailEnd/>
          </a:ln>
        </p:spPr>
        <p:txBody>
          <a:bodyPr>
            <a:spAutoFit/>
          </a:bodyPr>
          <a:lstStyle/>
          <a:p>
            <a:pPr algn="just"/>
            <a:r>
              <a:rPr lang="en-US" sz="1200">
                <a:solidFill>
                  <a:srgbClr val="000000"/>
                </a:solidFill>
                <a:cs typeface="Times New Roman" pitchFamily="18" charset="0"/>
              </a:rPr>
              <a:t> </a:t>
            </a:r>
          </a:p>
          <a:p>
            <a:pPr eaLnBrk="0" hangingPunct="0"/>
            <a:endParaRPr lang="en-US" sz="2400"/>
          </a:p>
        </p:txBody>
      </p:sp>
      <p:sp>
        <p:nvSpPr>
          <p:cNvPr id="50181" name="Rectangle 51"/>
          <p:cNvSpPr>
            <a:spLocks noGrp="1" noChangeArrowheads="1"/>
          </p:cNvSpPr>
          <p:nvPr>
            <p:ph type="title"/>
          </p:nvPr>
        </p:nvSpPr>
        <p:spPr>
          <a:xfrm>
            <a:off x="685800" y="304800"/>
            <a:ext cx="7772400" cy="685800"/>
          </a:xfrm>
        </p:spPr>
        <p:txBody>
          <a:bodyPr/>
          <a:lstStyle/>
          <a:p>
            <a:pPr eaLnBrk="1" hangingPunct="1"/>
            <a:r>
              <a:rPr lang="en-US" sz="2800" smtClean="0"/>
              <a:t>IC Production and Yield</a:t>
            </a:r>
          </a:p>
        </p:txBody>
      </p:sp>
      <p:graphicFrame>
        <p:nvGraphicFramePr>
          <p:cNvPr id="50178" name="Object 95"/>
          <p:cNvGraphicFramePr>
            <a:graphicFrameLocks noChangeAspect="1"/>
          </p:cNvGraphicFramePr>
          <p:nvPr/>
        </p:nvGraphicFramePr>
        <p:xfrm>
          <a:off x="457200" y="1143000"/>
          <a:ext cx="8305800" cy="4333875"/>
        </p:xfrm>
        <a:graphic>
          <a:graphicData uri="http://schemas.openxmlformats.org/presentationml/2006/ole">
            <p:oleObj spid="_x0000_s50178" r:id="rId4" imgW="5257800" imgH="2743200" progId="">
              <p:embed/>
            </p:oleObj>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Text Box 3"/>
          <p:cNvSpPr txBox="1">
            <a:spLocks noChangeArrowheads="1"/>
          </p:cNvSpPr>
          <p:nvPr/>
        </p:nvSpPr>
        <p:spPr bwMode="auto">
          <a:xfrm>
            <a:off x="762000" y="3581400"/>
            <a:ext cx="8382000" cy="457200"/>
          </a:xfrm>
          <a:prstGeom prst="rect">
            <a:avLst/>
          </a:prstGeom>
          <a:solidFill>
            <a:srgbClr val="CCFF99"/>
          </a:solidFill>
          <a:ln w="9525">
            <a:noFill/>
            <a:miter lim="800000"/>
            <a:headEnd/>
            <a:tailEnd/>
          </a:ln>
        </p:spPr>
        <p:txBody>
          <a:bodyPr>
            <a:spAutoFit/>
          </a:bodyPr>
          <a:lstStyle/>
          <a:p>
            <a:r>
              <a:rPr lang="en-US" sz="2400">
                <a:solidFill>
                  <a:srgbClr val="000000"/>
                </a:solidFill>
                <a:latin typeface="Arial" charset="0"/>
                <a:cs typeface="Times New Roman" pitchFamily="18" charset="0"/>
              </a:rPr>
              <a:t>Visualizing the dramatic decrease in yield with larger dies. </a:t>
            </a:r>
          </a:p>
        </p:txBody>
      </p:sp>
      <p:sp>
        <p:nvSpPr>
          <p:cNvPr id="51204" name="Rectangle 7"/>
          <p:cNvSpPr>
            <a:spLocks noChangeArrowheads="1"/>
          </p:cNvSpPr>
          <p:nvPr/>
        </p:nvSpPr>
        <p:spPr bwMode="auto">
          <a:xfrm>
            <a:off x="0" y="6159500"/>
            <a:ext cx="9144000" cy="639763"/>
          </a:xfrm>
          <a:prstGeom prst="rect">
            <a:avLst/>
          </a:prstGeom>
          <a:noFill/>
          <a:ln w="9525">
            <a:noFill/>
            <a:miter lim="800000"/>
            <a:headEnd/>
            <a:tailEnd/>
          </a:ln>
        </p:spPr>
        <p:txBody>
          <a:bodyPr>
            <a:spAutoFit/>
          </a:bodyPr>
          <a:lstStyle/>
          <a:p>
            <a:pPr algn="just"/>
            <a:r>
              <a:rPr lang="en-US" sz="1200">
                <a:solidFill>
                  <a:srgbClr val="000000"/>
                </a:solidFill>
                <a:cs typeface="Times New Roman" pitchFamily="18" charset="0"/>
              </a:rPr>
              <a:t> </a:t>
            </a:r>
          </a:p>
          <a:p>
            <a:pPr eaLnBrk="0" hangingPunct="0"/>
            <a:endParaRPr lang="en-US" sz="2400"/>
          </a:p>
        </p:txBody>
      </p:sp>
      <p:sp>
        <p:nvSpPr>
          <p:cNvPr id="51205" name="Rectangle 8"/>
          <p:cNvSpPr>
            <a:spLocks noGrp="1" noChangeArrowheads="1"/>
          </p:cNvSpPr>
          <p:nvPr>
            <p:ph type="title"/>
          </p:nvPr>
        </p:nvSpPr>
        <p:spPr>
          <a:xfrm>
            <a:off x="685800" y="304800"/>
            <a:ext cx="7772400" cy="685800"/>
          </a:xfrm>
        </p:spPr>
        <p:txBody>
          <a:bodyPr/>
          <a:lstStyle/>
          <a:p>
            <a:pPr eaLnBrk="1" hangingPunct="1"/>
            <a:r>
              <a:rPr lang="en-US" sz="2800" smtClean="0"/>
              <a:t>Effect of Die Size on Yield</a:t>
            </a:r>
          </a:p>
        </p:txBody>
      </p:sp>
      <p:graphicFrame>
        <p:nvGraphicFramePr>
          <p:cNvPr id="51202" name="Object 11"/>
          <p:cNvGraphicFramePr>
            <a:graphicFrameLocks noChangeAspect="1"/>
          </p:cNvGraphicFramePr>
          <p:nvPr/>
        </p:nvGraphicFramePr>
        <p:xfrm>
          <a:off x="2057400" y="990600"/>
          <a:ext cx="5105400" cy="2514600"/>
        </p:xfrm>
        <a:graphic>
          <a:graphicData uri="http://schemas.openxmlformats.org/presentationml/2006/ole">
            <p:oleObj spid="_x0000_s51202" r:id="rId4" imgW="3200400" imgH="1333500" progId="">
              <p:embed/>
            </p:oleObj>
          </a:graphicData>
        </a:graphic>
      </p:graphicFrame>
      <p:sp>
        <p:nvSpPr>
          <p:cNvPr id="51206" name="Text Box 13"/>
          <p:cNvSpPr txBox="1">
            <a:spLocks noChangeArrowheads="1"/>
          </p:cNvSpPr>
          <p:nvPr/>
        </p:nvSpPr>
        <p:spPr bwMode="auto">
          <a:xfrm>
            <a:off x="1066800" y="4572000"/>
            <a:ext cx="7315200" cy="579438"/>
          </a:xfrm>
          <a:prstGeom prst="rect">
            <a:avLst/>
          </a:prstGeom>
          <a:noFill/>
          <a:ln w="9525">
            <a:noFill/>
            <a:miter lim="800000"/>
            <a:headEnd/>
            <a:tailEnd/>
          </a:ln>
        </p:spPr>
        <p:txBody>
          <a:bodyPr>
            <a:spAutoFit/>
          </a:bodyPr>
          <a:lstStyle/>
          <a:p>
            <a:r>
              <a:rPr lang="en-US" sz="2000">
                <a:solidFill>
                  <a:srgbClr val="000000"/>
                </a:solidFill>
                <a:latin typeface="Arial" charset="0"/>
                <a:cs typeface="Times New Roman" pitchFamily="18" charset="0"/>
              </a:rPr>
              <a:t>Die yield =</a:t>
            </a:r>
            <a:r>
              <a:rPr lang="en-US" sz="2000" baseline="-25000">
                <a:solidFill>
                  <a:srgbClr val="000000"/>
                </a:solidFill>
                <a:latin typeface="Arial" charset="0"/>
                <a:cs typeface="Times New Roman" pitchFamily="18" charset="0"/>
              </a:rPr>
              <a:t>  </a:t>
            </a:r>
            <a:r>
              <a:rPr lang="en-US" sz="2000">
                <a:solidFill>
                  <a:srgbClr val="000000"/>
                </a:solidFill>
                <a:latin typeface="Arial" charset="0"/>
                <a:cs typeface="Times New Roman" pitchFamily="18" charset="0"/>
              </a:rPr>
              <a:t>(number of good dies) / (total number of dies)</a:t>
            </a:r>
            <a:r>
              <a:rPr lang="en-US" sz="2000">
                <a:latin typeface="Arial" charset="0"/>
              </a:rPr>
              <a:t> </a:t>
            </a:r>
          </a:p>
          <a:p>
            <a:endParaRPr lang="en-US" sz="1200">
              <a:solidFill>
                <a:srgbClr val="000000"/>
              </a:solidFill>
              <a:latin typeface="Arial" charset="0"/>
              <a:cs typeface="Times New Roman"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1" name="Text Box 3"/>
          <p:cNvSpPr txBox="1">
            <a:spLocks noChangeArrowheads="1"/>
          </p:cNvSpPr>
          <p:nvPr/>
        </p:nvSpPr>
        <p:spPr bwMode="auto">
          <a:xfrm>
            <a:off x="304800" y="5486400"/>
            <a:ext cx="8610600" cy="396875"/>
          </a:xfrm>
          <a:prstGeom prst="rect">
            <a:avLst/>
          </a:prstGeom>
          <a:solidFill>
            <a:srgbClr val="CCFF99"/>
          </a:solidFill>
          <a:ln w="9525">
            <a:noFill/>
            <a:miter lim="800000"/>
            <a:headEnd/>
            <a:tailEnd/>
          </a:ln>
        </p:spPr>
        <p:txBody>
          <a:bodyPr>
            <a:spAutoFit/>
          </a:bodyPr>
          <a:lstStyle/>
          <a:p>
            <a:r>
              <a:rPr lang="en-US" sz="2000">
                <a:solidFill>
                  <a:srgbClr val="000000"/>
                </a:solidFill>
                <a:latin typeface="Arial" charset="0"/>
                <a:cs typeface="Times New Roman" pitchFamily="18" charset="0"/>
              </a:rPr>
              <a:t>Trends in processor performance and memory chip capacity (Moore’s law). </a:t>
            </a:r>
          </a:p>
        </p:txBody>
      </p:sp>
      <p:sp>
        <p:nvSpPr>
          <p:cNvPr id="53252" name="Rectangle 7"/>
          <p:cNvSpPr>
            <a:spLocks noChangeArrowheads="1"/>
          </p:cNvSpPr>
          <p:nvPr/>
        </p:nvSpPr>
        <p:spPr bwMode="auto">
          <a:xfrm>
            <a:off x="0" y="6218238"/>
            <a:ext cx="9144000" cy="639762"/>
          </a:xfrm>
          <a:prstGeom prst="rect">
            <a:avLst/>
          </a:prstGeom>
          <a:noFill/>
          <a:ln w="9525">
            <a:noFill/>
            <a:miter lim="800000"/>
            <a:headEnd/>
            <a:tailEnd/>
          </a:ln>
        </p:spPr>
        <p:txBody>
          <a:bodyPr>
            <a:spAutoFit/>
          </a:bodyPr>
          <a:lstStyle/>
          <a:p>
            <a:pPr algn="just"/>
            <a:r>
              <a:rPr lang="en-US" sz="1200">
                <a:solidFill>
                  <a:srgbClr val="000000"/>
                </a:solidFill>
                <a:cs typeface="Times New Roman" pitchFamily="18" charset="0"/>
              </a:rPr>
              <a:t> </a:t>
            </a:r>
          </a:p>
          <a:p>
            <a:pPr eaLnBrk="0" hangingPunct="0"/>
            <a:endParaRPr lang="en-US" sz="2400"/>
          </a:p>
        </p:txBody>
      </p:sp>
      <p:sp>
        <p:nvSpPr>
          <p:cNvPr id="53253" name="Rectangle 8"/>
          <p:cNvSpPr>
            <a:spLocks noGrp="1" noChangeArrowheads="1"/>
          </p:cNvSpPr>
          <p:nvPr>
            <p:ph type="title"/>
          </p:nvPr>
        </p:nvSpPr>
        <p:spPr>
          <a:xfrm>
            <a:off x="228600" y="457200"/>
            <a:ext cx="1676400" cy="685800"/>
          </a:xfrm>
        </p:spPr>
        <p:txBody>
          <a:bodyPr/>
          <a:lstStyle/>
          <a:p>
            <a:pPr eaLnBrk="1" hangingPunct="1"/>
            <a:r>
              <a:rPr lang="en-US" sz="2800" smtClean="0"/>
              <a:t>Moore’s Law</a:t>
            </a:r>
          </a:p>
        </p:txBody>
      </p:sp>
      <p:sp>
        <p:nvSpPr>
          <p:cNvPr id="53254" name="Rectangle 14"/>
          <p:cNvSpPr>
            <a:spLocks noChangeArrowheads="1"/>
          </p:cNvSpPr>
          <p:nvPr/>
        </p:nvSpPr>
        <p:spPr bwMode="auto">
          <a:xfrm>
            <a:off x="0" y="1485900"/>
            <a:ext cx="9144000" cy="0"/>
          </a:xfrm>
          <a:prstGeom prst="rect">
            <a:avLst/>
          </a:prstGeom>
          <a:noFill/>
          <a:ln w="9525">
            <a:noFill/>
            <a:miter lim="800000"/>
            <a:headEnd/>
            <a:tailEnd/>
          </a:ln>
        </p:spPr>
        <p:txBody>
          <a:bodyPr wrap="none" anchor="ctr">
            <a:spAutoFit/>
          </a:bodyPr>
          <a:lstStyle/>
          <a:p>
            <a:endParaRPr lang="es-ES" sz="2400"/>
          </a:p>
        </p:txBody>
      </p:sp>
      <p:graphicFrame>
        <p:nvGraphicFramePr>
          <p:cNvPr id="53250" name="Object 13"/>
          <p:cNvGraphicFramePr>
            <a:graphicFrameLocks noChangeAspect="1"/>
          </p:cNvGraphicFramePr>
          <p:nvPr/>
        </p:nvGraphicFramePr>
        <p:xfrm>
          <a:off x="1447800" y="152400"/>
          <a:ext cx="7239000" cy="5359400"/>
        </p:xfrm>
        <a:graphic>
          <a:graphicData uri="http://schemas.openxmlformats.org/presentationml/2006/ole">
            <p:oleObj spid="_x0000_s53250" r:id="rId4" imgW="5248275" imgH="3886200" progId="">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12417" name="Slide Number Placeholder 3"/>
          <p:cNvSpPr txBox="1">
            <a:spLocks noGrp="1"/>
          </p:cNvSpPr>
          <p:nvPr/>
        </p:nvSpPr>
        <p:spPr bwMode="auto">
          <a:xfrm>
            <a:off x="350838" y="6588125"/>
            <a:ext cx="698500" cy="282575"/>
          </a:xfrm>
          <a:prstGeom prst="rect">
            <a:avLst/>
          </a:prstGeom>
          <a:noFill/>
          <a:ln w="9525">
            <a:noFill/>
            <a:miter lim="800000"/>
            <a:headEnd/>
            <a:tailEnd/>
          </a:ln>
        </p:spPr>
        <p:txBody>
          <a:bodyPr/>
          <a:lstStyle/>
          <a:p>
            <a:pPr eaLnBrk="0" hangingPunct="0"/>
            <a:fld id="{F6892DB5-9457-46F7-9D0D-4B595F0985DB}" type="slidenum">
              <a:rPr lang="en-US" sz="800">
                <a:latin typeface="Arial" charset="0"/>
              </a:rPr>
              <a:pPr eaLnBrk="0" hangingPunct="0"/>
              <a:t>76</a:t>
            </a:fld>
            <a:endParaRPr lang="en-US" sz="800">
              <a:latin typeface="Arial" charset="0"/>
            </a:endParaRPr>
          </a:p>
        </p:txBody>
      </p:sp>
      <p:sp>
        <p:nvSpPr>
          <p:cNvPr id="10812418" name="Rectangle 2"/>
          <p:cNvSpPr>
            <a:spLocks noGrp="1" noChangeArrowheads="1"/>
          </p:cNvSpPr>
          <p:nvPr>
            <p:ph type="title" idx="4294967295"/>
          </p:nvPr>
        </p:nvSpPr>
        <p:spPr/>
        <p:txBody>
          <a:bodyPr/>
          <a:lstStyle/>
          <a:p>
            <a:r>
              <a:rPr lang="en-US" altLang="zh-CN" smtClean="0">
                <a:ea typeface="SimSun" pitchFamily="2" charset="-122"/>
              </a:rPr>
              <a:t>Graphical illustration of Moore</a:t>
            </a:r>
            <a:r>
              <a:rPr lang="en-US" altLang="zh-CN" smtClean="0">
                <a:latin typeface="Times New Roman" pitchFamily="18" charset="0"/>
                <a:ea typeface="SimSun" pitchFamily="2" charset="-122"/>
              </a:rPr>
              <a:t>’</a:t>
            </a:r>
            <a:r>
              <a:rPr lang="en-US" altLang="zh-CN" smtClean="0">
                <a:ea typeface="SimSun" pitchFamily="2" charset="-122"/>
              </a:rPr>
              <a:t>s law</a:t>
            </a:r>
          </a:p>
        </p:txBody>
      </p:sp>
      <p:sp>
        <p:nvSpPr>
          <p:cNvPr id="10812419" name="Rectangle 3"/>
          <p:cNvSpPr>
            <a:spLocks noChangeAspect="1" noChangeArrowheads="1"/>
          </p:cNvSpPr>
          <p:nvPr/>
        </p:nvSpPr>
        <p:spPr bwMode="auto">
          <a:xfrm>
            <a:off x="523875" y="2333625"/>
            <a:ext cx="1476375" cy="1476375"/>
          </a:xfrm>
          <a:prstGeom prst="rect">
            <a:avLst/>
          </a:prstGeom>
          <a:solidFill>
            <a:srgbClr val="C0C0C0"/>
          </a:solidFill>
          <a:ln w="38100" cmpd="dbl">
            <a:solidFill>
              <a:srgbClr val="000000"/>
            </a:solidFill>
            <a:miter lim="800000"/>
            <a:headEnd/>
            <a:tailEnd/>
          </a:ln>
        </p:spPr>
        <p:txBody>
          <a:bodyPr/>
          <a:lstStyle/>
          <a:p>
            <a:pPr eaLnBrk="0" hangingPunct="0"/>
            <a:endParaRPr lang="en-US" sz="1800">
              <a:latin typeface="Arial" charset="0"/>
            </a:endParaRPr>
          </a:p>
        </p:txBody>
      </p:sp>
      <p:sp>
        <p:nvSpPr>
          <p:cNvPr id="10812420" name="Rectangle 4"/>
          <p:cNvSpPr>
            <a:spLocks noChangeAspect="1" noChangeArrowheads="1"/>
          </p:cNvSpPr>
          <p:nvPr/>
        </p:nvSpPr>
        <p:spPr bwMode="auto">
          <a:xfrm>
            <a:off x="2368550" y="2333625"/>
            <a:ext cx="738188" cy="738188"/>
          </a:xfrm>
          <a:prstGeom prst="rect">
            <a:avLst/>
          </a:prstGeom>
          <a:solidFill>
            <a:srgbClr val="C0C0C0"/>
          </a:solidFill>
          <a:ln w="9525">
            <a:solidFill>
              <a:srgbClr val="000000"/>
            </a:solidFill>
            <a:miter lim="800000"/>
            <a:headEnd/>
            <a:tailEnd/>
          </a:ln>
        </p:spPr>
        <p:txBody>
          <a:bodyPr/>
          <a:lstStyle/>
          <a:p>
            <a:pPr eaLnBrk="0" hangingPunct="0"/>
            <a:endParaRPr lang="en-US" sz="1800">
              <a:latin typeface="Arial" charset="0"/>
            </a:endParaRPr>
          </a:p>
        </p:txBody>
      </p:sp>
      <p:sp>
        <p:nvSpPr>
          <p:cNvPr id="10812421" name="Rectangle 5"/>
          <p:cNvSpPr>
            <a:spLocks noChangeAspect="1" noChangeArrowheads="1"/>
          </p:cNvSpPr>
          <p:nvPr/>
        </p:nvSpPr>
        <p:spPr bwMode="auto">
          <a:xfrm>
            <a:off x="3476625" y="2333625"/>
            <a:ext cx="368300" cy="368300"/>
          </a:xfrm>
          <a:prstGeom prst="rect">
            <a:avLst/>
          </a:prstGeom>
          <a:solidFill>
            <a:srgbClr val="C0C0C0"/>
          </a:solidFill>
          <a:ln w="9525">
            <a:solidFill>
              <a:srgbClr val="000000"/>
            </a:solidFill>
            <a:miter lim="800000"/>
            <a:headEnd/>
            <a:tailEnd/>
          </a:ln>
        </p:spPr>
        <p:txBody>
          <a:bodyPr/>
          <a:lstStyle/>
          <a:p>
            <a:pPr eaLnBrk="0" hangingPunct="0"/>
            <a:endParaRPr lang="en-US" sz="1800">
              <a:latin typeface="Arial" charset="0"/>
            </a:endParaRPr>
          </a:p>
        </p:txBody>
      </p:sp>
      <p:sp>
        <p:nvSpPr>
          <p:cNvPr id="10812422" name="Rectangle 6"/>
          <p:cNvSpPr>
            <a:spLocks noChangeAspect="1" noChangeArrowheads="1"/>
          </p:cNvSpPr>
          <p:nvPr/>
        </p:nvSpPr>
        <p:spPr bwMode="auto">
          <a:xfrm>
            <a:off x="4302125" y="2338388"/>
            <a:ext cx="185738" cy="184150"/>
          </a:xfrm>
          <a:prstGeom prst="rect">
            <a:avLst/>
          </a:prstGeom>
          <a:solidFill>
            <a:srgbClr val="C0C0C0"/>
          </a:solidFill>
          <a:ln w="9525">
            <a:solidFill>
              <a:srgbClr val="000000"/>
            </a:solidFill>
            <a:miter lim="800000"/>
            <a:headEnd/>
            <a:tailEnd/>
          </a:ln>
        </p:spPr>
        <p:txBody>
          <a:bodyPr/>
          <a:lstStyle/>
          <a:p>
            <a:pPr eaLnBrk="0" hangingPunct="0"/>
            <a:endParaRPr lang="en-US" sz="1800">
              <a:latin typeface="Arial" charset="0"/>
            </a:endParaRPr>
          </a:p>
        </p:txBody>
      </p:sp>
      <p:sp>
        <p:nvSpPr>
          <p:cNvPr id="10812423" name="Rectangle 7"/>
          <p:cNvSpPr>
            <a:spLocks noChangeAspect="1" noChangeArrowheads="1"/>
          </p:cNvSpPr>
          <p:nvPr/>
        </p:nvSpPr>
        <p:spPr bwMode="auto">
          <a:xfrm>
            <a:off x="4953000" y="2333625"/>
            <a:ext cx="92075" cy="92075"/>
          </a:xfrm>
          <a:prstGeom prst="rect">
            <a:avLst/>
          </a:prstGeom>
          <a:solidFill>
            <a:srgbClr val="C0C0C0"/>
          </a:solidFill>
          <a:ln w="9525">
            <a:solidFill>
              <a:srgbClr val="000000"/>
            </a:solidFill>
            <a:miter lim="800000"/>
            <a:headEnd/>
            <a:tailEnd/>
          </a:ln>
        </p:spPr>
        <p:txBody>
          <a:bodyPr/>
          <a:lstStyle/>
          <a:p>
            <a:pPr eaLnBrk="0" hangingPunct="0"/>
            <a:endParaRPr lang="en-US" sz="1800">
              <a:latin typeface="Arial" charset="0"/>
            </a:endParaRPr>
          </a:p>
        </p:txBody>
      </p:sp>
      <p:sp>
        <p:nvSpPr>
          <p:cNvPr id="10812424" name="Rectangle 8"/>
          <p:cNvSpPr>
            <a:spLocks noChangeAspect="1" noChangeArrowheads="1"/>
          </p:cNvSpPr>
          <p:nvPr/>
        </p:nvSpPr>
        <p:spPr bwMode="auto">
          <a:xfrm>
            <a:off x="5691188" y="2333625"/>
            <a:ext cx="53975" cy="53975"/>
          </a:xfrm>
          <a:prstGeom prst="rect">
            <a:avLst/>
          </a:prstGeom>
          <a:solidFill>
            <a:srgbClr val="C0C0C0"/>
          </a:solidFill>
          <a:ln w="9525">
            <a:solidFill>
              <a:srgbClr val="000000"/>
            </a:solidFill>
            <a:miter lim="800000"/>
            <a:headEnd/>
            <a:tailEnd/>
          </a:ln>
        </p:spPr>
        <p:txBody>
          <a:bodyPr/>
          <a:lstStyle/>
          <a:p>
            <a:pPr eaLnBrk="0" hangingPunct="0"/>
            <a:endParaRPr lang="en-US" sz="1800">
              <a:latin typeface="Arial" charset="0"/>
            </a:endParaRPr>
          </a:p>
        </p:txBody>
      </p:sp>
      <p:sp>
        <p:nvSpPr>
          <p:cNvPr id="10812425" name="Rectangle 9"/>
          <p:cNvSpPr>
            <a:spLocks noChangeAspect="1" noChangeArrowheads="1"/>
          </p:cNvSpPr>
          <p:nvPr/>
        </p:nvSpPr>
        <p:spPr bwMode="auto">
          <a:xfrm>
            <a:off x="7165975" y="2333625"/>
            <a:ext cx="19050" cy="17463"/>
          </a:xfrm>
          <a:prstGeom prst="rect">
            <a:avLst/>
          </a:prstGeom>
          <a:solidFill>
            <a:srgbClr val="C0C0C0"/>
          </a:solidFill>
          <a:ln w="9525">
            <a:solidFill>
              <a:srgbClr val="000000"/>
            </a:solidFill>
            <a:miter lim="800000"/>
            <a:headEnd/>
            <a:tailEnd/>
          </a:ln>
        </p:spPr>
        <p:txBody>
          <a:bodyPr/>
          <a:lstStyle/>
          <a:p>
            <a:pPr eaLnBrk="0" hangingPunct="0"/>
            <a:endParaRPr lang="en-US" sz="1800">
              <a:latin typeface="Arial" charset="0"/>
            </a:endParaRPr>
          </a:p>
        </p:txBody>
      </p:sp>
      <p:sp>
        <p:nvSpPr>
          <p:cNvPr id="10812426" name="Text Box 10"/>
          <p:cNvSpPr txBox="1">
            <a:spLocks noChangeAspect="1" noChangeArrowheads="1"/>
          </p:cNvSpPr>
          <p:nvPr/>
        </p:nvSpPr>
        <p:spPr bwMode="auto">
          <a:xfrm>
            <a:off x="1077913" y="1963738"/>
            <a:ext cx="552450" cy="369887"/>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1981</a:t>
            </a:r>
          </a:p>
        </p:txBody>
      </p:sp>
      <p:sp>
        <p:nvSpPr>
          <p:cNvPr id="10812427" name="Text Box 11"/>
          <p:cNvSpPr txBox="1">
            <a:spLocks noChangeAspect="1" noChangeArrowheads="1"/>
          </p:cNvSpPr>
          <p:nvPr/>
        </p:nvSpPr>
        <p:spPr bwMode="auto">
          <a:xfrm>
            <a:off x="2368550" y="1963738"/>
            <a:ext cx="738188" cy="369887"/>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1984</a:t>
            </a:r>
          </a:p>
        </p:txBody>
      </p:sp>
      <p:sp>
        <p:nvSpPr>
          <p:cNvPr id="10812428" name="Text Box 12"/>
          <p:cNvSpPr txBox="1">
            <a:spLocks noChangeAspect="1" noChangeArrowheads="1"/>
          </p:cNvSpPr>
          <p:nvPr/>
        </p:nvSpPr>
        <p:spPr bwMode="auto">
          <a:xfrm>
            <a:off x="3290888" y="1963738"/>
            <a:ext cx="738187" cy="369887"/>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1987</a:t>
            </a:r>
          </a:p>
        </p:txBody>
      </p:sp>
      <p:sp>
        <p:nvSpPr>
          <p:cNvPr id="10812429" name="Text Box 13"/>
          <p:cNvSpPr txBox="1">
            <a:spLocks noChangeAspect="1" noChangeArrowheads="1"/>
          </p:cNvSpPr>
          <p:nvPr/>
        </p:nvSpPr>
        <p:spPr bwMode="auto">
          <a:xfrm>
            <a:off x="4029075" y="1963738"/>
            <a:ext cx="738188" cy="369887"/>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1990</a:t>
            </a:r>
          </a:p>
        </p:txBody>
      </p:sp>
      <p:sp>
        <p:nvSpPr>
          <p:cNvPr id="10812430" name="Text Box 14"/>
          <p:cNvSpPr txBox="1">
            <a:spLocks noChangeAspect="1" noChangeArrowheads="1"/>
          </p:cNvSpPr>
          <p:nvPr/>
        </p:nvSpPr>
        <p:spPr bwMode="auto">
          <a:xfrm>
            <a:off x="4767263" y="1963738"/>
            <a:ext cx="738187" cy="369887"/>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1993</a:t>
            </a:r>
          </a:p>
        </p:txBody>
      </p:sp>
      <p:sp>
        <p:nvSpPr>
          <p:cNvPr id="10812431" name="Text Box 15"/>
          <p:cNvSpPr txBox="1">
            <a:spLocks noChangeAspect="1" noChangeArrowheads="1"/>
          </p:cNvSpPr>
          <p:nvPr/>
        </p:nvSpPr>
        <p:spPr bwMode="auto">
          <a:xfrm>
            <a:off x="5505450" y="1963738"/>
            <a:ext cx="738188" cy="369887"/>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1996</a:t>
            </a:r>
          </a:p>
        </p:txBody>
      </p:sp>
      <p:sp>
        <p:nvSpPr>
          <p:cNvPr id="10812432" name="Text Box 16"/>
          <p:cNvSpPr txBox="1">
            <a:spLocks noChangeAspect="1" noChangeArrowheads="1"/>
          </p:cNvSpPr>
          <p:nvPr/>
        </p:nvSpPr>
        <p:spPr bwMode="auto">
          <a:xfrm>
            <a:off x="6243638" y="1963738"/>
            <a:ext cx="738187" cy="369887"/>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a:t>
            </a:r>
          </a:p>
        </p:txBody>
      </p:sp>
      <p:sp>
        <p:nvSpPr>
          <p:cNvPr id="10812433" name="Text Box 17"/>
          <p:cNvSpPr txBox="1">
            <a:spLocks noChangeAspect="1" noChangeArrowheads="1"/>
          </p:cNvSpPr>
          <p:nvPr/>
        </p:nvSpPr>
        <p:spPr bwMode="auto">
          <a:xfrm>
            <a:off x="6981825" y="1963738"/>
            <a:ext cx="738188" cy="369887"/>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2011</a:t>
            </a:r>
          </a:p>
        </p:txBody>
      </p:sp>
      <p:sp>
        <p:nvSpPr>
          <p:cNvPr id="10812434" name="Text Box 18"/>
          <p:cNvSpPr txBox="1">
            <a:spLocks noChangeAspect="1" noChangeArrowheads="1"/>
          </p:cNvSpPr>
          <p:nvPr/>
        </p:nvSpPr>
        <p:spPr bwMode="auto">
          <a:xfrm>
            <a:off x="523875" y="3255963"/>
            <a:ext cx="1476375" cy="554037"/>
          </a:xfrm>
          <a:prstGeom prst="rect">
            <a:avLst/>
          </a:prstGeom>
          <a:noFill/>
          <a:ln w="9525">
            <a:noFill/>
            <a:miter lim="800000"/>
            <a:headEnd/>
            <a:tailEnd/>
          </a:ln>
        </p:spPr>
        <p:txBody>
          <a:bodyPr lIns="0" tIns="0" rIns="0" bIns="0"/>
          <a:lstStyle/>
          <a:p>
            <a:pPr algn="ctr" eaLnBrk="0" hangingPunct="0"/>
            <a:r>
              <a:rPr lang="en-US" altLang="zh-CN" sz="1200" i="1">
                <a:ea typeface="SimSun" pitchFamily="2" charset="-122"/>
              </a:rPr>
              <a:t>Leading edge</a:t>
            </a:r>
          </a:p>
          <a:p>
            <a:pPr algn="ctr" eaLnBrk="0" hangingPunct="0"/>
            <a:r>
              <a:rPr lang="en-US" altLang="zh-CN" sz="1200" i="1">
                <a:ea typeface="SimSun" pitchFamily="2" charset="-122"/>
              </a:rPr>
              <a:t>chip in 1981</a:t>
            </a:r>
            <a:endParaRPr lang="en-US" altLang="zh-CN" sz="1400">
              <a:ea typeface="SimSun" pitchFamily="2" charset="-122"/>
            </a:endParaRPr>
          </a:p>
        </p:txBody>
      </p:sp>
      <p:sp>
        <p:nvSpPr>
          <p:cNvPr id="10812435" name="Text Box 19"/>
          <p:cNvSpPr txBox="1">
            <a:spLocks noChangeAspect="1" noChangeArrowheads="1"/>
          </p:cNvSpPr>
          <p:nvPr/>
        </p:nvSpPr>
        <p:spPr bwMode="auto">
          <a:xfrm>
            <a:off x="523875" y="2517775"/>
            <a:ext cx="1476375" cy="554038"/>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10,000</a:t>
            </a:r>
          </a:p>
          <a:p>
            <a:pPr algn="ctr" eaLnBrk="0" hangingPunct="0"/>
            <a:r>
              <a:rPr lang="en-US" altLang="zh-CN" sz="1400">
                <a:ea typeface="SimSun" pitchFamily="2" charset="-122"/>
              </a:rPr>
              <a:t>transistors</a:t>
            </a:r>
          </a:p>
        </p:txBody>
      </p:sp>
      <p:sp>
        <p:nvSpPr>
          <p:cNvPr id="10812436" name="Rectangle 20"/>
          <p:cNvSpPr>
            <a:spLocks noChangeAspect="1" noChangeArrowheads="1"/>
          </p:cNvSpPr>
          <p:nvPr/>
        </p:nvSpPr>
        <p:spPr bwMode="auto">
          <a:xfrm>
            <a:off x="6981825" y="2333625"/>
            <a:ext cx="1476375" cy="1476375"/>
          </a:xfrm>
          <a:prstGeom prst="rect">
            <a:avLst/>
          </a:prstGeom>
          <a:noFill/>
          <a:ln w="9525">
            <a:solidFill>
              <a:srgbClr val="000000"/>
            </a:solidFill>
            <a:miter lim="800000"/>
            <a:headEnd/>
            <a:tailEnd/>
          </a:ln>
        </p:spPr>
        <p:txBody>
          <a:bodyPr/>
          <a:lstStyle/>
          <a:p>
            <a:pPr eaLnBrk="0" hangingPunct="0"/>
            <a:endParaRPr lang="en-US" sz="1800">
              <a:latin typeface="Arial" charset="0"/>
            </a:endParaRPr>
          </a:p>
        </p:txBody>
      </p:sp>
      <p:sp>
        <p:nvSpPr>
          <p:cNvPr id="10812437" name="Text Box 21"/>
          <p:cNvSpPr txBox="1">
            <a:spLocks noChangeAspect="1" noChangeArrowheads="1"/>
          </p:cNvSpPr>
          <p:nvPr/>
        </p:nvSpPr>
        <p:spPr bwMode="auto">
          <a:xfrm>
            <a:off x="6981825" y="3255963"/>
            <a:ext cx="1476375" cy="554037"/>
          </a:xfrm>
          <a:prstGeom prst="rect">
            <a:avLst/>
          </a:prstGeom>
          <a:noFill/>
          <a:ln w="9525">
            <a:noFill/>
            <a:miter lim="800000"/>
            <a:headEnd/>
            <a:tailEnd/>
          </a:ln>
        </p:spPr>
        <p:txBody>
          <a:bodyPr lIns="0" tIns="0" rIns="0" bIns="0"/>
          <a:lstStyle/>
          <a:p>
            <a:pPr algn="ctr" eaLnBrk="0" hangingPunct="0"/>
            <a:r>
              <a:rPr lang="en-US" altLang="zh-CN" sz="1200" i="1">
                <a:ea typeface="SimSun" pitchFamily="2" charset="-122"/>
              </a:rPr>
              <a:t>Leading edge</a:t>
            </a:r>
          </a:p>
          <a:p>
            <a:pPr algn="ctr" eaLnBrk="0" hangingPunct="0"/>
            <a:r>
              <a:rPr lang="en-US" altLang="zh-CN" sz="1200" i="1">
                <a:ea typeface="SimSun" pitchFamily="2" charset="-122"/>
              </a:rPr>
              <a:t>chip in 2011</a:t>
            </a:r>
            <a:endParaRPr lang="en-US" altLang="zh-CN" sz="1200">
              <a:ea typeface="SimSun" pitchFamily="2" charset="-122"/>
            </a:endParaRPr>
          </a:p>
        </p:txBody>
      </p:sp>
      <p:sp>
        <p:nvSpPr>
          <p:cNvPr id="10812438" name="Text Box 22"/>
          <p:cNvSpPr txBox="1">
            <a:spLocks noChangeAspect="1" noChangeArrowheads="1"/>
          </p:cNvSpPr>
          <p:nvPr/>
        </p:nvSpPr>
        <p:spPr bwMode="auto">
          <a:xfrm>
            <a:off x="6981825" y="2517775"/>
            <a:ext cx="1476375" cy="554038"/>
          </a:xfrm>
          <a:prstGeom prst="rect">
            <a:avLst/>
          </a:prstGeom>
          <a:noFill/>
          <a:ln w="9525">
            <a:noFill/>
            <a:miter lim="800000"/>
            <a:headEnd/>
            <a:tailEnd/>
          </a:ln>
        </p:spPr>
        <p:txBody>
          <a:bodyPr lIns="0" tIns="0" rIns="0" bIns="0"/>
          <a:lstStyle/>
          <a:p>
            <a:pPr algn="ctr" eaLnBrk="0" hangingPunct="0"/>
            <a:r>
              <a:rPr lang="en-US" altLang="zh-CN" sz="1400">
                <a:ea typeface="SimSun" pitchFamily="2" charset="-122"/>
              </a:rPr>
              <a:t>3,900,000,000</a:t>
            </a:r>
          </a:p>
          <a:p>
            <a:pPr algn="ctr" eaLnBrk="0" hangingPunct="0"/>
            <a:r>
              <a:rPr lang="en-US" altLang="zh-CN" sz="1400">
                <a:ea typeface="SimSun" pitchFamily="2" charset="-122"/>
              </a:rPr>
              <a:t>transistors</a:t>
            </a:r>
          </a:p>
        </p:txBody>
      </p:sp>
      <p:sp>
        <p:nvSpPr>
          <p:cNvPr id="10812439" name="Freeform 23"/>
          <p:cNvSpPr>
            <a:spLocks noChangeAspect="1"/>
          </p:cNvSpPr>
          <p:nvPr/>
        </p:nvSpPr>
        <p:spPr bwMode="auto">
          <a:xfrm>
            <a:off x="1816100" y="2420938"/>
            <a:ext cx="5335588" cy="835025"/>
          </a:xfrm>
          <a:custGeom>
            <a:avLst/>
            <a:gdLst>
              <a:gd name="T0" fmla="*/ 0 w 4165"/>
              <a:gd name="T1" fmla="*/ 2147483647 h 652"/>
              <a:gd name="T2" fmla="*/ 2147483647 w 4165"/>
              <a:gd name="T3" fmla="*/ 2147483647 h 652"/>
              <a:gd name="T4" fmla="*/ 2147483647 w 4165"/>
              <a:gd name="T5" fmla="*/ 0 h 652"/>
              <a:gd name="T6" fmla="*/ 0 60000 65536"/>
              <a:gd name="T7" fmla="*/ 0 60000 65536"/>
              <a:gd name="T8" fmla="*/ 0 60000 65536"/>
              <a:gd name="T9" fmla="*/ 0 w 4165"/>
              <a:gd name="T10" fmla="*/ 0 h 652"/>
              <a:gd name="T11" fmla="*/ 4165 w 4165"/>
              <a:gd name="T12" fmla="*/ 652 h 652"/>
            </a:gdLst>
            <a:ahLst/>
            <a:cxnLst>
              <a:cxn ang="T6">
                <a:pos x="T0" y="T1"/>
              </a:cxn>
              <a:cxn ang="T7">
                <a:pos x="T2" y="T3"/>
              </a:cxn>
              <a:cxn ang="T8">
                <a:pos x="T4" y="T5"/>
              </a:cxn>
            </a:cxnLst>
            <a:rect l="T9" t="T10" r="T11" b="T12"/>
            <a:pathLst>
              <a:path w="4165" h="652">
                <a:moveTo>
                  <a:pt x="0" y="652"/>
                </a:moveTo>
                <a:cubicBezTo>
                  <a:pt x="527" y="633"/>
                  <a:pt x="2466" y="649"/>
                  <a:pt x="3160" y="540"/>
                </a:cubicBezTo>
                <a:cubicBezTo>
                  <a:pt x="3854" y="431"/>
                  <a:pt x="3956" y="112"/>
                  <a:pt x="4165" y="0"/>
                </a:cubicBezTo>
              </a:path>
            </a:pathLst>
          </a:custGeom>
          <a:noFill/>
          <a:ln w="9525">
            <a:solidFill>
              <a:srgbClr val="000000"/>
            </a:solidFill>
            <a:round/>
            <a:headEnd/>
            <a:tailEnd type="arrow" w="med" len="med"/>
          </a:ln>
        </p:spPr>
        <p:txBody>
          <a:bodyPr/>
          <a:lstStyle/>
          <a:p>
            <a:endParaRPr lang="en-US"/>
          </a:p>
        </p:txBody>
      </p:sp>
      <p:sp>
        <p:nvSpPr>
          <p:cNvPr id="10812440" name="Rectangle 24"/>
          <p:cNvSpPr>
            <a:spLocks noGrp="1" noChangeArrowheads="1"/>
          </p:cNvSpPr>
          <p:nvPr>
            <p:ph type="body" idx="4294967295"/>
          </p:nvPr>
        </p:nvSpPr>
        <p:spPr>
          <a:xfrm>
            <a:off x="304800" y="4495800"/>
            <a:ext cx="8331200" cy="1349375"/>
          </a:xfrm>
        </p:spPr>
        <p:txBody>
          <a:bodyPr lIns="92075" tIns="46038" rIns="92075" bIns="46038"/>
          <a:lstStyle/>
          <a:p>
            <a:pPr>
              <a:lnSpc>
                <a:spcPct val="90000"/>
              </a:lnSpc>
            </a:pPr>
            <a:r>
              <a:rPr lang="en-US" altLang="zh-CN" sz="2400" smtClean="0">
                <a:ea typeface="SimSun" pitchFamily="2" charset="-122"/>
              </a:rPr>
              <a:t>Something that doubles frequently grows more quickly than most people realize!</a:t>
            </a:r>
            <a:endParaRPr lang="zh-CN" altLang="en-US" sz="2400" smtClean="0">
              <a:ea typeface="SimSun" pitchFamily="2" charset="-122"/>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14465" name="Rectangle 5"/>
          <p:cNvSpPr>
            <a:spLocks noGrp="1" noChangeArrowheads="1"/>
          </p:cNvSpPr>
          <p:nvPr>
            <p:ph type="title"/>
          </p:nvPr>
        </p:nvSpPr>
        <p:spPr>
          <a:xfrm>
            <a:off x="685800" y="304800"/>
            <a:ext cx="7772400" cy="457200"/>
          </a:xfrm>
        </p:spPr>
        <p:txBody>
          <a:bodyPr/>
          <a:lstStyle/>
          <a:p>
            <a:r>
              <a:rPr lang="en-US" sz="4000" smtClean="0"/>
              <a:t>Moore’s Law Explained</a:t>
            </a:r>
          </a:p>
        </p:txBody>
      </p:sp>
      <p:pic>
        <p:nvPicPr>
          <p:cNvPr id="1336324" name="Moore's Law Got Me!.mp4">
            <a:hlinkClick r:id="" action="ppaction://media"/>
          </p:cNvPr>
          <p:cNvPicPr>
            <a:picLocks noRot="1" noChangeAspect="1" noChangeArrowheads="1"/>
          </p:cNvPicPr>
          <p:nvPr>
            <p:ph idx="1"/>
            <a:videoFile r:link="rId1"/>
          </p:nvPr>
        </p:nvPicPr>
        <p:blipFill>
          <a:blip r:embed="rId3"/>
          <a:srcRect/>
          <a:stretch>
            <a:fillRect/>
          </a:stretch>
        </p:blipFill>
        <p:spPr>
          <a:xfrm>
            <a:off x="1143000" y="1066800"/>
            <a:ext cx="7086600" cy="531495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3632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36324"/>
                                        </p:tgtEl>
                                      </p:cBhvr>
                                    </p:cmd>
                                  </p:childTnLst>
                                </p:cTn>
                              </p:par>
                            </p:childTnLst>
                          </p:cTn>
                        </p:par>
                      </p:childTnLst>
                    </p:cTn>
                  </p:par>
                </p:childTnLst>
              </p:cTn>
              <p:nextCondLst>
                <p:cond evt="onClick" delay="0">
                  <p:tgtEl>
                    <p:spTgt spid="1336324"/>
                  </p:tgtEl>
                </p:cond>
              </p:nextCondLst>
            </p:seq>
            <p:video fullScrn="1">
              <p:cMediaNode vol="85000">
                <p:cTn id="7" fill="hold" display="0">
                  <p:stCondLst>
                    <p:cond delay="indefinite"/>
                  </p:stCondLst>
                  <p:endCondLst>
                    <p:cond evt="onNext" delay="0">
                      <p:tgtEl>
                        <p:sldTgt/>
                      </p:tgtEl>
                    </p:cond>
                    <p:cond evt="onPrev" delay="0">
                      <p:tgtEl>
                        <p:sldTgt/>
                      </p:tgtEl>
                    </p:cond>
                  </p:endCondLst>
                </p:cTn>
                <p:tgtEl>
                  <p:spTgt spid="1336324"/>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815489" name="Picture 5" descr="IMG_5334"/>
          <p:cNvPicPr>
            <a:picLocks noChangeAspect="1" noChangeArrowheads="1"/>
          </p:cNvPicPr>
          <p:nvPr>
            <p:ph/>
          </p:nvPr>
        </p:nvPicPr>
        <p:blipFill>
          <a:blip r:embed="rId2"/>
          <a:srcRect/>
          <a:stretch>
            <a:fillRect/>
          </a:stretch>
        </p:blipFill>
        <p:spPr>
          <a:xfrm>
            <a:off x="914400" y="609600"/>
            <a:ext cx="7315200" cy="5486400"/>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16513" name="Rectangle 2"/>
          <p:cNvSpPr>
            <a:spLocks noGrp="1" noChangeArrowheads="1"/>
          </p:cNvSpPr>
          <p:nvPr>
            <p:ph type="title"/>
          </p:nvPr>
        </p:nvSpPr>
        <p:spPr>
          <a:xfrm>
            <a:off x="685800" y="304800"/>
            <a:ext cx="7772400" cy="457200"/>
          </a:xfrm>
        </p:spPr>
        <p:txBody>
          <a:bodyPr/>
          <a:lstStyle/>
          <a:p>
            <a:r>
              <a:rPr lang="en-US" sz="4000" smtClean="0"/>
              <a:t>Moore’s Law – Really Explained</a:t>
            </a:r>
          </a:p>
        </p:txBody>
      </p:sp>
      <p:pic>
        <p:nvPicPr>
          <p:cNvPr id="1339397" name="What is Moore's Law - Instant Egghead Episode 2.mp4">
            <a:hlinkClick r:id="" action="ppaction://media"/>
          </p:cNvPr>
          <p:cNvPicPr>
            <a:picLocks noGrp="1" noRot="1" noChangeAspect="1" noChangeArrowheads="1"/>
          </p:cNvPicPr>
          <p:nvPr>
            <p:ph idx="1"/>
            <a:videoFile r:link="rId1"/>
          </p:nvPr>
        </p:nvPicPr>
        <p:blipFill>
          <a:blip r:embed="rId3"/>
          <a:srcRect/>
          <a:stretch>
            <a:fillRect/>
          </a:stretch>
        </p:blipFill>
        <p:spPr>
          <a:xfrm>
            <a:off x="914400" y="1295400"/>
            <a:ext cx="7239000" cy="542925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3939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39397"/>
                                        </p:tgtEl>
                                      </p:cBhvr>
                                    </p:cmd>
                                  </p:childTnLst>
                                </p:cTn>
                              </p:par>
                            </p:childTnLst>
                          </p:cTn>
                        </p:par>
                      </p:childTnLst>
                    </p:cTn>
                  </p:par>
                </p:childTnLst>
              </p:cTn>
              <p:nextCondLst>
                <p:cond evt="onClick" delay="0">
                  <p:tgtEl>
                    <p:spTgt spid="1339397"/>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3939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14113" name="Picture 17" descr="ps4-hrdware-large19.jpg"/>
          <p:cNvPicPr>
            <a:picLocks noChangeAspect="1"/>
          </p:cNvPicPr>
          <p:nvPr/>
        </p:nvPicPr>
        <p:blipFill>
          <a:blip r:embed="rId3"/>
          <a:srcRect/>
          <a:stretch>
            <a:fillRect/>
          </a:stretch>
        </p:blipFill>
        <p:spPr bwMode="auto">
          <a:xfrm>
            <a:off x="5943600" y="2895600"/>
            <a:ext cx="3429000" cy="1790700"/>
          </a:xfrm>
          <a:prstGeom prst="rect">
            <a:avLst/>
          </a:prstGeom>
          <a:noFill/>
          <a:ln w="9525">
            <a:noFill/>
            <a:miter lim="800000"/>
            <a:headEnd/>
            <a:tailEnd/>
          </a:ln>
        </p:spPr>
      </p:pic>
      <p:sp>
        <p:nvSpPr>
          <p:cNvPr id="10714114" name="Rectangle 4"/>
          <p:cNvSpPr>
            <a:spLocks noGrp="1" noChangeArrowheads="1"/>
          </p:cNvSpPr>
          <p:nvPr>
            <p:ph type="body" idx="4294967295"/>
          </p:nvPr>
        </p:nvSpPr>
        <p:spPr/>
        <p:txBody>
          <a:bodyPr/>
          <a:lstStyle/>
          <a:p>
            <a:pPr eaLnBrk="1" hangingPunct="1"/>
            <a:r>
              <a:rPr lang="en-US" smtClean="0"/>
              <a:t> </a:t>
            </a:r>
          </a:p>
        </p:txBody>
      </p:sp>
      <p:sp>
        <p:nvSpPr>
          <p:cNvPr id="10714115" name="Slide Number Placeholder 5"/>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ea typeface="MS PGothic" pitchFamily="34" charset="-128"/>
              </a:rPr>
              <a:t>Slide Set 1, Page </a:t>
            </a:r>
            <a:fld id="{D2FC88B4-DD19-4C2E-8B5C-D2E45D0ACF57}" type="slidenum">
              <a:rPr lang="en-US" sz="1400">
                <a:latin typeface="Arial" charset="0"/>
                <a:ea typeface="MS PGothic" pitchFamily="34" charset="-128"/>
              </a:rPr>
              <a:pPr algn="r"/>
              <a:t>8</a:t>
            </a:fld>
            <a:endParaRPr lang="en-US" sz="1400">
              <a:latin typeface="Arial" charset="0"/>
              <a:ea typeface="MS PGothic" pitchFamily="34" charset="-128"/>
            </a:endParaRPr>
          </a:p>
        </p:txBody>
      </p:sp>
      <p:pic>
        <p:nvPicPr>
          <p:cNvPr id="10714116" name="Picture 2" descr="2210%2520Blue%2520Race%2520Car">
            <a:hlinkClick r:id="rId4"/>
          </p:cNvPr>
          <p:cNvPicPr>
            <a:picLocks noChangeAspect="1" noChangeArrowheads="1"/>
          </p:cNvPicPr>
          <p:nvPr/>
        </p:nvPicPr>
        <p:blipFill>
          <a:blip r:embed="rId5"/>
          <a:srcRect/>
          <a:stretch>
            <a:fillRect/>
          </a:stretch>
        </p:blipFill>
        <p:spPr bwMode="auto">
          <a:xfrm>
            <a:off x="4038600" y="3505200"/>
            <a:ext cx="990600" cy="990600"/>
          </a:xfrm>
          <a:prstGeom prst="rect">
            <a:avLst/>
          </a:prstGeom>
          <a:noFill/>
          <a:ln w="9525">
            <a:noFill/>
            <a:miter lim="800000"/>
            <a:headEnd/>
            <a:tailEnd/>
          </a:ln>
        </p:spPr>
      </p:pic>
      <p:sp>
        <p:nvSpPr>
          <p:cNvPr id="10714117" name="Rectangle 3"/>
          <p:cNvSpPr>
            <a:spLocks noGrp="1" noChangeArrowheads="1"/>
          </p:cNvSpPr>
          <p:nvPr>
            <p:ph type="title" idx="4294967295"/>
          </p:nvPr>
        </p:nvSpPr>
        <p:spPr/>
        <p:txBody>
          <a:bodyPr/>
          <a:lstStyle/>
          <a:p>
            <a:pPr eaLnBrk="1" hangingPunct="1"/>
            <a:r>
              <a:rPr lang="en-US" sz="3200" smtClean="0"/>
              <a:t>Where are Digital Systems used?</a:t>
            </a:r>
          </a:p>
        </p:txBody>
      </p:sp>
      <p:pic>
        <p:nvPicPr>
          <p:cNvPr id="10714118" name="Picture 10"/>
          <p:cNvPicPr>
            <a:picLocks noChangeAspect="1" noChangeArrowheads="1"/>
          </p:cNvPicPr>
          <p:nvPr/>
        </p:nvPicPr>
        <p:blipFill>
          <a:blip r:embed="rId6"/>
          <a:srcRect/>
          <a:stretch>
            <a:fillRect/>
          </a:stretch>
        </p:blipFill>
        <p:spPr bwMode="auto">
          <a:xfrm>
            <a:off x="3810000" y="990600"/>
            <a:ext cx="2209800" cy="2346325"/>
          </a:xfrm>
          <a:prstGeom prst="rect">
            <a:avLst/>
          </a:prstGeom>
          <a:noFill/>
          <a:ln w="9525">
            <a:noFill/>
            <a:miter lim="800000"/>
            <a:headEnd/>
            <a:tailEnd/>
          </a:ln>
        </p:spPr>
      </p:pic>
      <p:pic>
        <p:nvPicPr>
          <p:cNvPr id="10714119" name="Picture 11" descr="POTF2_12inDollLoose_R2-C3PO"/>
          <p:cNvPicPr>
            <a:picLocks noChangeAspect="1" noChangeArrowheads="1"/>
          </p:cNvPicPr>
          <p:nvPr/>
        </p:nvPicPr>
        <p:blipFill>
          <a:blip r:embed="rId7"/>
          <a:srcRect/>
          <a:stretch>
            <a:fillRect/>
          </a:stretch>
        </p:blipFill>
        <p:spPr bwMode="auto">
          <a:xfrm>
            <a:off x="457200" y="4724400"/>
            <a:ext cx="1522413" cy="1905000"/>
          </a:xfrm>
          <a:prstGeom prst="rect">
            <a:avLst/>
          </a:prstGeom>
          <a:noFill/>
          <a:ln w="9525">
            <a:noFill/>
            <a:miter lim="800000"/>
            <a:headEnd/>
            <a:tailEnd/>
          </a:ln>
        </p:spPr>
      </p:pic>
      <p:pic>
        <p:nvPicPr>
          <p:cNvPr id="10714120" name="Picture 13" descr="airbag with seat belt"/>
          <p:cNvPicPr>
            <a:picLocks noChangeAspect="1" noChangeArrowheads="1"/>
          </p:cNvPicPr>
          <p:nvPr/>
        </p:nvPicPr>
        <p:blipFill>
          <a:blip r:embed="rId8"/>
          <a:srcRect/>
          <a:stretch>
            <a:fillRect/>
          </a:stretch>
        </p:blipFill>
        <p:spPr bwMode="auto">
          <a:xfrm>
            <a:off x="1295400" y="3886200"/>
            <a:ext cx="1076325" cy="901700"/>
          </a:xfrm>
          <a:prstGeom prst="rect">
            <a:avLst/>
          </a:prstGeom>
          <a:noFill/>
          <a:ln w="9525">
            <a:noFill/>
            <a:miter lim="800000"/>
            <a:headEnd/>
            <a:tailEnd/>
          </a:ln>
        </p:spPr>
      </p:pic>
      <p:pic>
        <p:nvPicPr>
          <p:cNvPr id="10714121" name="Picture 16" descr="800px-Airbus_A380_inbound_ILA_2006.jpg"/>
          <p:cNvPicPr>
            <a:picLocks noChangeAspect="1"/>
          </p:cNvPicPr>
          <p:nvPr/>
        </p:nvPicPr>
        <p:blipFill>
          <a:blip r:embed="rId9"/>
          <a:srcRect/>
          <a:stretch>
            <a:fillRect/>
          </a:stretch>
        </p:blipFill>
        <p:spPr bwMode="auto">
          <a:xfrm>
            <a:off x="0" y="1066800"/>
            <a:ext cx="3668713" cy="1600200"/>
          </a:xfrm>
          <a:prstGeom prst="rect">
            <a:avLst/>
          </a:prstGeom>
          <a:noFill/>
          <a:ln w="9525">
            <a:noFill/>
            <a:miter lim="800000"/>
            <a:headEnd/>
            <a:tailEnd/>
          </a:ln>
        </p:spPr>
      </p:pic>
      <p:pic>
        <p:nvPicPr>
          <p:cNvPr id="10714122" name="Picture 18"/>
          <p:cNvPicPr>
            <a:picLocks noChangeAspect="1"/>
          </p:cNvPicPr>
          <p:nvPr/>
        </p:nvPicPr>
        <p:blipFill>
          <a:blip r:embed="rId10"/>
          <a:srcRect/>
          <a:stretch>
            <a:fillRect/>
          </a:stretch>
        </p:blipFill>
        <p:spPr bwMode="auto">
          <a:xfrm>
            <a:off x="228600" y="2819400"/>
            <a:ext cx="1219200" cy="1784350"/>
          </a:xfrm>
          <a:prstGeom prst="rect">
            <a:avLst/>
          </a:prstGeom>
          <a:noFill/>
          <a:ln w="9525">
            <a:noFill/>
            <a:miter lim="800000"/>
            <a:headEnd/>
            <a:tailEnd/>
          </a:ln>
        </p:spPr>
      </p:pic>
      <p:pic>
        <p:nvPicPr>
          <p:cNvPr id="10714123" name="Picture 19"/>
          <p:cNvPicPr>
            <a:picLocks noChangeAspect="1"/>
          </p:cNvPicPr>
          <p:nvPr/>
        </p:nvPicPr>
        <p:blipFill>
          <a:blip r:embed="rId11"/>
          <a:srcRect/>
          <a:stretch>
            <a:fillRect/>
          </a:stretch>
        </p:blipFill>
        <p:spPr bwMode="auto">
          <a:xfrm>
            <a:off x="2438400" y="3441700"/>
            <a:ext cx="2517775" cy="3340100"/>
          </a:xfrm>
          <a:prstGeom prst="rect">
            <a:avLst/>
          </a:prstGeom>
          <a:noFill/>
          <a:ln w="9525">
            <a:noFill/>
            <a:miter lim="800000"/>
            <a:headEnd/>
            <a:tailEnd/>
          </a:ln>
        </p:spPr>
      </p:pic>
      <p:pic>
        <p:nvPicPr>
          <p:cNvPr id="10714124" name="Picture 20"/>
          <p:cNvPicPr>
            <a:picLocks noChangeAspect="1"/>
          </p:cNvPicPr>
          <p:nvPr/>
        </p:nvPicPr>
        <p:blipFill>
          <a:blip r:embed="rId12"/>
          <a:srcRect/>
          <a:stretch>
            <a:fillRect/>
          </a:stretch>
        </p:blipFill>
        <p:spPr bwMode="auto">
          <a:xfrm>
            <a:off x="6858000" y="4876800"/>
            <a:ext cx="2133600" cy="1395413"/>
          </a:xfrm>
          <a:prstGeom prst="rect">
            <a:avLst/>
          </a:prstGeom>
          <a:noFill/>
          <a:ln w="9525">
            <a:noFill/>
            <a:miter lim="800000"/>
            <a:headEnd/>
            <a:tailEnd/>
          </a:ln>
        </p:spPr>
      </p:pic>
      <p:pic>
        <p:nvPicPr>
          <p:cNvPr id="10714125" name="Picture 15" descr="timthumb.php.jpg"/>
          <p:cNvPicPr>
            <a:picLocks noChangeAspect="1"/>
          </p:cNvPicPr>
          <p:nvPr/>
        </p:nvPicPr>
        <p:blipFill>
          <a:blip r:embed="rId13"/>
          <a:srcRect/>
          <a:stretch>
            <a:fillRect/>
          </a:stretch>
        </p:blipFill>
        <p:spPr bwMode="auto">
          <a:xfrm>
            <a:off x="6167438" y="914400"/>
            <a:ext cx="2976562" cy="1676400"/>
          </a:xfrm>
          <a:prstGeom prst="rect">
            <a:avLst/>
          </a:prstGeom>
          <a:noFill/>
          <a:ln w="9525">
            <a:noFill/>
            <a:miter lim="800000"/>
            <a:headEnd/>
            <a:tailEnd/>
          </a:ln>
        </p:spPr>
      </p:pic>
      <p:pic>
        <p:nvPicPr>
          <p:cNvPr id="10714126" name="Picture 1"/>
          <p:cNvPicPr>
            <a:picLocks noChangeAspect="1"/>
          </p:cNvPicPr>
          <p:nvPr/>
        </p:nvPicPr>
        <p:blipFill>
          <a:blip r:embed="rId14"/>
          <a:srcRect/>
          <a:stretch>
            <a:fillRect/>
          </a:stretch>
        </p:blipFill>
        <p:spPr bwMode="auto">
          <a:xfrm>
            <a:off x="4967288" y="4191000"/>
            <a:ext cx="1357312" cy="261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4 Marcador de número de diapositiva"/>
          <p:cNvSpPr>
            <a:spLocks noGrp="1"/>
          </p:cNvSpPr>
          <p:nvPr>
            <p:ph type="sldNum" sz="quarter" idx="12"/>
          </p:nvPr>
        </p:nvSpPr>
        <p:spPr/>
        <p:txBody>
          <a:bodyPr/>
          <a:lstStyle/>
          <a:p>
            <a:pPr>
              <a:defRPr/>
            </a:pPr>
            <a:fld id="{97FC8954-81C4-48EB-B9BC-DFF36C61492D}" type="slidenum">
              <a:rPr lang="en-US"/>
              <a:pPr>
                <a:defRPr/>
              </a:pPr>
              <a:t>80</a:t>
            </a:fld>
            <a:endParaRPr lang="en-US"/>
          </a:p>
        </p:txBody>
      </p:sp>
      <p:graphicFrame>
        <p:nvGraphicFramePr>
          <p:cNvPr id="54274" name="Object 2"/>
          <p:cNvGraphicFramePr>
            <a:graphicFrameLocks noChangeAspect="1"/>
          </p:cNvGraphicFramePr>
          <p:nvPr/>
        </p:nvGraphicFramePr>
        <p:xfrm>
          <a:off x="76200" y="180975"/>
          <a:ext cx="8763000" cy="6296025"/>
        </p:xfrm>
        <a:graphic>
          <a:graphicData uri="http://schemas.openxmlformats.org/presentationml/2006/ole">
            <p:oleObj spid="_x0000_s54274" name="Chart" r:id="rId4" imgW="11792204" imgH="8572500" progId="Excel.Sheet.8">
              <p:embed/>
            </p:oleObj>
          </a:graphicData>
        </a:graphic>
      </p:graphicFrame>
      <p:sp>
        <p:nvSpPr>
          <p:cNvPr id="54276" name="AutoShape 3"/>
          <p:cNvSpPr>
            <a:spLocks/>
          </p:cNvSpPr>
          <p:nvPr/>
        </p:nvSpPr>
        <p:spPr bwMode="auto">
          <a:xfrm rot="6882536">
            <a:off x="6884988" y="1701800"/>
            <a:ext cx="209550" cy="4038600"/>
          </a:xfrm>
          <a:prstGeom prst="leftBrace">
            <a:avLst>
              <a:gd name="adj1" fmla="val 160606"/>
              <a:gd name="adj2" fmla="val 50000"/>
            </a:avLst>
          </a:prstGeom>
          <a:noFill/>
          <a:ln w="28575">
            <a:solidFill>
              <a:schemeClr val="tx1"/>
            </a:solidFill>
            <a:round/>
            <a:headEnd/>
            <a:tailEnd/>
          </a:ln>
        </p:spPr>
        <p:txBody>
          <a:bodyPr wrap="none" anchor="ctr"/>
          <a:lstStyle/>
          <a:p>
            <a:endParaRPr lang="es-ES" sz="2400"/>
          </a:p>
        </p:txBody>
      </p:sp>
      <p:sp>
        <p:nvSpPr>
          <p:cNvPr id="54277" name="Text Box 4"/>
          <p:cNvSpPr txBox="1">
            <a:spLocks noChangeArrowheads="1"/>
          </p:cNvSpPr>
          <p:nvPr/>
        </p:nvSpPr>
        <p:spPr bwMode="auto">
          <a:xfrm rot="1393892">
            <a:off x="5686425" y="3290888"/>
            <a:ext cx="2928938" cy="396875"/>
          </a:xfrm>
          <a:prstGeom prst="rect">
            <a:avLst/>
          </a:prstGeom>
          <a:noFill/>
          <a:ln w="38100" algn="ctr">
            <a:noFill/>
            <a:miter lim="800000"/>
            <a:headEnd/>
            <a:tailEnd/>
          </a:ln>
        </p:spPr>
        <p:txBody>
          <a:bodyPr wrap="none">
            <a:spAutoFit/>
          </a:bodyPr>
          <a:lstStyle/>
          <a:p>
            <a:pPr algn="ctr" eaLnBrk="0" hangingPunct="0"/>
            <a:r>
              <a:rPr lang="en-US" sz="2000"/>
              <a:t>Naïve linear extrapolations</a:t>
            </a:r>
          </a:p>
        </p:txBody>
      </p:sp>
      <p:sp>
        <p:nvSpPr>
          <p:cNvPr id="54278" name="Text Box 5"/>
          <p:cNvSpPr txBox="1">
            <a:spLocks noChangeArrowheads="1"/>
          </p:cNvSpPr>
          <p:nvPr/>
        </p:nvSpPr>
        <p:spPr bwMode="auto">
          <a:xfrm rot="866048">
            <a:off x="2422525" y="3849688"/>
            <a:ext cx="2635250" cy="336550"/>
          </a:xfrm>
          <a:prstGeom prst="rect">
            <a:avLst/>
          </a:prstGeom>
          <a:noFill/>
          <a:ln w="38100" algn="ctr">
            <a:noFill/>
            <a:miter lim="800000"/>
            <a:headEnd/>
            <a:tailEnd/>
          </a:ln>
        </p:spPr>
        <p:txBody>
          <a:bodyPr wrap="none">
            <a:spAutoFit/>
          </a:bodyPr>
          <a:lstStyle/>
          <a:p>
            <a:pPr algn="ctr" eaLnBrk="0" hangingPunct="0"/>
            <a:r>
              <a:rPr lang="en-US" sz="1600">
                <a:solidFill>
                  <a:srgbClr val="339966"/>
                </a:solidFill>
              </a:rPr>
              <a:t>Effective gate oxide thickness</a:t>
            </a:r>
          </a:p>
        </p:txBody>
      </p:sp>
      <p:sp>
        <p:nvSpPr>
          <p:cNvPr id="54279" name="Text Box 6"/>
          <p:cNvSpPr txBox="1">
            <a:spLocks noChangeArrowheads="1"/>
          </p:cNvSpPr>
          <p:nvPr/>
        </p:nvSpPr>
        <p:spPr bwMode="auto">
          <a:xfrm>
            <a:off x="2160588" y="666750"/>
            <a:ext cx="4195762" cy="457200"/>
          </a:xfrm>
          <a:prstGeom prst="rect">
            <a:avLst/>
          </a:prstGeom>
          <a:noFill/>
          <a:ln w="38100" algn="ctr">
            <a:noFill/>
            <a:miter lim="800000"/>
            <a:headEnd/>
            <a:tailEnd/>
          </a:ln>
        </p:spPr>
        <p:txBody>
          <a:bodyPr wrap="none">
            <a:spAutoFit/>
          </a:bodyPr>
          <a:lstStyle/>
          <a:p>
            <a:pPr algn="ctr" eaLnBrk="0" hangingPunct="0"/>
            <a:r>
              <a:rPr lang="en-US" sz="2400"/>
              <a:t>Based on ITRS ’97-03 roadmaps</a:t>
            </a:r>
          </a:p>
        </p:txBody>
      </p:sp>
      <p:sp>
        <p:nvSpPr>
          <p:cNvPr id="54280" name="Text Box 7"/>
          <p:cNvSpPr txBox="1">
            <a:spLocks noChangeArrowheads="1"/>
          </p:cNvSpPr>
          <p:nvPr/>
        </p:nvSpPr>
        <p:spPr bwMode="auto">
          <a:xfrm>
            <a:off x="1247775" y="889000"/>
            <a:ext cx="849313" cy="366713"/>
          </a:xfrm>
          <a:prstGeom prst="rect">
            <a:avLst/>
          </a:prstGeom>
          <a:noFill/>
          <a:ln w="38100" algn="ctr">
            <a:noFill/>
            <a:miter lim="800000"/>
            <a:headEnd/>
            <a:tailEnd/>
          </a:ln>
        </p:spPr>
        <p:txBody>
          <a:bodyPr wrap="none">
            <a:spAutoFit/>
          </a:bodyPr>
          <a:lstStyle/>
          <a:p>
            <a:pPr algn="ctr" eaLnBrk="0" hangingPunct="0"/>
            <a:r>
              <a:rPr lang="en-US" sz="1800">
                <a:latin typeface="Arial" charset="0"/>
              </a:rPr>
              <a:t>(1 </a:t>
            </a:r>
            <a:r>
              <a:rPr lang="en-US" sz="1800">
                <a:latin typeface="Arial" charset="0"/>
                <a:cs typeface="Times New Roman" pitchFamily="18" charset="0"/>
              </a:rPr>
              <a:t>µm)</a:t>
            </a:r>
          </a:p>
        </p:txBody>
      </p:sp>
      <p:sp>
        <p:nvSpPr>
          <p:cNvPr id="54281" name="Text Box 8"/>
          <p:cNvSpPr txBox="1">
            <a:spLocks noChangeArrowheads="1"/>
          </p:cNvSpPr>
          <p:nvPr/>
        </p:nvSpPr>
        <p:spPr bwMode="auto">
          <a:xfrm>
            <a:off x="1219200" y="4911725"/>
            <a:ext cx="1346200" cy="366713"/>
          </a:xfrm>
          <a:prstGeom prst="rect">
            <a:avLst/>
          </a:prstGeom>
          <a:noFill/>
          <a:ln w="38100" algn="ctr">
            <a:noFill/>
            <a:miter lim="800000"/>
            <a:headEnd/>
            <a:tailEnd/>
          </a:ln>
        </p:spPr>
        <p:txBody>
          <a:bodyPr wrap="none">
            <a:spAutoFit/>
          </a:bodyPr>
          <a:lstStyle/>
          <a:p>
            <a:pPr eaLnBrk="0" hangingPunct="0"/>
            <a:r>
              <a:rPr lang="en-US" sz="1800">
                <a:solidFill>
                  <a:srgbClr val="800080"/>
                </a:solidFill>
              </a:rPr>
              <a:t>Silicon atom</a:t>
            </a:r>
          </a:p>
        </p:txBody>
      </p:sp>
      <p:sp>
        <p:nvSpPr>
          <p:cNvPr id="54282" name="Text Box 9"/>
          <p:cNvSpPr txBox="1">
            <a:spLocks noChangeArrowheads="1"/>
          </p:cNvSpPr>
          <p:nvPr/>
        </p:nvSpPr>
        <p:spPr bwMode="auto">
          <a:xfrm>
            <a:off x="1231900" y="4230688"/>
            <a:ext cx="1816100" cy="366712"/>
          </a:xfrm>
          <a:prstGeom prst="rect">
            <a:avLst/>
          </a:prstGeom>
          <a:noFill/>
          <a:ln w="38100" algn="ctr">
            <a:noFill/>
            <a:miter lim="800000"/>
            <a:headEnd/>
            <a:tailEnd/>
          </a:ln>
        </p:spPr>
        <p:txBody>
          <a:bodyPr wrap="none">
            <a:spAutoFit/>
          </a:bodyPr>
          <a:lstStyle/>
          <a:p>
            <a:pPr algn="ctr" eaLnBrk="0" hangingPunct="0"/>
            <a:r>
              <a:rPr lang="en-US" sz="1800">
                <a:solidFill>
                  <a:srgbClr val="800080"/>
                </a:solidFill>
              </a:rPr>
              <a:t>DNA/CNT radius</a:t>
            </a:r>
          </a:p>
        </p:txBody>
      </p:sp>
      <p:sp>
        <p:nvSpPr>
          <p:cNvPr id="54283" name="Text Box 10"/>
          <p:cNvSpPr txBox="1">
            <a:spLocks noChangeArrowheads="1"/>
          </p:cNvSpPr>
          <p:nvPr/>
        </p:nvSpPr>
        <p:spPr bwMode="auto">
          <a:xfrm>
            <a:off x="1235075" y="3181350"/>
            <a:ext cx="1739900" cy="366713"/>
          </a:xfrm>
          <a:prstGeom prst="rect">
            <a:avLst/>
          </a:prstGeom>
          <a:noFill/>
          <a:ln w="38100" algn="ctr">
            <a:noFill/>
            <a:miter lim="800000"/>
            <a:headEnd/>
            <a:tailEnd/>
          </a:ln>
        </p:spPr>
        <p:txBody>
          <a:bodyPr wrap="none">
            <a:spAutoFit/>
          </a:bodyPr>
          <a:lstStyle/>
          <a:p>
            <a:pPr algn="ctr" eaLnBrk="0" hangingPunct="0"/>
            <a:r>
              <a:rPr lang="en-US" sz="1800">
                <a:solidFill>
                  <a:srgbClr val="800080"/>
                </a:solidFill>
              </a:rPr>
              <a:t>Protein molecule</a:t>
            </a:r>
          </a:p>
        </p:txBody>
      </p:sp>
      <p:sp>
        <p:nvSpPr>
          <p:cNvPr id="54284" name="Text Box 11"/>
          <p:cNvSpPr txBox="1">
            <a:spLocks noChangeArrowheads="1"/>
          </p:cNvSpPr>
          <p:nvPr/>
        </p:nvSpPr>
        <p:spPr bwMode="auto">
          <a:xfrm>
            <a:off x="1228725" y="2024063"/>
            <a:ext cx="692150" cy="366712"/>
          </a:xfrm>
          <a:prstGeom prst="rect">
            <a:avLst/>
          </a:prstGeom>
          <a:noFill/>
          <a:ln w="38100" algn="ctr">
            <a:noFill/>
            <a:miter lim="800000"/>
            <a:headEnd/>
            <a:tailEnd/>
          </a:ln>
        </p:spPr>
        <p:txBody>
          <a:bodyPr wrap="none">
            <a:spAutoFit/>
          </a:bodyPr>
          <a:lstStyle/>
          <a:p>
            <a:pPr algn="ctr" eaLnBrk="0" hangingPunct="0"/>
            <a:r>
              <a:rPr lang="en-US" sz="1800">
                <a:solidFill>
                  <a:srgbClr val="800080"/>
                </a:solidFill>
              </a:rPr>
              <a:t>Virus</a:t>
            </a:r>
          </a:p>
        </p:txBody>
      </p:sp>
      <p:sp>
        <p:nvSpPr>
          <p:cNvPr id="54285" name="Text Box 12"/>
          <p:cNvSpPr txBox="1">
            <a:spLocks noChangeArrowheads="1"/>
          </p:cNvSpPr>
          <p:nvPr/>
        </p:nvSpPr>
        <p:spPr bwMode="auto">
          <a:xfrm>
            <a:off x="1219200" y="5376863"/>
            <a:ext cx="1612900" cy="366712"/>
          </a:xfrm>
          <a:prstGeom prst="rect">
            <a:avLst/>
          </a:prstGeom>
          <a:noFill/>
          <a:ln w="38100" algn="ctr">
            <a:noFill/>
            <a:miter lim="800000"/>
            <a:headEnd/>
            <a:tailEnd/>
          </a:ln>
        </p:spPr>
        <p:txBody>
          <a:bodyPr wrap="none">
            <a:spAutoFit/>
          </a:bodyPr>
          <a:lstStyle/>
          <a:p>
            <a:pPr eaLnBrk="0" hangingPunct="0"/>
            <a:r>
              <a:rPr lang="en-US" sz="1800">
                <a:solidFill>
                  <a:srgbClr val="800080"/>
                </a:solidFill>
              </a:rPr>
              <a:t>Hydrogen atom</a:t>
            </a:r>
          </a:p>
        </p:txBody>
      </p:sp>
      <p:sp>
        <p:nvSpPr>
          <p:cNvPr id="54286" name="Rectangle 13"/>
          <p:cNvSpPr>
            <a:spLocks noChangeArrowheads="1"/>
          </p:cNvSpPr>
          <p:nvPr/>
        </p:nvSpPr>
        <p:spPr bwMode="auto">
          <a:xfrm>
            <a:off x="2422525" y="76200"/>
            <a:ext cx="4283075" cy="471488"/>
          </a:xfrm>
          <a:prstGeom prst="rect">
            <a:avLst/>
          </a:prstGeom>
          <a:solidFill>
            <a:schemeClr val="bg1"/>
          </a:solidFill>
          <a:ln w="9525">
            <a:noFill/>
            <a:miter lim="800000"/>
            <a:headEnd/>
            <a:tailEnd/>
          </a:ln>
        </p:spPr>
        <p:txBody>
          <a:bodyPr wrap="none" anchor="ctr"/>
          <a:lstStyle/>
          <a:p>
            <a:endParaRPr lang="es-ES" sz="2400"/>
          </a:p>
        </p:txBody>
      </p:sp>
      <p:sp>
        <p:nvSpPr>
          <p:cNvPr id="54287" name="Rectangle 14"/>
          <p:cNvSpPr>
            <a:spLocks noGrp="1" noChangeArrowheads="1"/>
          </p:cNvSpPr>
          <p:nvPr>
            <p:ph type="title"/>
          </p:nvPr>
        </p:nvSpPr>
        <p:spPr>
          <a:xfrm>
            <a:off x="762000" y="0"/>
            <a:ext cx="8026400" cy="762000"/>
          </a:xfrm>
        </p:spPr>
        <p:txBody>
          <a:bodyPr/>
          <a:lstStyle/>
          <a:p>
            <a:pPr eaLnBrk="1" hangingPunct="1"/>
            <a:r>
              <a:rPr lang="en-US" smtClean="0"/>
              <a:t>Device Size Scaling Trends</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19585" name="Rectangle 5"/>
          <p:cNvSpPr>
            <a:spLocks noGrp="1" noChangeArrowheads="1"/>
          </p:cNvSpPr>
          <p:nvPr>
            <p:ph type="title"/>
          </p:nvPr>
        </p:nvSpPr>
        <p:spPr>
          <a:xfrm>
            <a:off x="685800" y="304800"/>
            <a:ext cx="7772400" cy="533400"/>
          </a:xfrm>
        </p:spPr>
        <p:txBody>
          <a:bodyPr/>
          <a:lstStyle/>
          <a:p>
            <a:r>
              <a:rPr lang="en-US" sz="4000" smtClean="0"/>
              <a:t>Powers of smaller</a:t>
            </a:r>
          </a:p>
        </p:txBody>
      </p:sp>
      <p:pic>
        <p:nvPicPr>
          <p:cNvPr id="1342468" name="Powers of Smaller.mp4">
            <a:hlinkClick r:id="" action="ppaction://media"/>
          </p:cNvPr>
          <p:cNvPicPr>
            <a:picLocks noRot="1" noChangeAspect="1" noChangeArrowheads="1"/>
          </p:cNvPicPr>
          <p:nvPr>
            <p:ph idx="1"/>
            <a:videoFile r:link="rId1"/>
          </p:nvPr>
        </p:nvPicPr>
        <p:blipFill>
          <a:blip r:embed="rId3"/>
          <a:srcRect/>
          <a:stretch>
            <a:fillRect/>
          </a:stretch>
        </p:blipFill>
        <p:spPr>
          <a:xfrm>
            <a:off x="1219200" y="1143000"/>
            <a:ext cx="7010400" cy="525780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4246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42468"/>
                                        </p:tgtEl>
                                      </p:cBhvr>
                                    </p:cmd>
                                  </p:childTnLst>
                                </p:cTn>
                              </p:par>
                            </p:childTnLst>
                          </p:cTn>
                        </p:par>
                      </p:childTnLst>
                    </p:cTn>
                  </p:par>
                </p:childTnLst>
              </p:cTn>
              <p:nextCondLst>
                <p:cond evt="onClick" delay="0">
                  <p:tgtEl>
                    <p:spTgt spid="1342468"/>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42468"/>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5 Marcador de número de diapositiva"/>
          <p:cNvSpPr>
            <a:spLocks noGrp="1"/>
          </p:cNvSpPr>
          <p:nvPr>
            <p:ph type="sldNum" sz="quarter" idx="12"/>
          </p:nvPr>
        </p:nvSpPr>
        <p:spPr/>
        <p:txBody>
          <a:bodyPr/>
          <a:lstStyle/>
          <a:p>
            <a:pPr>
              <a:defRPr/>
            </a:pPr>
            <a:fld id="{7713B7DD-BB69-4770-B7F1-E24B787C598F}" type="slidenum">
              <a:rPr lang="en-US"/>
              <a:pPr>
                <a:defRPr/>
              </a:pPr>
              <a:t>82</a:t>
            </a:fld>
            <a:endParaRPr lang="en-US"/>
          </a:p>
        </p:txBody>
      </p:sp>
      <p:graphicFrame>
        <p:nvGraphicFramePr>
          <p:cNvPr id="55298" name="Object 2"/>
          <p:cNvGraphicFramePr>
            <a:graphicFrameLocks noChangeAspect="1"/>
          </p:cNvGraphicFramePr>
          <p:nvPr/>
        </p:nvGraphicFramePr>
        <p:xfrm>
          <a:off x="152400" y="304800"/>
          <a:ext cx="8839200" cy="6435725"/>
        </p:xfrm>
        <a:graphic>
          <a:graphicData uri="http://schemas.openxmlformats.org/presentationml/2006/ole">
            <p:oleObj spid="_x0000_s55298" name="Chart" r:id="rId4" imgW="11792204" imgH="8572500" progId="Excel.Sheet.8">
              <p:embed/>
            </p:oleObj>
          </a:graphicData>
        </a:graphic>
      </p:graphicFrame>
      <p:sp>
        <p:nvSpPr>
          <p:cNvPr id="55300" name="Line 3"/>
          <p:cNvSpPr>
            <a:spLocks noChangeShapeType="1"/>
          </p:cNvSpPr>
          <p:nvPr/>
        </p:nvSpPr>
        <p:spPr bwMode="auto">
          <a:xfrm>
            <a:off x="1447800" y="3082925"/>
            <a:ext cx="7315200" cy="0"/>
          </a:xfrm>
          <a:prstGeom prst="line">
            <a:avLst/>
          </a:prstGeom>
          <a:noFill/>
          <a:ln w="38100">
            <a:solidFill>
              <a:srgbClr val="CC0000"/>
            </a:solidFill>
            <a:round/>
            <a:headEnd/>
            <a:tailEnd/>
          </a:ln>
        </p:spPr>
        <p:txBody>
          <a:bodyPr/>
          <a:lstStyle/>
          <a:p>
            <a:endParaRPr lang="en-US"/>
          </a:p>
        </p:txBody>
      </p:sp>
      <p:sp>
        <p:nvSpPr>
          <p:cNvPr id="55301" name="Text Box 4"/>
          <p:cNvSpPr txBox="1">
            <a:spLocks noChangeArrowheads="1"/>
          </p:cNvSpPr>
          <p:nvPr/>
        </p:nvSpPr>
        <p:spPr bwMode="auto">
          <a:xfrm>
            <a:off x="1524000" y="3041650"/>
            <a:ext cx="2166938" cy="304800"/>
          </a:xfrm>
          <a:prstGeom prst="rect">
            <a:avLst/>
          </a:prstGeom>
          <a:noFill/>
          <a:ln w="38100" algn="ctr">
            <a:noFill/>
            <a:miter lim="800000"/>
            <a:headEnd/>
            <a:tailEnd/>
          </a:ln>
        </p:spPr>
        <p:txBody>
          <a:bodyPr wrap="none">
            <a:spAutoFit/>
          </a:bodyPr>
          <a:lstStyle/>
          <a:p>
            <a:pPr algn="ctr" eaLnBrk="0" hangingPunct="0"/>
            <a:r>
              <a:rPr lang="en-US" sz="1400">
                <a:solidFill>
                  <a:srgbClr val="CC0000"/>
                </a:solidFill>
                <a:latin typeface="Arial" charset="0"/>
              </a:rPr>
              <a:t>Practical limit for CMOS?</a:t>
            </a:r>
          </a:p>
        </p:txBody>
      </p:sp>
      <p:sp>
        <p:nvSpPr>
          <p:cNvPr id="55302" name="AutoShape 5"/>
          <p:cNvSpPr>
            <a:spLocks/>
          </p:cNvSpPr>
          <p:nvPr/>
        </p:nvSpPr>
        <p:spPr bwMode="auto">
          <a:xfrm rot="7115350">
            <a:off x="6666707" y="2137569"/>
            <a:ext cx="176212" cy="4051300"/>
          </a:xfrm>
          <a:prstGeom prst="leftBrace">
            <a:avLst>
              <a:gd name="adj1" fmla="val 191592"/>
              <a:gd name="adj2" fmla="val 50000"/>
            </a:avLst>
          </a:prstGeom>
          <a:noFill/>
          <a:ln w="28575">
            <a:solidFill>
              <a:schemeClr val="tx1"/>
            </a:solidFill>
            <a:round/>
            <a:headEnd/>
            <a:tailEnd/>
          </a:ln>
        </p:spPr>
        <p:txBody>
          <a:bodyPr wrap="none" anchor="ctr"/>
          <a:lstStyle/>
          <a:p>
            <a:endParaRPr lang="es-ES" sz="2400"/>
          </a:p>
        </p:txBody>
      </p:sp>
      <p:sp>
        <p:nvSpPr>
          <p:cNvPr id="55303" name="Text Box 6"/>
          <p:cNvSpPr txBox="1">
            <a:spLocks noChangeArrowheads="1"/>
          </p:cNvSpPr>
          <p:nvPr/>
        </p:nvSpPr>
        <p:spPr bwMode="auto">
          <a:xfrm rot="1703763">
            <a:off x="5657850" y="3892550"/>
            <a:ext cx="2830513" cy="396875"/>
          </a:xfrm>
          <a:prstGeom prst="rect">
            <a:avLst/>
          </a:prstGeom>
          <a:noFill/>
          <a:ln w="38100" algn="ctr">
            <a:noFill/>
            <a:miter lim="800000"/>
            <a:headEnd/>
            <a:tailEnd/>
          </a:ln>
        </p:spPr>
        <p:txBody>
          <a:bodyPr wrap="none">
            <a:spAutoFit/>
          </a:bodyPr>
          <a:lstStyle/>
          <a:p>
            <a:pPr algn="ctr" eaLnBrk="0" hangingPunct="0"/>
            <a:r>
              <a:rPr lang="en-US" sz="2000"/>
              <a:t>Naïve linear extrapolation</a:t>
            </a:r>
          </a:p>
        </p:txBody>
      </p:sp>
      <p:sp>
        <p:nvSpPr>
          <p:cNvPr id="55304" name="Rectangle 7"/>
          <p:cNvSpPr>
            <a:spLocks noGrp="1" noChangeArrowheads="1"/>
          </p:cNvSpPr>
          <p:nvPr>
            <p:ph type="title"/>
          </p:nvPr>
        </p:nvSpPr>
        <p:spPr>
          <a:xfrm>
            <a:off x="1066800" y="0"/>
            <a:ext cx="7010400" cy="685800"/>
          </a:xfrm>
          <a:solidFill>
            <a:schemeClr val="bg1"/>
          </a:solidFill>
        </p:spPr>
        <p:txBody>
          <a:bodyPr/>
          <a:lstStyle/>
          <a:p>
            <a:pPr eaLnBrk="1" hangingPunct="1">
              <a:lnSpc>
                <a:spcPct val="80000"/>
              </a:lnSpc>
            </a:pPr>
            <a:r>
              <a:rPr lang="en-US" sz="2400" smtClean="0"/>
              <a:t>Trend of Min. Transistor Switching Energy</a:t>
            </a:r>
          </a:p>
        </p:txBody>
      </p:sp>
      <p:sp>
        <p:nvSpPr>
          <p:cNvPr id="55305" name="Text Box 8"/>
          <p:cNvSpPr txBox="1">
            <a:spLocks noChangeArrowheads="1"/>
          </p:cNvSpPr>
          <p:nvPr/>
        </p:nvSpPr>
        <p:spPr bwMode="auto">
          <a:xfrm>
            <a:off x="8667750" y="1501775"/>
            <a:ext cx="342900" cy="336550"/>
          </a:xfrm>
          <a:prstGeom prst="rect">
            <a:avLst/>
          </a:prstGeom>
          <a:noFill/>
          <a:ln w="38100" algn="ctr">
            <a:noFill/>
            <a:miter lim="800000"/>
            <a:headEnd/>
            <a:tailEnd/>
          </a:ln>
        </p:spPr>
        <p:txBody>
          <a:bodyPr wrap="none">
            <a:spAutoFit/>
          </a:bodyPr>
          <a:lstStyle/>
          <a:p>
            <a:pPr algn="ctr" eaLnBrk="0" hangingPunct="0"/>
            <a:r>
              <a:rPr lang="en-US" sz="1600">
                <a:latin typeface="Arial" charset="0"/>
              </a:rPr>
              <a:t>fJ</a:t>
            </a:r>
          </a:p>
        </p:txBody>
      </p:sp>
      <p:sp>
        <p:nvSpPr>
          <p:cNvPr id="55306" name="Text Box 9"/>
          <p:cNvSpPr txBox="1">
            <a:spLocks noChangeArrowheads="1"/>
          </p:cNvSpPr>
          <p:nvPr/>
        </p:nvSpPr>
        <p:spPr bwMode="auto">
          <a:xfrm>
            <a:off x="8658225" y="3159125"/>
            <a:ext cx="398463" cy="336550"/>
          </a:xfrm>
          <a:prstGeom prst="rect">
            <a:avLst/>
          </a:prstGeom>
          <a:noFill/>
          <a:ln w="38100" algn="ctr">
            <a:noFill/>
            <a:miter lim="800000"/>
            <a:headEnd/>
            <a:tailEnd/>
          </a:ln>
        </p:spPr>
        <p:txBody>
          <a:bodyPr wrap="none">
            <a:spAutoFit/>
          </a:bodyPr>
          <a:lstStyle/>
          <a:p>
            <a:pPr algn="ctr" eaLnBrk="0" hangingPunct="0"/>
            <a:r>
              <a:rPr lang="en-US" sz="1600">
                <a:latin typeface="Arial" charset="0"/>
              </a:rPr>
              <a:t>aJ</a:t>
            </a:r>
          </a:p>
        </p:txBody>
      </p:sp>
      <p:sp>
        <p:nvSpPr>
          <p:cNvPr id="55307" name="Text Box 10"/>
          <p:cNvSpPr txBox="1">
            <a:spLocks noChangeArrowheads="1"/>
          </p:cNvSpPr>
          <p:nvPr/>
        </p:nvSpPr>
        <p:spPr bwMode="auto">
          <a:xfrm>
            <a:off x="8697913" y="4940300"/>
            <a:ext cx="387350" cy="336550"/>
          </a:xfrm>
          <a:prstGeom prst="rect">
            <a:avLst/>
          </a:prstGeom>
          <a:noFill/>
          <a:ln w="38100" algn="ctr">
            <a:noFill/>
            <a:miter lim="800000"/>
            <a:headEnd/>
            <a:tailEnd/>
          </a:ln>
        </p:spPr>
        <p:txBody>
          <a:bodyPr wrap="none">
            <a:spAutoFit/>
          </a:bodyPr>
          <a:lstStyle/>
          <a:p>
            <a:pPr algn="ctr" eaLnBrk="0" hangingPunct="0"/>
            <a:r>
              <a:rPr lang="en-US" sz="1600">
                <a:latin typeface="Arial" charset="0"/>
              </a:rPr>
              <a:t>zJ</a:t>
            </a:r>
          </a:p>
        </p:txBody>
      </p:sp>
      <p:sp>
        <p:nvSpPr>
          <p:cNvPr id="55308" name="Line 12"/>
          <p:cNvSpPr>
            <a:spLocks noChangeShapeType="1"/>
          </p:cNvSpPr>
          <p:nvPr/>
        </p:nvSpPr>
        <p:spPr bwMode="auto">
          <a:xfrm flipH="1">
            <a:off x="8526463" y="1685925"/>
            <a:ext cx="209550" cy="0"/>
          </a:xfrm>
          <a:prstGeom prst="line">
            <a:avLst/>
          </a:prstGeom>
          <a:noFill/>
          <a:ln w="28575">
            <a:solidFill>
              <a:schemeClr val="tx1"/>
            </a:solidFill>
            <a:round/>
            <a:headEnd/>
            <a:tailEnd type="triangle" w="med" len="med"/>
          </a:ln>
        </p:spPr>
        <p:txBody>
          <a:bodyPr/>
          <a:lstStyle/>
          <a:p>
            <a:endParaRPr lang="en-US"/>
          </a:p>
        </p:txBody>
      </p:sp>
      <p:sp>
        <p:nvSpPr>
          <p:cNvPr id="55309" name="Line 13"/>
          <p:cNvSpPr>
            <a:spLocks noChangeShapeType="1"/>
          </p:cNvSpPr>
          <p:nvPr/>
        </p:nvSpPr>
        <p:spPr bwMode="auto">
          <a:xfrm flipH="1">
            <a:off x="8501063" y="3502025"/>
            <a:ext cx="209550" cy="0"/>
          </a:xfrm>
          <a:prstGeom prst="line">
            <a:avLst/>
          </a:prstGeom>
          <a:noFill/>
          <a:ln w="28575">
            <a:solidFill>
              <a:schemeClr val="tx1"/>
            </a:solidFill>
            <a:round/>
            <a:headEnd/>
            <a:tailEnd type="triangle" w="med" len="med"/>
          </a:ln>
        </p:spPr>
        <p:txBody>
          <a:bodyPr/>
          <a:lstStyle/>
          <a:p>
            <a:endParaRPr lang="en-US"/>
          </a:p>
        </p:txBody>
      </p:sp>
      <p:sp>
        <p:nvSpPr>
          <p:cNvPr id="55310" name="Line 14"/>
          <p:cNvSpPr>
            <a:spLocks noChangeShapeType="1"/>
          </p:cNvSpPr>
          <p:nvPr/>
        </p:nvSpPr>
        <p:spPr bwMode="auto">
          <a:xfrm flipH="1">
            <a:off x="8513763" y="5330825"/>
            <a:ext cx="209550" cy="0"/>
          </a:xfrm>
          <a:prstGeom prst="line">
            <a:avLst/>
          </a:prstGeom>
          <a:noFill/>
          <a:ln w="28575">
            <a:solidFill>
              <a:schemeClr val="tx1"/>
            </a:solidFill>
            <a:round/>
            <a:headEnd/>
            <a:tailEnd type="triangle" w="med" len="med"/>
          </a:ln>
        </p:spPr>
        <p:txBody>
          <a:bodyPr/>
          <a:lstStyle/>
          <a:p>
            <a:endParaRPr lang="en-US"/>
          </a:p>
        </p:txBody>
      </p:sp>
      <p:sp>
        <p:nvSpPr>
          <p:cNvPr id="55311" name="Text Box 15"/>
          <p:cNvSpPr txBox="1">
            <a:spLocks noChangeArrowheads="1"/>
          </p:cNvSpPr>
          <p:nvPr/>
        </p:nvSpPr>
        <p:spPr bwMode="auto">
          <a:xfrm>
            <a:off x="2879725" y="1558925"/>
            <a:ext cx="1708150" cy="641350"/>
          </a:xfrm>
          <a:prstGeom prst="rect">
            <a:avLst/>
          </a:prstGeom>
          <a:noFill/>
          <a:ln w="9525">
            <a:noFill/>
            <a:miter lim="800000"/>
            <a:headEnd/>
            <a:tailEnd/>
          </a:ln>
        </p:spPr>
        <p:txBody>
          <a:bodyPr wrap="none">
            <a:spAutoFit/>
          </a:bodyPr>
          <a:lstStyle/>
          <a:p>
            <a:r>
              <a:rPr lang="en-US" sz="1800">
                <a:latin typeface="Arial" charset="0"/>
              </a:rPr>
              <a:t>Node numbers</a:t>
            </a:r>
            <a:br>
              <a:rPr lang="en-US" sz="1800">
                <a:latin typeface="Arial" charset="0"/>
              </a:rPr>
            </a:br>
            <a:r>
              <a:rPr lang="en-US" sz="1800">
                <a:latin typeface="Arial" charset="0"/>
              </a:rPr>
              <a:t>(nm DRAM hp)</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22657" name="Rectangle 2"/>
          <p:cNvSpPr>
            <a:spLocks noGrp="1" noChangeArrowheads="1"/>
          </p:cNvSpPr>
          <p:nvPr>
            <p:ph type="title"/>
          </p:nvPr>
        </p:nvSpPr>
        <p:spPr>
          <a:xfrm>
            <a:off x="685800" y="304800"/>
            <a:ext cx="7772400" cy="533400"/>
          </a:xfrm>
        </p:spPr>
        <p:txBody>
          <a:bodyPr/>
          <a:lstStyle/>
          <a:p>
            <a:r>
              <a:rPr lang="en-US" sz="4000" smtClean="0"/>
              <a:t>Energy Efficiency Revolution</a:t>
            </a:r>
          </a:p>
        </p:txBody>
      </p:sp>
      <p:pic>
        <p:nvPicPr>
          <p:cNvPr id="1344517" name="Let's Talk Computer Energy Efficiency.mp4">
            <a:hlinkClick r:id="" action="ppaction://media"/>
          </p:cNvPr>
          <p:cNvPicPr>
            <a:picLocks noGrp="1" noRot="1" noChangeAspect="1" noChangeArrowheads="1"/>
          </p:cNvPicPr>
          <p:nvPr>
            <p:ph idx="1"/>
            <a:videoFile r:link="rId1"/>
          </p:nvPr>
        </p:nvPicPr>
        <p:blipFill>
          <a:blip r:embed="rId3"/>
          <a:srcRect/>
          <a:stretch>
            <a:fillRect/>
          </a:stretch>
        </p:blipFill>
        <p:spPr>
          <a:xfrm>
            <a:off x="990600" y="914400"/>
            <a:ext cx="7391400" cy="554355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445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44517"/>
                                        </p:tgtEl>
                                      </p:cBhvr>
                                    </p:cmd>
                                  </p:childTnLst>
                                </p:cTn>
                              </p:par>
                            </p:childTnLst>
                          </p:cTn>
                        </p:par>
                      </p:childTnLst>
                    </p:cTn>
                  </p:par>
                </p:childTnLst>
              </p:cTn>
              <p:nextCondLst>
                <p:cond evt="onClick" delay="0">
                  <p:tgtEl>
                    <p:spTgt spid="1344517"/>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44517"/>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823681" name="Picture 2" descr="eeis_01_img0342"/>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25729" name="Rectangle 5"/>
          <p:cNvSpPr>
            <a:spLocks noGrp="1" noChangeArrowheads="1"/>
          </p:cNvSpPr>
          <p:nvPr>
            <p:ph type="title"/>
          </p:nvPr>
        </p:nvSpPr>
        <p:spPr/>
        <p:txBody>
          <a:bodyPr/>
          <a:lstStyle/>
          <a:p>
            <a:pPr eaLnBrk="1" hangingPunct="1"/>
            <a:r>
              <a:rPr lang="en-US" smtClean="0"/>
              <a:t>45 nm – What does it mean?</a:t>
            </a:r>
          </a:p>
        </p:txBody>
      </p:sp>
      <p:pic>
        <p:nvPicPr>
          <p:cNvPr id="1329160" name="45nm...What Does It Mean_.mp4">
            <a:hlinkClick r:id="" action="ppaction://media"/>
          </p:cNvPr>
          <p:cNvPicPr>
            <a:picLocks noGrp="1" noRot="1" noChangeAspect="1" noChangeArrowheads="1"/>
          </p:cNvPicPr>
          <p:nvPr>
            <p:ph idx="1"/>
            <a:videoFile r:link="rId1"/>
          </p:nvPr>
        </p:nvPicPr>
        <p:blipFill>
          <a:blip r:embed="rId3"/>
          <a:srcRect/>
          <a:stretch>
            <a:fillRect/>
          </a:stretch>
        </p:blipFill>
        <p:spPr>
          <a:xfrm>
            <a:off x="838200" y="695325"/>
            <a:ext cx="7696200" cy="577215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2916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29160"/>
                                        </p:tgtEl>
                                      </p:cBhvr>
                                    </p:cmd>
                                  </p:childTnLst>
                                </p:cTn>
                              </p:par>
                            </p:childTnLst>
                          </p:cTn>
                        </p:par>
                      </p:childTnLst>
                    </p:cTn>
                  </p:par>
                </p:childTnLst>
              </p:cTn>
              <p:nextCondLst>
                <p:cond evt="onClick" delay="0">
                  <p:tgtEl>
                    <p:spTgt spid="1329160"/>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29160"/>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26753" name="Rectangle 2"/>
          <p:cNvSpPr>
            <a:spLocks noGrp="1" noChangeArrowheads="1"/>
          </p:cNvSpPr>
          <p:nvPr>
            <p:ph type="title"/>
          </p:nvPr>
        </p:nvSpPr>
        <p:spPr/>
        <p:txBody>
          <a:bodyPr/>
          <a:lstStyle/>
          <a:p>
            <a:pPr eaLnBrk="1" hangingPunct="1"/>
            <a:r>
              <a:rPr lang="en-US" smtClean="0"/>
              <a:t>Inside an Intel FAB</a:t>
            </a:r>
          </a:p>
        </p:txBody>
      </p:sp>
      <p:pic>
        <p:nvPicPr>
          <p:cNvPr id="1334276" name="Inside an Intel FAB.mp4">
            <a:hlinkClick r:id="" action="ppaction://media"/>
          </p:cNvPr>
          <p:cNvPicPr>
            <a:picLocks noRot="1" noChangeAspect="1" noChangeArrowheads="1"/>
          </p:cNvPicPr>
          <p:nvPr>
            <p:ph idx="1"/>
            <a:videoFile r:link="rId1"/>
          </p:nvPr>
        </p:nvPicPr>
        <p:blipFill>
          <a:blip r:embed="rId3"/>
          <a:srcRect/>
          <a:stretch>
            <a:fillRect/>
          </a:stretch>
        </p:blipFill>
        <p:spPr>
          <a:xfrm>
            <a:off x="762000" y="762000"/>
            <a:ext cx="7848600" cy="588645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3427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34276"/>
                                        </p:tgtEl>
                                      </p:cBhvr>
                                    </p:cmd>
                                  </p:childTnLst>
                                </p:cTn>
                              </p:par>
                            </p:childTnLst>
                          </p:cTn>
                        </p:par>
                      </p:childTnLst>
                    </p:cTn>
                  </p:par>
                </p:childTnLst>
              </p:cTn>
              <p:nextCondLst>
                <p:cond evt="onClick" delay="0">
                  <p:tgtEl>
                    <p:spTgt spid="1334276"/>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34276"/>
                </p:tgtEl>
              </p:cMediaNode>
            </p:video>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27777" name="Rectangle 2"/>
          <p:cNvSpPr>
            <a:spLocks noGrp="1" noChangeArrowheads="1"/>
          </p:cNvSpPr>
          <p:nvPr>
            <p:ph type="title"/>
          </p:nvPr>
        </p:nvSpPr>
        <p:spPr/>
        <p:txBody>
          <a:bodyPr/>
          <a:lstStyle/>
          <a:p>
            <a:pPr eaLnBrk="1" hangingPunct="1"/>
            <a:r>
              <a:rPr lang="en-US" smtClean="0"/>
              <a:t>Inside an Intel Fab – the music video</a:t>
            </a:r>
          </a:p>
        </p:txBody>
      </p:sp>
      <p:pic>
        <p:nvPicPr>
          <p:cNvPr id="1331204" name="Investing in chip making innovation inside intel's fab.mp4">
            <a:hlinkClick r:id="" action="ppaction://media"/>
          </p:cNvPr>
          <p:cNvPicPr>
            <a:picLocks noRot="1" noChangeAspect="1" noChangeArrowheads="1"/>
          </p:cNvPicPr>
          <p:nvPr>
            <p:ph idx="1"/>
            <a:videoFile r:link="rId1"/>
          </p:nvPr>
        </p:nvPicPr>
        <p:blipFill>
          <a:blip r:embed="rId3"/>
          <a:srcRect/>
          <a:stretch>
            <a:fillRect/>
          </a:stretch>
        </p:blipFill>
        <p:spPr>
          <a:xfrm>
            <a:off x="1066800" y="838200"/>
            <a:ext cx="7391400" cy="554355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3120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31204"/>
                                        </p:tgtEl>
                                      </p:cBhvr>
                                    </p:cmd>
                                  </p:childTnLst>
                                </p:cTn>
                              </p:par>
                            </p:childTnLst>
                          </p:cTn>
                        </p:par>
                      </p:childTnLst>
                    </p:cTn>
                  </p:par>
                </p:childTnLst>
              </p:cTn>
              <p:nextCondLst>
                <p:cond evt="onClick" delay="0">
                  <p:tgtEl>
                    <p:spTgt spid="1331204"/>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31204"/>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28801" name="Rectangle 2"/>
          <p:cNvSpPr>
            <a:spLocks noGrp="1" noChangeArrowheads="1"/>
          </p:cNvSpPr>
          <p:nvPr>
            <p:ph type="title"/>
          </p:nvPr>
        </p:nvSpPr>
        <p:spPr/>
        <p:txBody>
          <a:bodyPr/>
          <a:lstStyle/>
          <a:p>
            <a:pPr eaLnBrk="1" hangingPunct="1"/>
            <a:r>
              <a:rPr lang="en-US" sz="2000" smtClean="0"/>
              <a:t>Microprocessors are not the only kind of chip in a computer</a:t>
            </a:r>
          </a:p>
        </p:txBody>
      </p:sp>
      <p:pic>
        <p:nvPicPr>
          <p:cNvPr id="1358853" name="A Behind the Scenes Look_ How We Make Our Products.mp4">
            <a:hlinkClick r:id="" action="ppaction://media"/>
          </p:cNvPr>
          <p:cNvPicPr>
            <a:picLocks noGrp="1" noRot="1" noChangeAspect="1" noChangeArrowheads="1"/>
          </p:cNvPicPr>
          <p:nvPr>
            <p:ph idx="1"/>
            <a:videoFile r:link="rId1"/>
          </p:nvPr>
        </p:nvPicPr>
        <p:blipFill>
          <a:blip r:embed="rId3"/>
          <a:srcRect/>
          <a:stretch>
            <a:fillRect/>
          </a:stretch>
        </p:blipFill>
        <p:spPr>
          <a:xfrm>
            <a:off x="838200" y="658813"/>
            <a:ext cx="7848600" cy="588645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5885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58853"/>
                                        </p:tgtEl>
                                      </p:cBhvr>
                                    </p:cmd>
                                  </p:childTnLst>
                                </p:cTn>
                              </p:par>
                            </p:childTnLst>
                          </p:cTn>
                        </p:par>
                      </p:childTnLst>
                    </p:cTn>
                  </p:par>
                </p:childTnLst>
              </p:cTn>
              <p:nextCondLst>
                <p:cond evt="onClick" delay="0">
                  <p:tgtEl>
                    <p:spTgt spid="1358853"/>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58853"/>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0829825" name="Rectangle 2"/>
          <p:cNvSpPr>
            <a:spLocks noGrp="1" noChangeArrowheads="1"/>
          </p:cNvSpPr>
          <p:nvPr>
            <p:ph type="title"/>
          </p:nvPr>
        </p:nvSpPr>
        <p:spPr/>
        <p:txBody>
          <a:bodyPr/>
          <a:lstStyle/>
          <a:p>
            <a:pPr eaLnBrk="1" hangingPunct="1"/>
            <a:r>
              <a:rPr lang="en-US" smtClean="0"/>
              <a:t>One more time: Inside an Intel Fab</a:t>
            </a:r>
          </a:p>
        </p:txBody>
      </p:sp>
      <p:pic>
        <p:nvPicPr>
          <p:cNvPr id="1333251" name="Investing in chip making innovation inside intel's fab.mp4">
            <a:hlinkClick r:id="" action="ppaction://media"/>
          </p:cNvPr>
          <p:cNvPicPr>
            <a:picLocks noRot="1" noChangeAspect="1" noChangeArrowheads="1"/>
          </p:cNvPicPr>
          <p:nvPr>
            <p:ph idx="1"/>
            <a:videoFile r:link="rId1"/>
          </p:nvPr>
        </p:nvPicPr>
        <p:blipFill>
          <a:blip r:embed="rId3"/>
          <a:srcRect/>
          <a:stretch>
            <a:fillRect/>
          </a:stretch>
        </p:blipFill>
        <p:spPr>
          <a:xfrm>
            <a:off x="1066800" y="866775"/>
            <a:ext cx="7391400" cy="5543550"/>
          </a:xfr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3325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33251"/>
                                        </p:tgtEl>
                                      </p:cBhvr>
                                    </p:cmd>
                                  </p:childTnLst>
                                </p:cTn>
                              </p:par>
                            </p:childTnLst>
                          </p:cTn>
                        </p:par>
                      </p:childTnLst>
                    </p:cTn>
                  </p:par>
                </p:childTnLst>
              </p:cTn>
              <p:nextCondLst>
                <p:cond evt="onClick" delay="0">
                  <p:tgtEl>
                    <p:spTgt spid="1333251"/>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1333251"/>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716161" name="Picture 1"/>
          <p:cNvPicPr>
            <a:picLocks noChangeAspect="1"/>
          </p:cNvPicPr>
          <p:nvPr/>
        </p:nvPicPr>
        <p:blipFill>
          <a:blip r:embed="rId2"/>
          <a:srcRect/>
          <a:stretch>
            <a:fillRect/>
          </a:stretch>
        </p:blipFill>
        <p:spPr bwMode="auto">
          <a:xfrm>
            <a:off x="5072063" y="2271713"/>
            <a:ext cx="3973512" cy="2651125"/>
          </a:xfrm>
          <a:prstGeom prst="rect">
            <a:avLst/>
          </a:prstGeom>
          <a:noFill/>
          <a:ln w="9525">
            <a:noFill/>
            <a:miter lim="800000"/>
            <a:headEnd/>
            <a:tailEnd/>
          </a:ln>
        </p:spPr>
      </p:pic>
      <p:sp>
        <p:nvSpPr>
          <p:cNvPr id="10716162" name="Title 1"/>
          <p:cNvSpPr>
            <a:spLocks noGrp="1"/>
          </p:cNvSpPr>
          <p:nvPr>
            <p:ph type="title" idx="4294967295"/>
          </p:nvPr>
        </p:nvSpPr>
        <p:spPr/>
        <p:txBody>
          <a:bodyPr/>
          <a:lstStyle/>
          <a:p>
            <a:r>
              <a:rPr lang="en-US" smtClean="0"/>
              <a:t>Consumer Electronics</a:t>
            </a:r>
          </a:p>
        </p:txBody>
      </p:sp>
      <p:sp>
        <p:nvSpPr>
          <p:cNvPr id="10716163" name="Slide Number Placeholder 3"/>
          <p:cNvSpPr txBox="1">
            <a:spLocks noGrp="1"/>
          </p:cNvSpPr>
          <p:nvPr/>
        </p:nvSpPr>
        <p:spPr bwMode="auto">
          <a:xfrm>
            <a:off x="6553200" y="6245225"/>
            <a:ext cx="2133600" cy="476250"/>
          </a:xfrm>
          <a:prstGeom prst="rect">
            <a:avLst/>
          </a:prstGeom>
          <a:noFill/>
          <a:ln w="9525">
            <a:noFill/>
            <a:miter lim="800000"/>
            <a:headEnd/>
            <a:tailEnd/>
          </a:ln>
        </p:spPr>
        <p:txBody>
          <a:bodyPr/>
          <a:lstStyle/>
          <a:p>
            <a:pPr algn="r"/>
            <a:r>
              <a:rPr lang="en-US" sz="1400">
                <a:latin typeface="Arial" charset="0"/>
                <a:ea typeface="MS PGothic" pitchFamily="34" charset="-128"/>
              </a:rPr>
              <a:t>Page </a:t>
            </a:r>
            <a:fld id="{F8D37F7A-FCC3-4596-A570-D90A6A31A012}" type="slidenum">
              <a:rPr lang="en-US" sz="1400">
                <a:latin typeface="Arial" charset="0"/>
                <a:ea typeface="MS PGothic" pitchFamily="34" charset="-128"/>
              </a:rPr>
              <a:pPr algn="r"/>
              <a:t>9</a:t>
            </a:fld>
            <a:endParaRPr lang="en-US" sz="1400">
              <a:latin typeface="Arial" charset="0"/>
              <a:ea typeface="MS PGothic" pitchFamily="34" charset="-128"/>
            </a:endParaRPr>
          </a:p>
        </p:txBody>
      </p:sp>
      <p:pic>
        <p:nvPicPr>
          <p:cNvPr id="10716164" name="Picture 4"/>
          <p:cNvPicPr>
            <a:picLocks noChangeAspect="1"/>
          </p:cNvPicPr>
          <p:nvPr/>
        </p:nvPicPr>
        <p:blipFill>
          <a:blip r:embed="rId3"/>
          <a:srcRect/>
          <a:stretch>
            <a:fillRect/>
          </a:stretch>
        </p:blipFill>
        <p:spPr bwMode="auto">
          <a:xfrm>
            <a:off x="468313" y="1171575"/>
            <a:ext cx="860425" cy="1550988"/>
          </a:xfrm>
          <a:prstGeom prst="rect">
            <a:avLst/>
          </a:prstGeom>
          <a:noFill/>
          <a:ln w="9525">
            <a:noFill/>
            <a:miter lim="800000"/>
            <a:headEnd/>
            <a:tailEnd/>
          </a:ln>
        </p:spPr>
      </p:pic>
      <p:pic>
        <p:nvPicPr>
          <p:cNvPr id="10716165" name="Picture 5"/>
          <p:cNvPicPr>
            <a:picLocks noChangeAspect="1"/>
          </p:cNvPicPr>
          <p:nvPr/>
        </p:nvPicPr>
        <p:blipFill>
          <a:blip r:embed="rId4"/>
          <a:srcRect/>
          <a:stretch>
            <a:fillRect/>
          </a:stretch>
        </p:blipFill>
        <p:spPr bwMode="auto">
          <a:xfrm>
            <a:off x="1082675" y="2600325"/>
            <a:ext cx="1922463" cy="1922463"/>
          </a:xfrm>
          <a:prstGeom prst="rect">
            <a:avLst/>
          </a:prstGeom>
          <a:noFill/>
          <a:ln w="9525">
            <a:noFill/>
            <a:miter lim="800000"/>
            <a:headEnd/>
            <a:tailEnd/>
          </a:ln>
        </p:spPr>
      </p:pic>
      <p:pic>
        <p:nvPicPr>
          <p:cNvPr id="10716166" name="Picture 7"/>
          <p:cNvPicPr>
            <a:picLocks noChangeAspect="1"/>
          </p:cNvPicPr>
          <p:nvPr/>
        </p:nvPicPr>
        <p:blipFill>
          <a:blip r:embed="rId5"/>
          <a:srcRect/>
          <a:stretch>
            <a:fillRect/>
          </a:stretch>
        </p:blipFill>
        <p:spPr bwMode="auto">
          <a:xfrm>
            <a:off x="5876925" y="4986338"/>
            <a:ext cx="3035300" cy="1700212"/>
          </a:xfrm>
          <a:prstGeom prst="rect">
            <a:avLst/>
          </a:prstGeom>
          <a:noFill/>
          <a:ln w="9525">
            <a:noFill/>
            <a:miter lim="800000"/>
            <a:headEnd/>
            <a:tailEnd/>
          </a:ln>
        </p:spPr>
      </p:pic>
      <p:pic>
        <p:nvPicPr>
          <p:cNvPr id="10716167" name="Picture 9"/>
          <p:cNvPicPr>
            <a:picLocks noChangeAspect="1"/>
          </p:cNvPicPr>
          <p:nvPr/>
        </p:nvPicPr>
        <p:blipFill>
          <a:blip r:embed="rId6"/>
          <a:srcRect/>
          <a:stretch>
            <a:fillRect/>
          </a:stretch>
        </p:blipFill>
        <p:spPr bwMode="auto">
          <a:xfrm>
            <a:off x="6740525" y="977900"/>
            <a:ext cx="2198688" cy="1292225"/>
          </a:xfrm>
          <a:prstGeom prst="rect">
            <a:avLst/>
          </a:prstGeom>
          <a:noFill/>
          <a:ln w="9525">
            <a:noFill/>
            <a:miter lim="800000"/>
            <a:headEnd/>
            <a:tailEnd/>
          </a:ln>
        </p:spPr>
      </p:pic>
      <p:pic>
        <p:nvPicPr>
          <p:cNvPr id="10716168" name="Picture 12"/>
          <p:cNvPicPr>
            <a:picLocks noChangeAspect="1"/>
          </p:cNvPicPr>
          <p:nvPr/>
        </p:nvPicPr>
        <p:blipFill>
          <a:blip r:embed="rId7"/>
          <a:srcRect/>
          <a:stretch>
            <a:fillRect/>
          </a:stretch>
        </p:blipFill>
        <p:spPr bwMode="auto">
          <a:xfrm>
            <a:off x="3390900" y="1874838"/>
            <a:ext cx="1592263" cy="1417637"/>
          </a:xfrm>
          <a:prstGeom prst="rect">
            <a:avLst/>
          </a:prstGeom>
          <a:noFill/>
          <a:ln w="9525">
            <a:noFill/>
            <a:miter lim="800000"/>
            <a:headEnd/>
            <a:tailEnd/>
          </a:ln>
        </p:spPr>
      </p:pic>
      <p:pic>
        <p:nvPicPr>
          <p:cNvPr id="10716169" name="Picture 13"/>
          <p:cNvPicPr>
            <a:picLocks noChangeAspect="1"/>
          </p:cNvPicPr>
          <p:nvPr/>
        </p:nvPicPr>
        <p:blipFill>
          <a:blip r:embed="rId8"/>
          <a:srcRect/>
          <a:stretch>
            <a:fillRect/>
          </a:stretch>
        </p:blipFill>
        <p:spPr bwMode="auto">
          <a:xfrm>
            <a:off x="5210175" y="1158875"/>
            <a:ext cx="1171575" cy="1173163"/>
          </a:xfrm>
          <a:prstGeom prst="rect">
            <a:avLst/>
          </a:prstGeom>
          <a:noFill/>
          <a:ln w="9525">
            <a:noFill/>
            <a:miter lim="800000"/>
            <a:headEnd/>
            <a:tailEnd/>
          </a:ln>
        </p:spPr>
      </p:pic>
      <p:pic>
        <p:nvPicPr>
          <p:cNvPr id="10716170" name="Picture 14"/>
          <p:cNvPicPr>
            <a:picLocks noChangeAspect="1"/>
          </p:cNvPicPr>
          <p:nvPr/>
        </p:nvPicPr>
        <p:blipFill>
          <a:blip r:embed="rId9"/>
          <a:srcRect/>
          <a:stretch>
            <a:fillRect/>
          </a:stretch>
        </p:blipFill>
        <p:spPr bwMode="auto">
          <a:xfrm>
            <a:off x="3586163" y="3784600"/>
            <a:ext cx="1611312" cy="1495425"/>
          </a:xfrm>
          <a:prstGeom prst="rect">
            <a:avLst/>
          </a:prstGeom>
          <a:noFill/>
          <a:ln w="9525">
            <a:noFill/>
            <a:miter lim="800000"/>
            <a:headEnd/>
            <a:tailEnd/>
          </a:ln>
        </p:spPr>
      </p:pic>
      <p:pic>
        <p:nvPicPr>
          <p:cNvPr id="10716171" name="Picture 15"/>
          <p:cNvPicPr>
            <a:picLocks noChangeAspect="1"/>
          </p:cNvPicPr>
          <p:nvPr/>
        </p:nvPicPr>
        <p:blipFill>
          <a:blip r:embed="rId10"/>
          <a:srcRect/>
          <a:stretch>
            <a:fillRect/>
          </a:stretch>
        </p:blipFill>
        <p:spPr bwMode="auto">
          <a:xfrm>
            <a:off x="1965325" y="968375"/>
            <a:ext cx="1111250" cy="1317625"/>
          </a:xfrm>
          <a:prstGeom prst="rect">
            <a:avLst/>
          </a:prstGeom>
          <a:noFill/>
          <a:ln w="9525">
            <a:noFill/>
            <a:miter lim="800000"/>
            <a:headEnd/>
            <a:tailEnd/>
          </a:ln>
        </p:spPr>
      </p:pic>
      <p:pic>
        <p:nvPicPr>
          <p:cNvPr id="10716172" name="Picture 16"/>
          <p:cNvPicPr>
            <a:picLocks noChangeAspect="1"/>
          </p:cNvPicPr>
          <p:nvPr/>
        </p:nvPicPr>
        <p:blipFill>
          <a:blip r:embed="rId11"/>
          <a:srcRect/>
          <a:stretch>
            <a:fillRect/>
          </a:stretch>
        </p:blipFill>
        <p:spPr bwMode="auto">
          <a:xfrm>
            <a:off x="0" y="4857750"/>
            <a:ext cx="3052763" cy="2000250"/>
          </a:xfrm>
          <a:prstGeom prst="rect">
            <a:avLst/>
          </a:prstGeom>
          <a:noFill/>
          <a:ln w="9525">
            <a:noFill/>
            <a:miter lim="800000"/>
            <a:headEnd/>
            <a:tailEnd/>
          </a:ln>
        </p:spPr>
      </p:pic>
      <p:pic>
        <p:nvPicPr>
          <p:cNvPr id="10716173" name="Picture 18"/>
          <p:cNvPicPr>
            <a:picLocks noChangeAspect="1"/>
          </p:cNvPicPr>
          <p:nvPr/>
        </p:nvPicPr>
        <p:blipFill>
          <a:blip r:embed="rId12"/>
          <a:srcRect/>
          <a:stretch>
            <a:fillRect/>
          </a:stretch>
        </p:blipFill>
        <p:spPr bwMode="auto">
          <a:xfrm>
            <a:off x="3405188" y="5568950"/>
            <a:ext cx="2100262" cy="1179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30849" name="Rectangle 2"/>
          <p:cNvSpPr>
            <a:spLocks noGrp="1" noChangeArrowheads="1"/>
          </p:cNvSpPr>
          <p:nvPr>
            <p:ph type="title"/>
          </p:nvPr>
        </p:nvSpPr>
        <p:spPr>
          <a:xfrm>
            <a:off x="381000" y="381000"/>
            <a:ext cx="8534400" cy="558800"/>
          </a:xfrm>
        </p:spPr>
        <p:txBody>
          <a:bodyPr/>
          <a:lstStyle/>
          <a:p>
            <a:pPr eaLnBrk="1" hangingPunct="1"/>
            <a:r>
              <a:rPr lang="en-US" sz="3600" smtClean="0"/>
              <a:t>Inside the CPU (a more detailed look)</a:t>
            </a:r>
          </a:p>
        </p:txBody>
      </p:sp>
      <p:sp>
        <p:nvSpPr>
          <p:cNvPr id="10830850" name="Rectangle 3"/>
          <p:cNvSpPr>
            <a:spLocks noGrp="1" noChangeArrowheads="1"/>
          </p:cNvSpPr>
          <p:nvPr>
            <p:ph type="body" idx="1"/>
          </p:nvPr>
        </p:nvSpPr>
        <p:spPr>
          <a:xfrm>
            <a:off x="457200" y="1066800"/>
            <a:ext cx="8229600" cy="685800"/>
          </a:xfrm>
        </p:spPr>
        <p:txBody>
          <a:bodyPr/>
          <a:lstStyle/>
          <a:p>
            <a:pPr eaLnBrk="1" hangingPunct="1"/>
            <a:r>
              <a:rPr lang="en-US" smtClean="0"/>
              <a:t>Block diagram of a simple, generic CPU:</a:t>
            </a:r>
          </a:p>
        </p:txBody>
      </p:sp>
      <p:sp>
        <p:nvSpPr>
          <p:cNvPr id="10830851" name="Rectangle 4"/>
          <p:cNvSpPr>
            <a:spLocks noChangeArrowheads="1"/>
          </p:cNvSpPr>
          <p:nvPr/>
        </p:nvSpPr>
        <p:spPr bwMode="auto">
          <a:xfrm>
            <a:off x="2667000" y="2133600"/>
            <a:ext cx="4357688" cy="838200"/>
          </a:xfrm>
          <a:prstGeom prst="rect">
            <a:avLst/>
          </a:prstGeom>
          <a:solidFill>
            <a:srgbClr val="FFCCCC"/>
          </a:solidFill>
          <a:ln w="9525">
            <a:solidFill>
              <a:schemeClr val="tx1"/>
            </a:solidFill>
            <a:miter lim="800000"/>
            <a:headEnd/>
            <a:tailEnd/>
          </a:ln>
        </p:spPr>
        <p:txBody>
          <a:bodyPr wrap="none" anchor="ctr"/>
          <a:lstStyle/>
          <a:p>
            <a:r>
              <a:rPr lang="en-US" sz="1800">
                <a:latin typeface="Arial" charset="0"/>
              </a:rPr>
              <a:t>       Instruction Decoder &amp;</a:t>
            </a:r>
            <a:br>
              <a:rPr lang="en-US" sz="1800">
                <a:latin typeface="Arial" charset="0"/>
              </a:rPr>
            </a:br>
            <a:r>
              <a:rPr lang="en-US" sz="1800">
                <a:latin typeface="Arial" charset="0"/>
              </a:rPr>
              <a:t>       CPU Controller</a:t>
            </a:r>
          </a:p>
        </p:txBody>
      </p:sp>
      <p:sp>
        <p:nvSpPr>
          <p:cNvPr id="10830852" name="Rectangle 5"/>
          <p:cNvSpPr>
            <a:spLocks noChangeArrowheads="1"/>
          </p:cNvSpPr>
          <p:nvPr/>
        </p:nvSpPr>
        <p:spPr bwMode="auto">
          <a:xfrm>
            <a:off x="1600200" y="1752600"/>
            <a:ext cx="6629400" cy="4495800"/>
          </a:xfrm>
          <a:prstGeom prst="rect">
            <a:avLst/>
          </a:prstGeom>
          <a:noFill/>
          <a:ln w="76200">
            <a:solidFill>
              <a:schemeClr val="tx1"/>
            </a:solidFill>
            <a:miter lim="800000"/>
            <a:headEnd/>
            <a:tailEnd/>
          </a:ln>
        </p:spPr>
        <p:txBody>
          <a:bodyPr wrap="none" anchor="ctr"/>
          <a:lstStyle/>
          <a:p>
            <a:endParaRPr lang="es-ES" sz="2400"/>
          </a:p>
        </p:txBody>
      </p:sp>
      <p:sp>
        <p:nvSpPr>
          <p:cNvPr id="10830853" name="AutoShape 6"/>
          <p:cNvSpPr>
            <a:spLocks noChangeArrowheads="1"/>
          </p:cNvSpPr>
          <p:nvPr/>
        </p:nvSpPr>
        <p:spPr bwMode="auto">
          <a:xfrm>
            <a:off x="146050" y="3600450"/>
            <a:ext cx="1492250" cy="685800"/>
          </a:xfrm>
          <a:prstGeom prst="leftRightArrow">
            <a:avLst>
              <a:gd name="adj1" fmla="val 50000"/>
              <a:gd name="adj2" fmla="val 43519"/>
            </a:avLst>
          </a:prstGeom>
          <a:solidFill>
            <a:schemeClr val="folHlink"/>
          </a:solidFill>
          <a:ln w="9525">
            <a:solidFill>
              <a:schemeClr val="tx1"/>
            </a:solidFill>
            <a:miter lim="800000"/>
            <a:headEnd/>
            <a:tailEnd/>
          </a:ln>
        </p:spPr>
        <p:txBody>
          <a:bodyPr wrap="none" anchor="ctr"/>
          <a:lstStyle/>
          <a:p>
            <a:endParaRPr lang="es-ES" sz="2400"/>
          </a:p>
        </p:txBody>
      </p:sp>
      <p:sp>
        <p:nvSpPr>
          <p:cNvPr id="10830854" name="Text Box 7"/>
          <p:cNvSpPr txBox="1">
            <a:spLocks noChangeArrowheads="1"/>
          </p:cNvSpPr>
          <p:nvPr/>
        </p:nvSpPr>
        <p:spPr bwMode="auto">
          <a:xfrm>
            <a:off x="438150" y="4241800"/>
            <a:ext cx="1123950" cy="1082675"/>
          </a:xfrm>
          <a:prstGeom prst="rect">
            <a:avLst/>
          </a:prstGeom>
          <a:noFill/>
          <a:ln w="9525">
            <a:noFill/>
            <a:miter lim="800000"/>
            <a:headEnd/>
            <a:tailEnd/>
          </a:ln>
        </p:spPr>
        <p:txBody>
          <a:bodyPr wrap="none">
            <a:spAutoFit/>
          </a:bodyPr>
          <a:lstStyle/>
          <a:p>
            <a:pPr>
              <a:lnSpc>
                <a:spcPct val="90000"/>
              </a:lnSpc>
            </a:pPr>
            <a:r>
              <a:rPr lang="en-US" sz="1800">
                <a:latin typeface="Arial" charset="0"/>
              </a:rPr>
              <a:t>Bus to</a:t>
            </a:r>
            <a:br>
              <a:rPr lang="en-US" sz="1800">
                <a:latin typeface="Arial" charset="0"/>
              </a:rPr>
            </a:br>
            <a:r>
              <a:rPr lang="en-US" sz="1800">
                <a:latin typeface="Arial" charset="0"/>
              </a:rPr>
              <a:t>memory</a:t>
            </a:r>
            <a:br>
              <a:rPr lang="en-US" sz="1800">
                <a:latin typeface="Arial" charset="0"/>
              </a:rPr>
            </a:br>
            <a:r>
              <a:rPr lang="en-US" sz="1800">
                <a:latin typeface="Arial" charset="0"/>
              </a:rPr>
              <a:t>system &amp;</a:t>
            </a:r>
            <a:br>
              <a:rPr lang="en-US" sz="1800">
                <a:latin typeface="Arial" charset="0"/>
              </a:rPr>
            </a:br>
            <a:r>
              <a:rPr lang="en-US" sz="1800">
                <a:latin typeface="Arial" charset="0"/>
              </a:rPr>
              <a:t>I/O ports</a:t>
            </a:r>
          </a:p>
        </p:txBody>
      </p:sp>
      <p:sp>
        <p:nvSpPr>
          <p:cNvPr id="10830855" name="Rectangle 8"/>
          <p:cNvSpPr>
            <a:spLocks noChangeArrowheads="1"/>
          </p:cNvSpPr>
          <p:nvPr/>
        </p:nvSpPr>
        <p:spPr bwMode="auto">
          <a:xfrm>
            <a:off x="3505200" y="4038600"/>
            <a:ext cx="1066800" cy="228600"/>
          </a:xfrm>
          <a:prstGeom prst="rect">
            <a:avLst/>
          </a:prstGeom>
          <a:solidFill>
            <a:srgbClr val="FFFFCC"/>
          </a:solidFill>
          <a:ln w="9525">
            <a:solidFill>
              <a:schemeClr val="tx1"/>
            </a:solidFill>
            <a:miter lim="800000"/>
            <a:headEnd/>
            <a:tailEnd/>
          </a:ln>
        </p:spPr>
        <p:txBody>
          <a:bodyPr wrap="none" anchor="ctr"/>
          <a:lstStyle/>
          <a:p>
            <a:pPr algn="ctr"/>
            <a:r>
              <a:rPr lang="en-US" sz="1400">
                <a:latin typeface="Arial" charset="0"/>
              </a:rPr>
              <a:t>PC</a:t>
            </a:r>
          </a:p>
        </p:txBody>
      </p:sp>
      <p:sp>
        <p:nvSpPr>
          <p:cNvPr id="10830856" name="Rectangle 9"/>
          <p:cNvSpPr>
            <a:spLocks noChangeArrowheads="1"/>
          </p:cNvSpPr>
          <p:nvPr/>
        </p:nvSpPr>
        <p:spPr bwMode="auto">
          <a:xfrm>
            <a:off x="3505200" y="4343400"/>
            <a:ext cx="1066800" cy="228600"/>
          </a:xfrm>
          <a:prstGeom prst="rect">
            <a:avLst/>
          </a:prstGeom>
          <a:solidFill>
            <a:srgbClr val="FFFFCC"/>
          </a:solidFill>
          <a:ln w="9525">
            <a:solidFill>
              <a:schemeClr val="tx1"/>
            </a:solidFill>
            <a:miter lim="800000"/>
            <a:headEnd/>
            <a:tailEnd/>
          </a:ln>
        </p:spPr>
        <p:txBody>
          <a:bodyPr wrap="none" anchor="ctr"/>
          <a:lstStyle/>
          <a:p>
            <a:pPr algn="ctr"/>
            <a:r>
              <a:rPr lang="en-US" sz="1400">
                <a:latin typeface="Arial" charset="0"/>
              </a:rPr>
              <a:t>A</a:t>
            </a:r>
          </a:p>
        </p:txBody>
      </p:sp>
      <p:sp>
        <p:nvSpPr>
          <p:cNvPr id="10830857" name="Rectangle 10"/>
          <p:cNvSpPr>
            <a:spLocks noChangeArrowheads="1"/>
          </p:cNvSpPr>
          <p:nvPr/>
        </p:nvSpPr>
        <p:spPr bwMode="auto">
          <a:xfrm>
            <a:off x="3505200" y="4648200"/>
            <a:ext cx="1066800" cy="228600"/>
          </a:xfrm>
          <a:prstGeom prst="rect">
            <a:avLst/>
          </a:prstGeom>
          <a:solidFill>
            <a:srgbClr val="FFFFCC"/>
          </a:solidFill>
          <a:ln w="9525">
            <a:solidFill>
              <a:schemeClr val="tx1"/>
            </a:solidFill>
            <a:miter lim="800000"/>
            <a:headEnd/>
            <a:tailEnd/>
          </a:ln>
        </p:spPr>
        <p:txBody>
          <a:bodyPr wrap="none" anchor="ctr"/>
          <a:lstStyle/>
          <a:p>
            <a:pPr algn="ctr"/>
            <a:r>
              <a:rPr lang="en-US" sz="1400">
                <a:latin typeface="Arial" charset="0"/>
              </a:rPr>
              <a:t>B</a:t>
            </a:r>
          </a:p>
        </p:txBody>
      </p:sp>
      <p:sp>
        <p:nvSpPr>
          <p:cNvPr id="10830858" name="Rectangle 11"/>
          <p:cNvSpPr>
            <a:spLocks noChangeArrowheads="1"/>
          </p:cNvSpPr>
          <p:nvPr/>
        </p:nvSpPr>
        <p:spPr bwMode="auto">
          <a:xfrm>
            <a:off x="3505200" y="5257800"/>
            <a:ext cx="1066800" cy="228600"/>
          </a:xfrm>
          <a:prstGeom prst="rect">
            <a:avLst/>
          </a:prstGeom>
          <a:solidFill>
            <a:srgbClr val="FFFFCC"/>
          </a:solidFill>
          <a:ln w="9525">
            <a:solidFill>
              <a:schemeClr val="tx1"/>
            </a:solidFill>
            <a:miter lim="800000"/>
            <a:headEnd/>
            <a:tailEnd/>
          </a:ln>
        </p:spPr>
        <p:txBody>
          <a:bodyPr wrap="none" anchor="ctr"/>
          <a:lstStyle/>
          <a:p>
            <a:endParaRPr lang="es-ES" sz="2400"/>
          </a:p>
        </p:txBody>
      </p:sp>
      <p:sp>
        <p:nvSpPr>
          <p:cNvPr id="10830859" name="Text Box 12"/>
          <p:cNvSpPr txBox="1">
            <a:spLocks noChangeArrowheads="1"/>
          </p:cNvSpPr>
          <p:nvPr/>
        </p:nvSpPr>
        <p:spPr bwMode="auto">
          <a:xfrm>
            <a:off x="3581400" y="5484813"/>
            <a:ext cx="933450" cy="304800"/>
          </a:xfrm>
          <a:prstGeom prst="rect">
            <a:avLst/>
          </a:prstGeom>
          <a:noFill/>
          <a:ln w="9525">
            <a:noFill/>
            <a:miter lim="800000"/>
            <a:headEnd/>
            <a:tailEnd/>
          </a:ln>
        </p:spPr>
        <p:txBody>
          <a:bodyPr wrap="none">
            <a:spAutoFit/>
          </a:bodyPr>
          <a:lstStyle/>
          <a:p>
            <a:r>
              <a:rPr lang="en-US" sz="1400">
                <a:latin typeface="Arial" charset="0"/>
              </a:rPr>
              <a:t>Registers</a:t>
            </a:r>
          </a:p>
        </p:txBody>
      </p:sp>
      <p:sp>
        <p:nvSpPr>
          <p:cNvPr id="10830860" name="Freeform 13"/>
          <p:cNvSpPr>
            <a:spLocks/>
          </p:cNvSpPr>
          <p:nvPr/>
        </p:nvSpPr>
        <p:spPr bwMode="auto">
          <a:xfrm>
            <a:off x="6400800" y="4114800"/>
            <a:ext cx="623888" cy="1306513"/>
          </a:xfrm>
          <a:custGeom>
            <a:avLst/>
            <a:gdLst>
              <a:gd name="T0" fmla="*/ 0 w 393"/>
              <a:gd name="T1" fmla="*/ 0 h 823"/>
              <a:gd name="T2" fmla="*/ 2147483647 w 393"/>
              <a:gd name="T3" fmla="*/ 2147483647 h 823"/>
              <a:gd name="T4" fmla="*/ 2147483647 w 393"/>
              <a:gd name="T5" fmla="*/ 2147483647 h 823"/>
              <a:gd name="T6" fmla="*/ 2147483647 w 393"/>
              <a:gd name="T7" fmla="*/ 2147483647 h 823"/>
              <a:gd name="T8" fmla="*/ 2147483647 w 393"/>
              <a:gd name="T9" fmla="*/ 2147483647 h 823"/>
              <a:gd name="T10" fmla="*/ 2147483647 w 393"/>
              <a:gd name="T11" fmla="*/ 2147483647 h 823"/>
              <a:gd name="T12" fmla="*/ 2147483647 w 393"/>
              <a:gd name="T13" fmla="*/ 2147483647 h 823"/>
              <a:gd name="T14" fmla="*/ 0 w 393"/>
              <a:gd name="T15" fmla="*/ 0 h 823"/>
              <a:gd name="T16" fmla="*/ 0 60000 65536"/>
              <a:gd name="T17" fmla="*/ 0 60000 65536"/>
              <a:gd name="T18" fmla="*/ 0 60000 65536"/>
              <a:gd name="T19" fmla="*/ 0 60000 65536"/>
              <a:gd name="T20" fmla="*/ 0 60000 65536"/>
              <a:gd name="T21" fmla="*/ 0 60000 65536"/>
              <a:gd name="T22" fmla="*/ 0 60000 65536"/>
              <a:gd name="T23" fmla="*/ 0 60000 65536"/>
              <a:gd name="T24" fmla="*/ 0 w 393"/>
              <a:gd name="T25" fmla="*/ 0 h 823"/>
              <a:gd name="T26" fmla="*/ 393 w 393"/>
              <a:gd name="T27" fmla="*/ 823 h 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3" h="823">
                <a:moveTo>
                  <a:pt x="0" y="0"/>
                </a:moveTo>
                <a:lnTo>
                  <a:pt x="11" y="325"/>
                </a:lnTo>
                <a:lnTo>
                  <a:pt x="148" y="407"/>
                </a:lnTo>
                <a:lnTo>
                  <a:pt x="11" y="498"/>
                </a:lnTo>
                <a:lnTo>
                  <a:pt x="9" y="823"/>
                </a:lnTo>
                <a:lnTo>
                  <a:pt x="393" y="567"/>
                </a:lnTo>
                <a:lnTo>
                  <a:pt x="393" y="229"/>
                </a:lnTo>
                <a:lnTo>
                  <a:pt x="0" y="0"/>
                </a:lnTo>
                <a:close/>
              </a:path>
            </a:pathLst>
          </a:custGeom>
          <a:solidFill>
            <a:srgbClr val="99CCFF"/>
          </a:solidFill>
          <a:ln w="9525">
            <a:solidFill>
              <a:schemeClr val="tx1"/>
            </a:solidFill>
            <a:round/>
            <a:headEnd/>
            <a:tailEnd/>
          </a:ln>
        </p:spPr>
        <p:txBody>
          <a:bodyPr wrap="none"/>
          <a:lstStyle/>
          <a:p>
            <a:endParaRPr lang="en-US"/>
          </a:p>
        </p:txBody>
      </p:sp>
      <p:sp>
        <p:nvSpPr>
          <p:cNvPr id="10830861" name="Freeform 14"/>
          <p:cNvSpPr>
            <a:spLocks/>
          </p:cNvSpPr>
          <p:nvPr/>
        </p:nvSpPr>
        <p:spPr bwMode="auto">
          <a:xfrm>
            <a:off x="1638300" y="2971800"/>
            <a:ext cx="1790700" cy="984250"/>
          </a:xfrm>
          <a:custGeom>
            <a:avLst/>
            <a:gdLst>
              <a:gd name="T0" fmla="*/ 0 w 1152"/>
              <a:gd name="T1" fmla="*/ 2147483647 h 624"/>
              <a:gd name="T2" fmla="*/ 2147483647 w 1152"/>
              <a:gd name="T3" fmla="*/ 2147483647 h 624"/>
              <a:gd name="T4" fmla="*/ 2147483647 w 1152"/>
              <a:gd name="T5" fmla="*/ 2147483647 h 624"/>
              <a:gd name="T6" fmla="*/ 2147483647 w 1152"/>
              <a:gd name="T7" fmla="*/ 2147483647 h 624"/>
              <a:gd name="T8" fmla="*/ 2147483647 w 1152"/>
              <a:gd name="T9" fmla="*/ 0 h 624"/>
              <a:gd name="T10" fmla="*/ 0 60000 65536"/>
              <a:gd name="T11" fmla="*/ 0 60000 65536"/>
              <a:gd name="T12" fmla="*/ 0 60000 65536"/>
              <a:gd name="T13" fmla="*/ 0 60000 65536"/>
              <a:gd name="T14" fmla="*/ 0 60000 65536"/>
              <a:gd name="T15" fmla="*/ 0 w 1152"/>
              <a:gd name="T16" fmla="*/ 0 h 624"/>
              <a:gd name="T17" fmla="*/ 1152 w 1152"/>
              <a:gd name="T18" fmla="*/ 624 h 624"/>
            </a:gdLst>
            <a:ahLst/>
            <a:cxnLst>
              <a:cxn ang="T10">
                <a:pos x="T0" y="T1"/>
              </a:cxn>
              <a:cxn ang="T11">
                <a:pos x="T2" y="T3"/>
              </a:cxn>
              <a:cxn ang="T12">
                <a:pos x="T4" y="T5"/>
              </a:cxn>
              <a:cxn ang="T13">
                <a:pos x="T6" y="T7"/>
              </a:cxn>
              <a:cxn ang="T14">
                <a:pos x="T8" y="T9"/>
              </a:cxn>
            </a:cxnLst>
            <a:rect l="T15" t="T16" r="T17" b="T18"/>
            <a:pathLst>
              <a:path w="1152" h="624">
                <a:moveTo>
                  <a:pt x="0" y="624"/>
                </a:moveTo>
                <a:lnTo>
                  <a:pt x="480" y="624"/>
                </a:lnTo>
                <a:lnTo>
                  <a:pt x="480" y="288"/>
                </a:lnTo>
                <a:lnTo>
                  <a:pt x="1152" y="288"/>
                </a:lnTo>
                <a:lnTo>
                  <a:pt x="1152" y="0"/>
                </a:lnTo>
              </a:path>
            </a:pathLst>
          </a:custGeom>
          <a:noFill/>
          <a:ln w="76200">
            <a:solidFill>
              <a:schemeClr val="folHlink"/>
            </a:solidFill>
            <a:round/>
            <a:headEnd/>
            <a:tailEnd type="triangle" w="med" len="med"/>
          </a:ln>
        </p:spPr>
        <p:txBody>
          <a:bodyPr wrap="none"/>
          <a:lstStyle/>
          <a:p>
            <a:endParaRPr lang="en-US"/>
          </a:p>
        </p:txBody>
      </p:sp>
      <p:sp>
        <p:nvSpPr>
          <p:cNvPr id="10830862" name="AutoShape 15"/>
          <p:cNvSpPr>
            <a:spLocks noChangeArrowheads="1"/>
          </p:cNvSpPr>
          <p:nvPr/>
        </p:nvSpPr>
        <p:spPr bwMode="auto">
          <a:xfrm>
            <a:off x="6096000" y="4038600"/>
            <a:ext cx="152400" cy="609600"/>
          </a:xfrm>
          <a:prstGeom prst="roundRect">
            <a:avLst>
              <a:gd name="adj" fmla="val 50000"/>
            </a:avLst>
          </a:prstGeom>
          <a:solidFill>
            <a:schemeClr val="bg1"/>
          </a:solidFill>
          <a:ln w="9525">
            <a:solidFill>
              <a:schemeClr val="tx1"/>
            </a:solidFill>
            <a:round/>
            <a:headEnd/>
            <a:tailEnd/>
          </a:ln>
        </p:spPr>
        <p:txBody>
          <a:bodyPr wrap="none" anchor="ctr"/>
          <a:lstStyle/>
          <a:p>
            <a:pPr algn="ctr"/>
            <a:endParaRPr lang="es-ES" sz="1800">
              <a:latin typeface="Arial" charset="0"/>
            </a:endParaRPr>
          </a:p>
        </p:txBody>
      </p:sp>
      <p:sp>
        <p:nvSpPr>
          <p:cNvPr id="10830863" name="AutoShape 16"/>
          <p:cNvSpPr>
            <a:spLocks noChangeArrowheads="1"/>
          </p:cNvSpPr>
          <p:nvPr/>
        </p:nvSpPr>
        <p:spPr bwMode="auto">
          <a:xfrm>
            <a:off x="6096000" y="4876800"/>
            <a:ext cx="152400" cy="609600"/>
          </a:xfrm>
          <a:prstGeom prst="roundRect">
            <a:avLst>
              <a:gd name="adj" fmla="val 50000"/>
            </a:avLst>
          </a:prstGeom>
          <a:solidFill>
            <a:schemeClr val="bg1"/>
          </a:solidFill>
          <a:ln w="9525">
            <a:solidFill>
              <a:schemeClr val="tx1"/>
            </a:solidFill>
            <a:round/>
            <a:headEnd/>
            <a:tailEnd/>
          </a:ln>
        </p:spPr>
        <p:txBody>
          <a:bodyPr wrap="none" anchor="ctr"/>
          <a:lstStyle/>
          <a:p>
            <a:endParaRPr lang="es-ES" sz="2400"/>
          </a:p>
        </p:txBody>
      </p:sp>
      <p:sp>
        <p:nvSpPr>
          <p:cNvPr id="10830864" name="Line 17"/>
          <p:cNvSpPr>
            <a:spLocks noChangeShapeType="1"/>
          </p:cNvSpPr>
          <p:nvPr/>
        </p:nvSpPr>
        <p:spPr bwMode="auto">
          <a:xfrm>
            <a:off x="6248400" y="4343400"/>
            <a:ext cx="152400" cy="0"/>
          </a:xfrm>
          <a:prstGeom prst="line">
            <a:avLst/>
          </a:prstGeom>
          <a:noFill/>
          <a:ln w="28575">
            <a:solidFill>
              <a:schemeClr val="hlink"/>
            </a:solidFill>
            <a:round/>
            <a:headEnd/>
            <a:tailEnd type="triangle" w="med" len="med"/>
          </a:ln>
        </p:spPr>
        <p:txBody>
          <a:bodyPr wrap="none"/>
          <a:lstStyle/>
          <a:p>
            <a:endParaRPr lang="en-US"/>
          </a:p>
        </p:txBody>
      </p:sp>
      <p:sp>
        <p:nvSpPr>
          <p:cNvPr id="10830865" name="Line 18"/>
          <p:cNvSpPr>
            <a:spLocks noChangeShapeType="1"/>
          </p:cNvSpPr>
          <p:nvPr/>
        </p:nvSpPr>
        <p:spPr bwMode="auto">
          <a:xfrm>
            <a:off x="6248400" y="5181600"/>
            <a:ext cx="152400" cy="0"/>
          </a:xfrm>
          <a:prstGeom prst="line">
            <a:avLst/>
          </a:prstGeom>
          <a:noFill/>
          <a:ln w="28575">
            <a:solidFill>
              <a:schemeClr val="hlink"/>
            </a:solidFill>
            <a:round/>
            <a:headEnd/>
            <a:tailEnd type="triangle" w="med" len="med"/>
          </a:ln>
        </p:spPr>
        <p:txBody>
          <a:bodyPr wrap="none"/>
          <a:lstStyle/>
          <a:p>
            <a:endParaRPr lang="en-US"/>
          </a:p>
        </p:txBody>
      </p:sp>
      <p:sp>
        <p:nvSpPr>
          <p:cNvPr id="10830866" name="Freeform 19"/>
          <p:cNvSpPr>
            <a:spLocks/>
          </p:cNvSpPr>
          <p:nvPr/>
        </p:nvSpPr>
        <p:spPr bwMode="auto">
          <a:xfrm>
            <a:off x="2381250" y="3962400"/>
            <a:ext cx="438150" cy="609600"/>
          </a:xfrm>
          <a:custGeom>
            <a:avLst/>
            <a:gdLst>
              <a:gd name="T0" fmla="*/ 0 w 528"/>
              <a:gd name="T1" fmla="*/ 0 h 480"/>
              <a:gd name="T2" fmla="*/ 0 w 528"/>
              <a:gd name="T3" fmla="*/ 2147483647 h 480"/>
              <a:gd name="T4" fmla="*/ 2147483647 w 528"/>
              <a:gd name="T5" fmla="*/ 2147483647 h 480"/>
              <a:gd name="T6" fmla="*/ 0 60000 65536"/>
              <a:gd name="T7" fmla="*/ 0 60000 65536"/>
              <a:gd name="T8" fmla="*/ 0 60000 65536"/>
              <a:gd name="T9" fmla="*/ 0 w 528"/>
              <a:gd name="T10" fmla="*/ 0 h 480"/>
              <a:gd name="T11" fmla="*/ 528 w 528"/>
              <a:gd name="T12" fmla="*/ 480 h 480"/>
            </a:gdLst>
            <a:ahLst/>
            <a:cxnLst>
              <a:cxn ang="T6">
                <a:pos x="T0" y="T1"/>
              </a:cxn>
              <a:cxn ang="T7">
                <a:pos x="T2" y="T3"/>
              </a:cxn>
              <a:cxn ang="T8">
                <a:pos x="T4" y="T5"/>
              </a:cxn>
            </a:cxnLst>
            <a:rect l="T9" t="T10" r="T11" b="T12"/>
            <a:pathLst>
              <a:path w="528" h="480">
                <a:moveTo>
                  <a:pt x="0" y="0"/>
                </a:moveTo>
                <a:lnTo>
                  <a:pt x="0" y="480"/>
                </a:lnTo>
                <a:lnTo>
                  <a:pt x="528" y="480"/>
                </a:lnTo>
              </a:path>
            </a:pathLst>
          </a:custGeom>
          <a:noFill/>
          <a:ln w="76200">
            <a:solidFill>
              <a:schemeClr val="folHlink"/>
            </a:solidFill>
            <a:round/>
            <a:headEnd/>
            <a:tailEnd type="triangle" w="med" len="med"/>
          </a:ln>
        </p:spPr>
        <p:txBody>
          <a:bodyPr wrap="none"/>
          <a:lstStyle/>
          <a:p>
            <a:endParaRPr lang="en-US"/>
          </a:p>
        </p:txBody>
      </p:sp>
      <p:sp>
        <p:nvSpPr>
          <p:cNvPr id="10830867" name="Freeform 20"/>
          <p:cNvSpPr>
            <a:spLocks/>
          </p:cNvSpPr>
          <p:nvPr/>
        </p:nvSpPr>
        <p:spPr bwMode="auto">
          <a:xfrm>
            <a:off x="3429000" y="3429000"/>
            <a:ext cx="2667000" cy="762000"/>
          </a:xfrm>
          <a:custGeom>
            <a:avLst/>
            <a:gdLst>
              <a:gd name="T0" fmla="*/ 0 w 1200"/>
              <a:gd name="T1" fmla="*/ 0 h 480"/>
              <a:gd name="T2" fmla="*/ 2147483647 w 1200"/>
              <a:gd name="T3" fmla="*/ 0 h 480"/>
              <a:gd name="T4" fmla="*/ 2147483647 w 1200"/>
              <a:gd name="T5" fmla="*/ 2147483647 h 480"/>
              <a:gd name="T6" fmla="*/ 2147483647 w 1200"/>
              <a:gd name="T7" fmla="*/ 2147483647 h 480"/>
              <a:gd name="T8" fmla="*/ 0 60000 65536"/>
              <a:gd name="T9" fmla="*/ 0 60000 65536"/>
              <a:gd name="T10" fmla="*/ 0 60000 65536"/>
              <a:gd name="T11" fmla="*/ 0 60000 65536"/>
              <a:gd name="T12" fmla="*/ 0 w 1200"/>
              <a:gd name="T13" fmla="*/ 0 h 480"/>
              <a:gd name="T14" fmla="*/ 1200 w 1200"/>
              <a:gd name="T15" fmla="*/ 480 h 480"/>
            </a:gdLst>
            <a:ahLst/>
            <a:cxnLst>
              <a:cxn ang="T8">
                <a:pos x="T0" y="T1"/>
              </a:cxn>
              <a:cxn ang="T9">
                <a:pos x="T2" y="T3"/>
              </a:cxn>
              <a:cxn ang="T10">
                <a:pos x="T4" y="T5"/>
              </a:cxn>
              <a:cxn ang="T11">
                <a:pos x="T6" y="T7"/>
              </a:cxn>
            </a:cxnLst>
            <a:rect l="T12" t="T13" r="T14" b="T15"/>
            <a:pathLst>
              <a:path w="1200" h="480">
                <a:moveTo>
                  <a:pt x="0" y="0"/>
                </a:moveTo>
                <a:lnTo>
                  <a:pt x="978" y="0"/>
                </a:lnTo>
                <a:lnTo>
                  <a:pt x="984" y="480"/>
                </a:lnTo>
                <a:lnTo>
                  <a:pt x="1200" y="480"/>
                </a:lnTo>
              </a:path>
            </a:pathLst>
          </a:custGeom>
          <a:noFill/>
          <a:ln w="76200">
            <a:solidFill>
              <a:schemeClr val="folHlink"/>
            </a:solidFill>
            <a:round/>
            <a:headEnd/>
            <a:tailEnd type="triangle" w="med" len="med"/>
          </a:ln>
        </p:spPr>
        <p:txBody>
          <a:bodyPr wrap="none"/>
          <a:lstStyle/>
          <a:p>
            <a:endParaRPr lang="en-US"/>
          </a:p>
        </p:txBody>
      </p:sp>
      <p:sp>
        <p:nvSpPr>
          <p:cNvPr id="10830868" name="AutoShape 21"/>
          <p:cNvSpPr>
            <a:spLocks noChangeArrowheads="1"/>
          </p:cNvSpPr>
          <p:nvPr/>
        </p:nvSpPr>
        <p:spPr bwMode="auto">
          <a:xfrm>
            <a:off x="2819400" y="4419600"/>
            <a:ext cx="152400" cy="609600"/>
          </a:xfrm>
          <a:prstGeom prst="roundRect">
            <a:avLst>
              <a:gd name="adj" fmla="val 50000"/>
            </a:avLst>
          </a:prstGeom>
          <a:solidFill>
            <a:schemeClr val="bg1"/>
          </a:solidFill>
          <a:ln w="9525">
            <a:solidFill>
              <a:schemeClr val="tx1"/>
            </a:solidFill>
            <a:round/>
            <a:headEnd/>
            <a:tailEnd/>
          </a:ln>
        </p:spPr>
        <p:txBody>
          <a:bodyPr wrap="none" anchor="ctr"/>
          <a:lstStyle/>
          <a:p>
            <a:endParaRPr lang="es-ES" sz="2400"/>
          </a:p>
        </p:txBody>
      </p:sp>
      <p:sp>
        <p:nvSpPr>
          <p:cNvPr id="10830869" name="Freeform 22"/>
          <p:cNvSpPr>
            <a:spLocks/>
          </p:cNvSpPr>
          <p:nvPr/>
        </p:nvSpPr>
        <p:spPr bwMode="auto">
          <a:xfrm>
            <a:off x="2362200" y="4714875"/>
            <a:ext cx="5257800" cy="1304925"/>
          </a:xfrm>
          <a:custGeom>
            <a:avLst/>
            <a:gdLst>
              <a:gd name="T0" fmla="*/ 2147483647 w 3312"/>
              <a:gd name="T1" fmla="*/ 0 h 678"/>
              <a:gd name="T2" fmla="*/ 2147483647 w 3312"/>
              <a:gd name="T3" fmla="*/ 2147483647 h 678"/>
              <a:gd name="T4" fmla="*/ 2147483647 w 3312"/>
              <a:gd name="T5" fmla="*/ 2147483647 h 678"/>
              <a:gd name="T6" fmla="*/ 0 w 3312"/>
              <a:gd name="T7" fmla="*/ 2147483647 h 678"/>
              <a:gd name="T8" fmla="*/ 0 w 3312"/>
              <a:gd name="T9" fmla="*/ 2147483647 h 678"/>
              <a:gd name="T10" fmla="*/ 2147483647 w 3312"/>
              <a:gd name="T11" fmla="*/ 2147483647 h 678"/>
              <a:gd name="T12" fmla="*/ 0 60000 65536"/>
              <a:gd name="T13" fmla="*/ 0 60000 65536"/>
              <a:gd name="T14" fmla="*/ 0 60000 65536"/>
              <a:gd name="T15" fmla="*/ 0 60000 65536"/>
              <a:gd name="T16" fmla="*/ 0 60000 65536"/>
              <a:gd name="T17" fmla="*/ 0 60000 65536"/>
              <a:gd name="T18" fmla="*/ 0 w 3312"/>
              <a:gd name="T19" fmla="*/ 0 h 678"/>
              <a:gd name="T20" fmla="*/ 3312 w 3312"/>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3312" h="678">
                <a:moveTo>
                  <a:pt x="2934" y="0"/>
                </a:moveTo>
                <a:lnTo>
                  <a:pt x="3312" y="6"/>
                </a:lnTo>
                <a:lnTo>
                  <a:pt x="3312" y="678"/>
                </a:lnTo>
                <a:lnTo>
                  <a:pt x="0" y="678"/>
                </a:lnTo>
                <a:lnTo>
                  <a:pt x="0" y="54"/>
                </a:lnTo>
                <a:lnTo>
                  <a:pt x="288" y="54"/>
                </a:lnTo>
              </a:path>
            </a:pathLst>
          </a:custGeom>
          <a:noFill/>
          <a:ln w="38100">
            <a:solidFill>
              <a:schemeClr val="hlink"/>
            </a:solidFill>
            <a:round/>
            <a:headEnd/>
            <a:tailEnd type="triangle" w="med" len="med"/>
          </a:ln>
        </p:spPr>
        <p:txBody>
          <a:bodyPr wrap="none"/>
          <a:lstStyle/>
          <a:p>
            <a:endParaRPr lang="en-US"/>
          </a:p>
        </p:txBody>
      </p:sp>
      <p:sp>
        <p:nvSpPr>
          <p:cNvPr id="10830870" name="Freeform 23"/>
          <p:cNvSpPr>
            <a:spLocks/>
          </p:cNvSpPr>
          <p:nvPr/>
        </p:nvSpPr>
        <p:spPr bwMode="auto">
          <a:xfrm>
            <a:off x="5613400" y="4191000"/>
            <a:ext cx="482600" cy="838200"/>
          </a:xfrm>
          <a:custGeom>
            <a:avLst/>
            <a:gdLst>
              <a:gd name="T0" fmla="*/ 0 w 240"/>
              <a:gd name="T1" fmla="*/ 0 h 528"/>
              <a:gd name="T2" fmla="*/ 0 w 240"/>
              <a:gd name="T3" fmla="*/ 2147483647 h 528"/>
              <a:gd name="T4" fmla="*/ 2147483647 w 240"/>
              <a:gd name="T5" fmla="*/ 2147483647 h 528"/>
              <a:gd name="T6" fmla="*/ 0 60000 65536"/>
              <a:gd name="T7" fmla="*/ 0 60000 65536"/>
              <a:gd name="T8" fmla="*/ 0 60000 65536"/>
              <a:gd name="T9" fmla="*/ 0 w 240"/>
              <a:gd name="T10" fmla="*/ 0 h 528"/>
              <a:gd name="T11" fmla="*/ 240 w 240"/>
              <a:gd name="T12" fmla="*/ 528 h 528"/>
            </a:gdLst>
            <a:ahLst/>
            <a:cxnLst>
              <a:cxn ang="T6">
                <a:pos x="T0" y="T1"/>
              </a:cxn>
              <a:cxn ang="T7">
                <a:pos x="T2" y="T3"/>
              </a:cxn>
              <a:cxn ang="T8">
                <a:pos x="T4" y="T5"/>
              </a:cxn>
            </a:cxnLst>
            <a:rect l="T9" t="T10" r="T11" b="T12"/>
            <a:pathLst>
              <a:path w="240" h="528">
                <a:moveTo>
                  <a:pt x="0" y="0"/>
                </a:moveTo>
                <a:lnTo>
                  <a:pt x="0" y="528"/>
                </a:lnTo>
                <a:lnTo>
                  <a:pt x="240" y="528"/>
                </a:lnTo>
              </a:path>
            </a:pathLst>
          </a:custGeom>
          <a:noFill/>
          <a:ln w="76200">
            <a:solidFill>
              <a:schemeClr val="folHlink"/>
            </a:solidFill>
            <a:round/>
            <a:headEnd/>
            <a:tailEnd type="triangle" w="med" len="med"/>
          </a:ln>
        </p:spPr>
        <p:txBody>
          <a:bodyPr wrap="none"/>
          <a:lstStyle/>
          <a:p>
            <a:endParaRPr lang="en-US"/>
          </a:p>
        </p:txBody>
      </p:sp>
      <p:sp>
        <p:nvSpPr>
          <p:cNvPr id="10830871" name="Line 24"/>
          <p:cNvSpPr>
            <a:spLocks noChangeShapeType="1"/>
          </p:cNvSpPr>
          <p:nvPr/>
        </p:nvSpPr>
        <p:spPr bwMode="auto">
          <a:xfrm>
            <a:off x="2971800" y="4714875"/>
            <a:ext cx="228600" cy="0"/>
          </a:xfrm>
          <a:prstGeom prst="line">
            <a:avLst/>
          </a:prstGeom>
          <a:noFill/>
          <a:ln w="28575">
            <a:solidFill>
              <a:schemeClr val="hlink"/>
            </a:solidFill>
            <a:round/>
            <a:headEnd/>
            <a:tailEnd/>
          </a:ln>
        </p:spPr>
        <p:txBody>
          <a:bodyPr wrap="none"/>
          <a:lstStyle/>
          <a:p>
            <a:endParaRPr lang="en-US"/>
          </a:p>
        </p:txBody>
      </p:sp>
      <p:sp>
        <p:nvSpPr>
          <p:cNvPr id="10830872" name="Freeform 25"/>
          <p:cNvSpPr>
            <a:spLocks/>
          </p:cNvSpPr>
          <p:nvPr/>
        </p:nvSpPr>
        <p:spPr bwMode="auto">
          <a:xfrm>
            <a:off x="5029200" y="4486275"/>
            <a:ext cx="1066800" cy="238125"/>
          </a:xfrm>
          <a:custGeom>
            <a:avLst/>
            <a:gdLst>
              <a:gd name="T0" fmla="*/ 0 w 768"/>
              <a:gd name="T1" fmla="*/ 2147483647 h 150"/>
              <a:gd name="T2" fmla="*/ 2147483647 w 768"/>
              <a:gd name="T3" fmla="*/ 2147483647 h 150"/>
              <a:gd name="T4" fmla="*/ 2147483647 w 768"/>
              <a:gd name="T5" fmla="*/ 0 h 150"/>
              <a:gd name="T6" fmla="*/ 2147483647 w 768"/>
              <a:gd name="T7" fmla="*/ 2147483647 h 150"/>
              <a:gd name="T8" fmla="*/ 0 60000 65536"/>
              <a:gd name="T9" fmla="*/ 0 60000 65536"/>
              <a:gd name="T10" fmla="*/ 0 60000 65536"/>
              <a:gd name="T11" fmla="*/ 0 60000 65536"/>
              <a:gd name="T12" fmla="*/ 0 w 768"/>
              <a:gd name="T13" fmla="*/ 0 h 150"/>
              <a:gd name="T14" fmla="*/ 768 w 768"/>
              <a:gd name="T15" fmla="*/ 150 h 150"/>
            </a:gdLst>
            <a:ahLst/>
            <a:cxnLst>
              <a:cxn ang="T8">
                <a:pos x="T0" y="T1"/>
              </a:cxn>
              <a:cxn ang="T9">
                <a:pos x="T2" y="T3"/>
              </a:cxn>
              <a:cxn ang="T10">
                <a:pos x="T4" y="T5"/>
              </a:cxn>
              <a:cxn ang="T11">
                <a:pos x="T6" y="T7"/>
              </a:cxn>
            </a:cxnLst>
            <a:rect l="T12" t="T13" r="T14" b="T15"/>
            <a:pathLst>
              <a:path w="768" h="150">
                <a:moveTo>
                  <a:pt x="0" y="150"/>
                </a:moveTo>
                <a:lnTo>
                  <a:pt x="192" y="150"/>
                </a:lnTo>
                <a:lnTo>
                  <a:pt x="192" y="0"/>
                </a:lnTo>
                <a:lnTo>
                  <a:pt x="768" y="6"/>
                </a:lnTo>
              </a:path>
            </a:pathLst>
          </a:custGeom>
          <a:noFill/>
          <a:ln w="28575">
            <a:solidFill>
              <a:schemeClr val="hlink"/>
            </a:solidFill>
            <a:round/>
            <a:headEnd/>
            <a:tailEnd type="triangle" w="med" len="med"/>
          </a:ln>
        </p:spPr>
        <p:txBody>
          <a:bodyPr wrap="none"/>
          <a:lstStyle/>
          <a:p>
            <a:endParaRPr lang="en-US"/>
          </a:p>
        </p:txBody>
      </p:sp>
      <p:sp>
        <p:nvSpPr>
          <p:cNvPr id="10830873" name="Freeform 26"/>
          <p:cNvSpPr>
            <a:spLocks/>
          </p:cNvSpPr>
          <p:nvPr/>
        </p:nvSpPr>
        <p:spPr bwMode="auto">
          <a:xfrm>
            <a:off x="5295900" y="4714875"/>
            <a:ext cx="800100" cy="542925"/>
          </a:xfrm>
          <a:custGeom>
            <a:avLst/>
            <a:gdLst>
              <a:gd name="T0" fmla="*/ 0 w 576"/>
              <a:gd name="T1" fmla="*/ 0 h 336"/>
              <a:gd name="T2" fmla="*/ 0 w 576"/>
              <a:gd name="T3" fmla="*/ 2147483647 h 336"/>
              <a:gd name="T4" fmla="*/ 2147483647 w 576"/>
              <a:gd name="T5" fmla="*/ 2147483647 h 336"/>
              <a:gd name="T6" fmla="*/ 0 60000 65536"/>
              <a:gd name="T7" fmla="*/ 0 60000 65536"/>
              <a:gd name="T8" fmla="*/ 0 60000 65536"/>
              <a:gd name="T9" fmla="*/ 0 w 576"/>
              <a:gd name="T10" fmla="*/ 0 h 336"/>
              <a:gd name="T11" fmla="*/ 576 w 576"/>
              <a:gd name="T12" fmla="*/ 336 h 336"/>
            </a:gdLst>
            <a:ahLst/>
            <a:cxnLst>
              <a:cxn ang="T6">
                <a:pos x="T0" y="T1"/>
              </a:cxn>
              <a:cxn ang="T7">
                <a:pos x="T2" y="T3"/>
              </a:cxn>
              <a:cxn ang="T8">
                <a:pos x="T4" y="T5"/>
              </a:cxn>
            </a:cxnLst>
            <a:rect l="T9" t="T10" r="T11" b="T12"/>
            <a:pathLst>
              <a:path w="576" h="336">
                <a:moveTo>
                  <a:pt x="0" y="0"/>
                </a:moveTo>
                <a:lnTo>
                  <a:pt x="0" y="336"/>
                </a:lnTo>
                <a:lnTo>
                  <a:pt x="576" y="336"/>
                </a:lnTo>
              </a:path>
            </a:pathLst>
          </a:custGeom>
          <a:noFill/>
          <a:ln w="28575">
            <a:solidFill>
              <a:schemeClr val="hlink"/>
            </a:solidFill>
            <a:round/>
            <a:headEnd/>
            <a:tailEnd type="triangle" w="med" len="med"/>
          </a:ln>
        </p:spPr>
        <p:txBody>
          <a:bodyPr wrap="none"/>
          <a:lstStyle/>
          <a:p>
            <a:endParaRPr lang="en-US"/>
          </a:p>
        </p:txBody>
      </p:sp>
      <p:sp>
        <p:nvSpPr>
          <p:cNvPr id="10830874" name="Text Box 27"/>
          <p:cNvSpPr txBox="1">
            <a:spLocks noChangeArrowheads="1"/>
          </p:cNvSpPr>
          <p:nvPr/>
        </p:nvSpPr>
        <p:spPr bwMode="auto">
          <a:xfrm>
            <a:off x="6310313" y="3787775"/>
            <a:ext cx="1219200" cy="517525"/>
          </a:xfrm>
          <a:prstGeom prst="rect">
            <a:avLst/>
          </a:prstGeom>
          <a:noFill/>
          <a:ln w="9525">
            <a:noFill/>
            <a:miter lim="800000"/>
            <a:headEnd/>
            <a:tailEnd/>
          </a:ln>
        </p:spPr>
        <p:txBody>
          <a:bodyPr wrap="none">
            <a:spAutoFit/>
          </a:bodyPr>
          <a:lstStyle/>
          <a:p>
            <a:pPr algn="ctr"/>
            <a:r>
              <a:rPr lang="en-US" sz="1400">
                <a:latin typeface="Arial" charset="0"/>
              </a:rPr>
              <a:t>Arithmetic-</a:t>
            </a:r>
            <a:br>
              <a:rPr lang="en-US" sz="1400">
                <a:latin typeface="Arial" charset="0"/>
              </a:rPr>
            </a:br>
            <a:r>
              <a:rPr lang="en-US" sz="1400">
                <a:latin typeface="Arial" charset="0"/>
              </a:rPr>
              <a:t>     Logic Unit</a:t>
            </a:r>
          </a:p>
        </p:txBody>
      </p:sp>
      <p:sp>
        <p:nvSpPr>
          <p:cNvPr id="10830875" name="Text Box 28"/>
          <p:cNvSpPr txBox="1">
            <a:spLocks noChangeArrowheads="1"/>
          </p:cNvSpPr>
          <p:nvPr/>
        </p:nvSpPr>
        <p:spPr bwMode="auto">
          <a:xfrm>
            <a:off x="3100388" y="5470525"/>
            <a:ext cx="481012" cy="396875"/>
          </a:xfrm>
          <a:prstGeom prst="rect">
            <a:avLst/>
          </a:prstGeom>
          <a:noFill/>
          <a:ln w="9525">
            <a:noFill/>
            <a:miter lim="800000"/>
            <a:headEnd/>
            <a:tailEnd/>
          </a:ln>
        </p:spPr>
        <p:txBody>
          <a:bodyPr wrap="none">
            <a:spAutoFit/>
          </a:bodyPr>
          <a:lstStyle/>
          <a:p>
            <a:pPr algn="r"/>
            <a:r>
              <a:rPr lang="en-US" sz="1000">
                <a:latin typeface="Arial" charset="0"/>
              </a:rPr>
              <a:t>Write</a:t>
            </a:r>
            <a:br>
              <a:rPr lang="en-US" sz="1000">
                <a:latin typeface="Arial" charset="0"/>
              </a:rPr>
            </a:br>
            <a:r>
              <a:rPr lang="en-US" sz="1000">
                <a:latin typeface="Arial" charset="0"/>
              </a:rPr>
              <a:t>ports</a:t>
            </a:r>
          </a:p>
        </p:txBody>
      </p:sp>
      <p:sp>
        <p:nvSpPr>
          <p:cNvPr id="10830876" name="Text Box 29"/>
          <p:cNvSpPr txBox="1">
            <a:spLocks noChangeArrowheads="1"/>
          </p:cNvSpPr>
          <p:nvPr/>
        </p:nvSpPr>
        <p:spPr bwMode="auto">
          <a:xfrm>
            <a:off x="4478338" y="5470525"/>
            <a:ext cx="520700" cy="396875"/>
          </a:xfrm>
          <a:prstGeom prst="rect">
            <a:avLst/>
          </a:prstGeom>
          <a:noFill/>
          <a:ln w="9525">
            <a:noFill/>
            <a:miter lim="800000"/>
            <a:headEnd/>
            <a:tailEnd/>
          </a:ln>
        </p:spPr>
        <p:txBody>
          <a:bodyPr wrap="none">
            <a:spAutoFit/>
          </a:bodyPr>
          <a:lstStyle/>
          <a:p>
            <a:r>
              <a:rPr lang="en-US" sz="1000">
                <a:latin typeface="Arial" charset="0"/>
              </a:rPr>
              <a:t>Read </a:t>
            </a:r>
          </a:p>
          <a:p>
            <a:r>
              <a:rPr lang="en-US" sz="1000">
                <a:latin typeface="Arial" charset="0"/>
              </a:rPr>
              <a:t>ports</a:t>
            </a:r>
          </a:p>
        </p:txBody>
      </p:sp>
      <p:sp>
        <p:nvSpPr>
          <p:cNvPr id="10830877" name="Freeform 30"/>
          <p:cNvSpPr>
            <a:spLocks/>
          </p:cNvSpPr>
          <p:nvPr/>
        </p:nvSpPr>
        <p:spPr bwMode="auto">
          <a:xfrm>
            <a:off x="6248400" y="3429000"/>
            <a:ext cx="1371600" cy="1295400"/>
          </a:xfrm>
          <a:custGeom>
            <a:avLst/>
            <a:gdLst>
              <a:gd name="T0" fmla="*/ 2147483647 w 1248"/>
              <a:gd name="T1" fmla="*/ 2147483647 h 816"/>
              <a:gd name="T2" fmla="*/ 2147483647 w 1248"/>
              <a:gd name="T3" fmla="*/ 0 h 816"/>
              <a:gd name="T4" fmla="*/ 0 w 1248"/>
              <a:gd name="T5" fmla="*/ 0 h 816"/>
              <a:gd name="T6" fmla="*/ 0 60000 65536"/>
              <a:gd name="T7" fmla="*/ 0 60000 65536"/>
              <a:gd name="T8" fmla="*/ 0 60000 65536"/>
              <a:gd name="T9" fmla="*/ 0 w 1248"/>
              <a:gd name="T10" fmla="*/ 0 h 816"/>
              <a:gd name="T11" fmla="*/ 1248 w 1248"/>
              <a:gd name="T12" fmla="*/ 816 h 816"/>
            </a:gdLst>
            <a:ahLst/>
            <a:cxnLst>
              <a:cxn ang="T6">
                <a:pos x="T0" y="T1"/>
              </a:cxn>
              <a:cxn ang="T7">
                <a:pos x="T2" y="T3"/>
              </a:cxn>
              <a:cxn ang="T8">
                <a:pos x="T4" y="T5"/>
              </a:cxn>
            </a:cxnLst>
            <a:rect l="T9" t="T10" r="T11" b="T12"/>
            <a:pathLst>
              <a:path w="1248" h="816">
                <a:moveTo>
                  <a:pt x="1248" y="816"/>
                </a:moveTo>
                <a:lnTo>
                  <a:pt x="1248" y="0"/>
                </a:lnTo>
                <a:lnTo>
                  <a:pt x="0" y="0"/>
                </a:lnTo>
              </a:path>
            </a:pathLst>
          </a:custGeom>
          <a:noFill/>
          <a:ln w="28575">
            <a:solidFill>
              <a:schemeClr val="hlink"/>
            </a:solidFill>
            <a:round/>
            <a:headEnd/>
            <a:tailEnd type="triangle" w="med" len="med"/>
          </a:ln>
        </p:spPr>
        <p:txBody>
          <a:bodyPr wrap="none"/>
          <a:lstStyle/>
          <a:p>
            <a:endParaRPr lang="en-US"/>
          </a:p>
        </p:txBody>
      </p:sp>
      <p:sp>
        <p:nvSpPr>
          <p:cNvPr id="10830878" name="Line 31"/>
          <p:cNvSpPr>
            <a:spLocks noChangeShapeType="1"/>
          </p:cNvSpPr>
          <p:nvPr/>
        </p:nvSpPr>
        <p:spPr bwMode="auto">
          <a:xfrm flipH="1">
            <a:off x="5524500" y="3429000"/>
            <a:ext cx="571500" cy="0"/>
          </a:xfrm>
          <a:prstGeom prst="line">
            <a:avLst/>
          </a:prstGeom>
          <a:noFill/>
          <a:ln w="76200">
            <a:solidFill>
              <a:schemeClr val="folHlink"/>
            </a:solidFill>
            <a:round/>
            <a:headEnd/>
            <a:tailEnd/>
          </a:ln>
        </p:spPr>
        <p:txBody>
          <a:bodyPr wrap="none"/>
          <a:lstStyle/>
          <a:p>
            <a:endParaRPr lang="en-US"/>
          </a:p>
        </p:txBody>
      </p:sp>
      <p:sp>
        <p:nvSpPr>
          <p:cNvPr id="10830879" name="Text Box 32"/>
          <p:cNvSpPr txBox="1">
            <a:spLocks noChangeArrowheads="1"/>
          </p:cNvSpPr>
          <p:nvPr/>
        </p:nvSpPr>
        <p:spPr bwMode="auto">
          <a:xfrm>
            <a:off x="6172200" y="3028950"/>
            <a:ext cx="598488" cy="396875"/>
          </a:xfrm>
          <a:prstGeom prst="rect">
            <a:avLst/>
          </a:prstGeom>
          <a:noFill/>
          <a:ln w="9525">
            <a:noFill/>
            <a:miter lim="800000"/>
            <a:headEnd/>
            <a:tailEnd/>
          </a:ln>
        </p:spPr>
        <p:txBody>
          <a:bodyPr wrap="none">
            <a:spAutoFit/>
          </a:bodyPr>
          <a:lstStyle/>
          <a:p>
            <a:r>
              <a:rPr lang="en-US" sz="1000">
                <a:latin typeface="Arial" charset="0"/>
              </a:rPr>
              <a:t>tristate </a:t>
            </a:r>
          </a:p>
          <a:p>
            <a:r>
              <a:rPr lang="en-US" sz="1000">
                <a:latin typeface="Arial" charset="0"/>
              </a:rPr>
              <a:t>buf</a:t>
            </a:r>
          </a:p>
        </p:txBody>
      </p:sp>
      <p:sp>
        <p:nvSpPr>
          <p:cNvPr id="10830880" name="Text Box 33"/>
          <p:cNvSpPr txBox="1">
            <a:spLocks noChangeArrowheads="1"/>
          </p:cNvSpPr>
          <p:nvPr/>
        </p:nvSpPr>
        <p:spPr bwMode="auto">
          <a:xfrm>
            <a:off x="5967413" y="4575175"/>
            <a:ext cx="423862" cy="244475"/>
          </a:xfrm>
          <a:prstGeom prst="rect">
            <a:avLst/>
          </a:prstGeom>
          <a:noFill/>
          <a:ln w="9525">
            <a:noFill/>
            <a:miter lim="800000"/>
            <a:headEnd/>
            <a:tailEnd/>
          </a:ln>
        </p:spPr>
        <p:txBody>
          <a:bodyPr wrap="none">
            <a:spAutoFit/>
          </a:bodyPr>
          <a:lstStyle/>
          <a:p>
            <a:r>
              <a:rPr lang="en-US" sz="1000">
                <a:latin typeface="Arial" charset="0"/>
              </a:rPr>
              <a:t>mux</a:t>
            </a:r>
          </a:p>
        </p:txBody>
      </p:sp>
      <p:sp>
        <p:nvSpPr>
          <p:cNvPr id="10830881" name="Text Box 34"/>
          <p:cNvSpPr txBox="1">
            <a:spLocks noChangeArrowheads="1"/>
          </p:cNvSpPr>
          <p:nvPr/>
        </p:nvSpPr>
        <p:spPr bwMode="auto">
          <a:xfrm>
            <a:off x="5967413" y="5413375"/>
            <a:ext cx="423862" cy="244475"/>
          </a:xfrm>
          <a:prstGeom prst="rect">
            <a:avLst/>
          </a:prstGeom>
          <a:noFill/>
          <a:ln w="9525">
            <a:noFill/>
            <a:miter lim="800000"/>
            <a:headEnd/>
            <a:tailEnd/>
          </a:ln>
        </p:spPr>
        <p:txBody>
          <a:bodyPr wrap="none">
            <a:spAutoFit/>
          </a:bodyPr>
          <a:lstStyle/>
          <a:p>
            <a:r>
              <a:rPr lang="en-US" sz="1000">
                <a:latin typeface="Arial" charset="0"/>
              </a:rPr>
              <a:t>mux</a:t>
            </a:r>
          </a:p>
        </p:txBody>
      </p:sp>
      <p:sp>
        <p:nvSpPr>
          <p:cNvPr id="10830882" name="Text Box 35"/>
          <p:cNvSpPr txBox="1">
            <a:spLocks noChangeArrowheads="1"/>
          </p:cNvSpPr>
          <p:nvPr/>
        </p:nvSpPr>
        <p:spPr bwMode="auto">
          <a:xfrm>
            <a:off x="2686050" y="4956175"/>
            <a:ext cx="423863" cy="244475"/>
          </a:xfrm>
          <a:prstGeom prst="rect">
            <a:avLst/>
          </a:prstGeom>
          <a:noFill/>
          <a:ln w="9525">
            <a:noFill/>
            <a:miter lim="800000"/>
            <a:headEnd/>
            <a:tailEnd/>
          </a:ln>
        </p:spPr>
        <p:txBody>
          <a:bodyPr wrap="none">
            <a:spAutoFit/>
          </a:bodyPr>
          <a:lstStyle/>
          <a:p>
            <a:r>
              <a:rPr lang="en-US" sz="1000">
                <a:latin typeface="Arial" charset="0"/>
              </a:rPr>
              <a:t>mux</a:t>
            </a:r>
          </a:p>
        </p:txBody>
      </p:sp>
      <p:sp>
        <p:nvSpPr>
          <p:cNvPr id="10830883" name="Line 36"/>
          <p:cNvSpPr>
            <a:spLocks noChangeShapeType="1"/>
          </p:cNvSpPr>
          <p:nvPr/>
        </p:nvSpPr>
        <p:spPr bwMode="auto">
          <a:xfrm>
            <a:off x="3594100" y="2971800"/>
            <a:ext cx="0" cy="1066800"/>
          </a:xfrm>
          <a:prstGeom prst="line">
            <a:avLst/>
          </a:prstGeom>
          <a:noFill/>
          <a:ln w="12700">
            <a:solidFill>
              <a:srgbClr val="FF0000"/>
            </a:solidFill>
            <a:round/>
            <a:headEnd/>
            <a:tailEnd type="triangle" w="med" len="med"/>
          </a:ln>
        </p:spPr>
        <p:txBody>
          <a:bodyPr wrap="none"/>
          <a:lstStyle/>
          <a:p>
            <a:endParaRPr lang="en-US"/>
          </a:p>
        </p:txBody>
      </p:sp>
      <p:sp>
        <p:nvSpPr>
          <p:cNvPr id="10830884" name="Line 37"/>
          <p:cNvSpPr>
            <a:spLocks noChangeShapeType="1"/>
          </p:cNvSpPr>
          <p:nvPr/>
        </p:nvSpPr>
        <p:spPr bwMode="auto">
          <a:xfrm>
            <a:off x="2895600" y="2971800"/>
            <a:ext cx="0" cy="1447800"/>
          </a:xfrm>
          <a:prstGeom prst="line">
            <a:avLst/>
          </a:prstGeom>
          <a:noFill/>
          <a:ln w="12700">
            <a:solidFill>
              <a:srgbClr val="FF0000"/>
            </a:solidFill>
            <a:round/>
            <a:headEnd/>
            <a:tailEnd type="triangle" w="med" len="med"/>
          </a:ln>
        </p:spPr>
        <p:txBody>
          <a:bodyPr wrap="none"/>
          <a:lstStyle/>
          <a:p>
            <a:endParaRPr lang="en-US"/>
          </a:p>
        </p:txBody>
      </p:sp>
      <p:sp>
        <p:nvSpPr>
          <p:cNvPr id="10830885" name="Line 38"/>
          <p:cNvSpPr>
            <a:spLocks noChangeShapeType="1"/>
          </p:cNvSpPr>
          <p:nvPr/>
        </p:nvSpPr>
        <p:spPr bwMode="auto">
          <a:xfrm>
            <a:off x="6096000" y="2971800"/>
            <a:ext cx="0" cy="398463"/>
          </a:xfrm>
          <a:prstGeom prst="line">
            <a:avLst/>
          </a:prstGeom>
          <a:noFill/>
          <a:ln w="12700">
            <a:solidFill>
              <a:srgbClr val="FF0000"/>
            </a:solidFill>
            <a:round/>
            <a:headEnd/>
            <a:tailEnd type="triangle" w="med" len="med"/>
          </a:ln>
        </p:spPr>
        <p:txBody>
          <a:bodyPr wrap="none"/>
          <a:lstStyle/>
          <a:p>
            <a:endParaRPr lang="en-US"/>
          </a:p>
        </p:txBody>
      </p:sp>
      <p:sp>
        <p:nvSpPr>
          <p:cNvPr id="10830886" name="Line 39"/>
          <p:cNvSpPr>
            <a:spLocks noChangeShapeType="1"/>
          </p:cNvSpPr>
          <p:nvPr/>
        </p:nvSpPr>
        <p:spPr bwMode="auto">
          <a:xfrm>
            <a:off x="4940300" y="2971800"/>
            <a:ext cx="0" cy="1463675"/>
          </a:xfrm>
          <a:prstGeom prst="line">
            <a:avLst/>
          </a:prstGeom>
          <a:noFill/>
          <a:ln w="12700">
            <a:solidFill>
              <a:srgbClr val="FF0000"/>
            </a:solidFill>
            <a:round/>
            <a:headEnd/>
            <a:tailEnd type="triangle" w="med" len="med"/>
          </a:ln>
        </p:spPr>
        <p:txBody>
          <a:bodyPr wrap="none"/>
          <a:lstStyle/>
          <a:p>
            <a:endParaRPr lang="en-US"/>
          </a:p>
        </p:txBody>
      </p:sp>
      <p:sp>
        <p:nvSpPr>
          <p:cNvPr id="10830887" name="Freeform 40"/>
          <p:cNvSpPr>
            <a:spLocks/>
          </p:cNvSpPr>
          <p:nvPr/>
        </p:nvSpPr>
        <p:spPr bwMode="auto">
          <a:xfrm>
            <a:off x="5791200" y="2971800"/>
            <a:ext cx="381000" cy="1066800"/>
          </a:xfrm>
          <a:custGeom>
            <a:avLst/>
            <a:gdLst>
              <a:gd name="T0" fmla="*/ 0 w 240"/>
              <a:gd name="T1" fmla="*/ 0 h 672"/>
              <a:gd name="T2" fmla="*/ 0 w 240"/>
              <a:gd name="T3" fmla="*/ 2147483647 h 672"/>
              <a:gd name="T4" fmla="*/ 2147483647 w 240"/>
              <a:gd name="T5" fmla="*/ 2147483647 h 672"/>
              <a:gd name="T6" fmla="*/ 2147483647 w 240"/>
              <a:gd name="T7" fmla="*/ 2147483647 h 672"/>
              <a:gd name="T8" fmla="*/ 0 60000 65536"/>
              <a:gd name="T9" fmla="*/ 0 60000 65536"/>
              <a:gd name="T10" fmla="*/ 0 60000 65536"/>
              <a:gd name="T11" fmla="*/ 0 60000 65536"/>
              <a:gd name="T12" fmla="*/ 0 w 240"/>
              <a:gd name="T13" fmla="*/ 0 h 672"/>
              <a:gd name="T14" fmla="*/ 240 w 240"/>
              <a:gd name="T15" fmla="*/ 672 h 672"/>
            </a:gdLst>
            <a:ahLst/>
            <a:cxnLst>
              <a:cxn ang="T8">
                <a:pos x="T0" y="T1"/>
              </a:cxn>
              <a:cxn ang="T9">
                <a:pos x="T2" y="T3"/>
              </a:cxn>
              <a:cxn ang="T10">
                <a:pos x="T4" y="T5"/>
              </a:cxn>
              <a:cxn ang="T11">
                <a:pos x="T6" y="T7"/>
              </a:cxn>
            </a:cxnLst>
            <a:rect l="T12" t="T13" r="T14" b="T15"/>
            <a:pathLst>
              <a:path w="240" h="672">
                <a:moveTo>
                  <a:pt x="0" y="0"/>
                </a:moveTo>
                <a:lnTo>
                  <a:pt x="0" y="528"/>
                </a:lnTo>
                <a:lnTo>
                  <a:pt x="240" y="528"/>
                </a:lnTo>
                <a:lnTo>
                  <a:pt x="240" y="672"/>
                </a:lnTo>
              </a:path>
            </a:pathLst>
          </a:custGeom>
          <a:noFill/>
          <a:ln w="12700">
            <a:solidFill>
              <a:srgbClr val="FF0000"/>
            </a:solidFill>
            <a:round/>
            <a:headEnd/>
            <a:tailEnd type="triangle" w="med" len="med"/>
          </a:ln>
        </p:spPr>
        <p:txBody>
          <a:bodyPr wrap="none"/>
          <a:lstStyle/>
          <a:p>
            <a:endParaRPr lang="en-US"/>
          </a:p>
        </p:txBody>
      </p:sp>
      <p:sp>
        <p:nvSpPr>
          <p:cNvPr id="10830888" name="Freeform 41"/>
          <p:cNvSpPr>
            <a:spLocks/>
          </p:cNvSpPr>
          <p:nvPr/>
        </p:nvSpPr>
        <p:spPr bwMode="auto">
          <a:xfrm>
            <a:off x="5791200" y="3810000"/>
            <a:ext cx="381000" cy="1066800"/>
          </a:xfrm>
          <a:custGeom>
            <a:avLst/>
            <a:gdLst>
              <a:gd name="T0" fmla="*/ 0 w 240"/>
              <a:gd name="T1" fmla="*/ 0 h 672"/>
              <a:gd name="T2" fmla="*/ 0 w 240"/>
              <a:gd name="T3" fmla="*/ 2147483647 h 672"/>
              <a:gd name="T4" fmla="*/ 2147483647 w 240"/>
              <a:gd name="T5" fmla="*/ 2147483647 h 672"/>
              <a:gd name="T6" fmla="*/ 2147483647 w 240"/>
              <a:gd name="T7" fmla="*/ 2147483647 h 672"/>
              <a:gd name="T8" fmla="*/ 0 60000 65536"/>
              <a:gd name="T9" fmla="*/ 0 60000 65536"/>
              <a:gd name="T10" fmla="*/ 0 60000 65536"/>
              <a:gd name="T11" fmla="*/ 0 60000 65536"/>
              <a:gd name="T12" fmla="*/ 0 w 240"/>
              <a:gd name="T13" fmla="*/ 0 h 672"/>
              <a:gd name="T14" fmla="*/ 240 w 240"/>
              <a:gd name="T15" fmla="*/ 672 h 672"/>
            </a:gdLst>
            <a:ahLst/>
            <a:cxnLst>
              <a:cxn ang="T8">
                <a:pos x="T0" y="T1"/>
              </a:cxn>
              <a:cxn ang="T9">
                <a:pos x="T2" y="T3"/>
              </a:cxn>
              <a:cxn ang="T10">
                <a:pos x="T4" y="T5"/>
              </a:cxn>
              <a:cxn ang="T11">
                <a:pos x="T6" y="T7"/>
              </a:cxn>
            </a:cxnLst>
            <a:rect l="T12" t="T13" r="T14" b="T15"/>
            <a:pathLst>
              <a:path w="240" h="672">
                <a:moveTo>
                  <a:pt x="0" y="0"/>
                </a:moveTo>
                <a:lnTo>
                  <a:pt x="0" y="624"/>
                </a:lnTo>
                <a:lnTo>
                  <a:pt x="240" y="624"/>
                </a:lnTo>
                <a:lnTo>
                  <a:pt x="240" y="672"/>
                </a:lnTo>
              </a:path>
            </a:pathLst>
          </a:custGeom>
          <a:noFill/>
          <a:ln w="12700">
            <a:solidFill>
              <a:srgbClr val="FF0000"/>
            </a:solidFill>
            <a:round/>
            <a:headEnd/>
            <a:tailEnd type="triangle" w="med" len="med"/>
          </a:ln>
        </p:spPr>
        <p:txBody>
          <a:bodyPr wrap="none"/>
          <a:lstStyle/>
          <a:p>
            <a:endParaRPr lang="en-US"/>
          </a:p>
        </p:txBody>
      </p:sp>
      <p:sp>
        <p:nvSpPr>
          <p:cNvPr id="10830889" name="Text Box 42"/>
          <p:cNvSpPr txBox="1">
            <a:spLocks noChangeArrowheads="1"/>
          </p:cNvSpPr>
          <p:nvPr/>
        </p:nvSpPr>
        <p:spPr bwMode="auto">
          <a:xfrm>
            <a:off x="4160838" y="2946400"/>
            <a:ext cx="1554162" cy="304800"/>
          </a:xfrm>
          <a:prstGeom prst="rect">
            <a:avLst/>
          </a:prstGeom>
          <a:noFill/>
          <a:ln w="9525">
            <a:noFill/>
            <a:miter lim="800000"/>
            <a:headEnd/>
            <a:tailEnd/>
          </a:ln>
        </p:spPr>
        <p:txBody>
          <a:bodyPr wrap="none">
            <a:spAutoFit/>
          </a:bodyPr>
          <a:lstStyle/>
          <a:p>
            <a:r>
              <a:rPr lang="en-US" sz="1400">
                <a:solidFill>
                  <a:srgbClr val="FF0000"/>
                </a:solidFill>
                <a:latin typeface="Arial" charset="0"/>
              </a:rPr>
              <a:t>Control     signals</a:t>
            </a:r>
          </a:p>
        </p:txBody>
      </p:sp>
      <p:sp>
        <p:nvSpPr>
          <p:cNvPr id="10830890" name="Text Box 43"/>
          <p:cNvSpPr txBox="1">
            <a:spLocks noChangeArrowheads="1"/>
          </p:cNvSpPr>
          <p:nvPr/>
        </p:nvSpPr>
        <p:spPr bwMode="auto">
          <a:xfrm>
            <a:off x="6858000" y="5257800"/>
            <a:ext cx="666750" cy="641350"/>
          </a:xfrm>
          <a:prstGeom prst="rect">
            <a:avLst/>
          </a:prstGeom>
          <a:noFill/>
          <a:ln w="9525">
            <a:noFill/>
            <a:miter lim="800000"/>
            <a:headEnd/>
            <a:tailEnd/>
          </a:ln>
        </p:spPr>
        <p:txBody>
          <a:bodyPr wrap="none">
            <a:spAutoFit/>
          </a:bodyPr>
          <a:lstStyle/>
          <a:p>
            <a:r>
              <a:rPr lang="en-US" sz="1800">
                <a:solidFill>
                  <a:schemeClr val="hlink"/>
                </a:solidFill>
                <a:latin typeface="Arial" charset="0"/>
              </a:rPr>
              <a:t>Data</a:t>
            </a:r>
            <a:br>
              <a:rPr lang="en-US" sz="1800">
                <a:solidFill>
                  <a:schemeClr val="hlink"/>
                </a:solidFill>
                <a:latin typeface="Arial" charset="0"/>
              </a:rPr>
            </a:br>
            <a:r>
              <a:rPr lang="en-US" sz="1800">
                <a:solidFill>
                  <a:schemeClr val="hlink"/>
                </a:solidFill>
                <a:latin typeface="Arial" charset="0"/>
              </a:rPr>
              <a:t>path</a:t>
            </a:r>
          </a:p>
        </p:txBody>
      </p:sp>
      <p:sp>
        <p:nvSpPr>
          <p:cNvPr id="10830891" name="Text Box 44"/>
          <p:cNvSpPr txBox="1">
            <a:spLocks noChangeArrowheads="1"/>
          </p:cNvSpPr>
          <p:nvPr/>
        </p:nvSpPr>
        <p:spPr bwMode="auto">
          <a:xfrm rot="5400000">
            <a:off x="3885407" y="4877593"/>
            <a:ext cx="412750" cy="366713"/>
          </a:xfrm>
          <a:prstGeom prst="rect">
            <a:avLst/>
          </a:prstGeom>
          <a:noFill/>
          <a:ln w="9525">
            <a:noFill/>
            <a:miter lim="800000"/>
            <a:headEnd/>
            <a:tailEnd/>
          </a:ln>
        </p:spPr>
        <p:txBody>
          <a:bodyPr wrap="none">
            <a:spAutoFit/>
          </a:bodyPr>
          <a:lstStyle/>
          <a:p>
            <a:r>
              <a:rPr lang="en-US" sz="1800">
                <a:latin typeface="Arial" charset="0"/>
              </a:rPr>
              <a:t>…</a:t>
            </a:r>
          </a:p>
        </p:txBody>
      </p:sp>
      <p:sp>
        <p:nvSpPr>
          <p:cNvPr id="10830892" name="Text Box 45"/>
          <p:cNvSpPr txBox="1">
            <a:spLocks noChangeArrowheads="1"/>
          </p:cNvSpPr>
          <p:nvPr/>
        </p:nvSpPr>
        <p:spPr bwMode="auto">
          <a:xfrm>
            <a:off x="7162800" y="1828800"/>
            <a:ext cx="1042988" cy="579438"/>
          </a:xfrm>
          <a:prstGeom prst="rect">
            <a:avLst/>
          </a:prstGeom>
          <a:noFill/>
          <a:ln w="9525">
            <a:noFill/>
            <a:miter lim="800000"/>
            <a:headEnd/>
            <a:tailEnd/>
          </a:ln>
        </p:spPr>
        <p:txBody>
          <a:bodyPr wrap="none">
            <a:spAutoFit/>
          </a:bodyPr>
          <a:lstStyle/>
          <a:p>
            <a:r>
              <a:rPr lang="en-US" sz="3200">
                <a:latin typeface="Arial" charset="0"/>
              </a:rPr>
              <a:t>CPU</a:t>
            </a:r>
          </a:p>
        </p:txBody>
      </p:sp>
      <p:sp>
        <p:nvSpPr>
          <p:cNvPr id="10830893" name="Text Box 46"/>
          <p:cNvSpPr txBox="1">
            <a:spLocks noChangeArrowheads="1"/>
          </p:cNvSpPr>
          <p:nvPr/>
        </p:nvSpPr>
        <p:spPr bwMode="auto">
          <a:xfrm>
            <a:off x="6461125" y="4379913"/>
            <a:ext cx="628650" cy="366712"/>
          </a:xfrm>
          <a:prstGeom prst="rect">
            <a:avLst/>
          </a:prstGeom>
          <a:noFill/>
          <a:ln w="9525">
            <a:noFill/>
            <a:miter lim="800000"/>
            <a:headEnd/>
            <a:tailEnd/>
          </a:ln>
        </p:spPr>
        <p:txBody>
          <a:bodyPr wrap="none">
            <a:spAutoFit/>
          </a:bodyPr>
          <a:lstStyle/>
          <a:p>
            <a:r>
              <a:rPr lang="en-US" sz="1800">
                <a:latin typeface="Arial" charset="0"/>
              </a:rPr>
              <a:t>ALU</a:t>
            </a:r>
          </a:p>
        </p:txBody>
      </p:sp>
      <p:sp>
        <p:nvSpPr>
          <p:cNvPr id="10830894" name="AutoShape 47"/>
          <p:cNvSpPr>
            <a:spLocks noChangeArrowheads="1"/>
          </p:cNvSpPr>
          <p:nvPr/>
        </p:nvSpPr>
        <p:spPr bwMode="auto">
          <a:xfrm>
            <a:off x="4876800" y="4419600"/>
            <a:ext cx="152400" cy="609600"/>
          </a:xfrm>
          <a:prstGeom prst="roundRect">
            <a:avLst>
              <a:gd name="adj" fmla="val 50000"/>
            </a:avLst>
          </a:prstGeom>
          <a:solidFill>
            <a:schemeClr val="bg1"/>
          </a:solidFill>
          <a:ln w="9525">
            <a:solidFill>
              <a:schemeClr val="tx1"/>
            </a:solidFill>
            <a:round/>
            <a:headEnd/>
            <a:tailEnd/>
          </a:ln>
        </p:spPr>
        <p:txBody>
          <a:bodyPr wrap="none" anchor="ctr"/>
          <a:lstStyle/>
          <a:p>
            <a:pPr algn="ctr"/>
            <a:endParaRPr lang="es-ES" sz="1800">
              <a:latin typeface="Arial" charset="0"/>
            </a:endParaRPr>
          </a:p>
        </p:txBody>
      </p:sp>
      <p:sp>
        <p:nvSpPr>
          <p:cNvPr id="10830895" name="Line 48"/>
          <p:cNvSpPr>
            <a:spLocks noChangeShapeType="1"/>
          </p:cNvSpPr>
          <p:nvPr/>
        </p:nvSpPr>
        <p:spPr bwMode="auto">
          <a:xfrm>
            <a:off x="4572000" y="4191000"/>
            <a:ext cx="304800" cy="295275"/>
          </a:xfrm>
          <a:prstGeom prst="line">
            <a:avLst/>
          </a:prstGeom>
          <a:noFill/>
          <a:ln w="19050">
            <a:solidFill>
              <a:schemeClr val="hlink"/>
            </a:solidFill>
            <a:round/>
            <a:headEnd/>
            <a:tailEnd type="triangle" w="med" len="med"/>
          </a:ln>
        </p:spPr>
        <p:txBody>
          <a:bodyPr wrap="none"/>
          <a:lstStyle/>
          <a:p>
            <a:endParaRPr lang="en-US"/>
          </a:p>
        </p:txBody>
      </p:sp>
      <p:sp>
        <p:nvSpPr>
          <p:cNvPr id="10830896" name="Line 49"/>
          <p:cNvSpPr>
            <a:spLocks noChangeShapeType="1"/>
          </p:cNvSpPr>
          <p:nvPr/>
        </p:nvSpPr>
        <p:spPr bwMode="auto">
          <a:xfrm>
            <a:off x="4572000" y="4486275"/>
            <a:ext cx="304800" cy="85725"/>
          </a:xfrm>
          <a:prstGeom prst="line">
            <a:avLst/>
          </a:prstGeom>
          <a:noFill/>
          <a:ln w="19050">
            <a:solidFill>
              <a:schemeClr val="hlink"/>
            </a:solidFill>
            <a:round/>
            <a:headEnd/>
            <a:tailEnd type="triangle" w="med" len="med"/>
          </a:ln>
        </p:spPr>
        <p:txBody>
          <a:bodyPr wrap="none"/>
          <a:lstStyle/>
          <a:p>
            <a:endParaRPr lang="en-US"/>
          </a:p>
        </p:txBody>
      </p:sp>
      <p:sp>
        <p:nvSpPr>
          <p:cNvPr id="10830897" name="Line 50"/>
          <p:cNvSpPr>
            <a:spLocks noChangeShapeType="1"/>
          </p:cNvSpPr>
          <p:nvPr/>
        </p:nvSpPr>
        <p:spPr bwMode="auto">
          <a:xfrm flipV="1">
            <a:off x="4572000" y="4648200"/>
            <a:ext cx="304800" cy="98425"/>
          </a:xfrm>
          <a:prstGeom prst="line">
            <a:avLst/>
          </a:prstGeom>
          <a:noFill/>
          <a:ln w="19050">
            <a:solidFill>
              <a:schemeClr val="hlink"/>
            </a:solidFill>
            <a:round/>
            <a:headEnd/>
            <a:tailEnd type="triangle" w="med" len="med"/>
          </a:ln>
        </p:spPr>
        <p:txBody>
          <a:bodyPr wrap="none"/>
          <a:lstStyle/>
          <a:p>
            <a:endParaRPr lang="en-US"/>
          </a:p>
        </p:txBody>
      </p:sp>
      <p:sp>
        <p:nvSpPr>
          <p:cNvPr id="10830898" name="Line 51"/>
          <p:cNvSpPr>
            <a:spLocks noChangeShapeType="1"/>
          </p:cNvSpPr>
          <p:nvPr/>
        </p:nvSpPr>
        <p:spPr bwMode="auto">
          <a:xfrm flipV="1">
            <a:off x="4572000" y="4956175"/>
            <a:ext cx="304800" cy="457200"/>
          </a:xfrm>
          <a:prstGeom prst="line">
            <a:avLst/>
          </a:prstGeom>
          <a:noFill/>
          <a:ln w="19050">
            <a:solidFill>
              <a:schemeClr val="hlink"/>
            </a:solidFill>
            <a:round/>
            <a:headEnd/>
            <a:tailEnd type="triangle" w="med" len="med"/>
          </a:ln>
        </p:spPr>
        <p:txBody>
          <a:bodyPr wrap="none"/>
          <a:lstStyle/>
          <a:p>
            <a:endParaRPr lang="en-US"/>
          </a:p>
        </p:txBody>
      </p:sp>
      <p:sp>
        <p:nvSpPr>
          <p:cNvPr id="10830899" name="Line 52"/>
          <p:cNvSpPr>
            <a:spLocks noChangeShapeType="1"/>
          </p:cNvSpPr>
          <p:nvPr/>
        </p:nvSpPr>
        <p:spPr bwMode="auto">
          <a:xfrm>
            <a:off x="3657600" y="2971800"/>
            <a:ext cx="0" cy="1371600"/>
          </a:xfrm>
          <a:prstGeom prst="line">
            <a:avLst/>
          </a:prstGeom>
          <a:noFill/>
          <a:ln w="12700">
            <a:solidFill>
              <a:srgbClr val="FF0000"/>
            </a:solidFill>
            <a:round/>
            <a:headEnd/>
            <a:tailEnd type="triangle" w="med" len="med"/>
          </a:ln>
        </p:spPr>
        <p:txBody>
          <a:bodyPr wrap="none"/>
          <a:lstStyle/>
          <a:p>
            <a:endParaRPr lang="en-US"/>
          </a:p>
        </p:txBody>
      </p:sp>
      <p:sp>
        <p:nvSpPr>
          <p:cNvPr id="10830900" name="Line 53"/>
          <p:cNvSpPr>
            <a:spLocks noChangeShapeType="1"/>
          </p:cNvSpPr>
          <p:nvPr/>
        </p:nvSpPr>
        <p:spPr bwMode="auto">
          <a:xfrm>
            <a:off x="3733800" y="2971800"/>
            <a:ext cx="0" cy="1676400"/>
          </a:xfrm>
          <a:prstGeom prst="line">
            <a:avLst/>
          </a:prstGeom>
          <a:noFill/>
          <a:ln w="12700">
            <a:solidFill>
              <a:srgbClr val="FF0000"/>
            </a:solidFill>
            <a:round/>
            <a:headEnd/>
            <a:tailEnd type="triangle" w="med" len="med"/>
          </a:ln>
        </p:spPr>
        <p:txBody>
          <a:bodyPr wrap="none"/>
          <a:lstStyle/>
          <a:p>
            <a:endParaRPr lang="en-US"/>
          </a:p>
        </p:txBody>
      </p:sp>
      <p:sp>
        <p:nvSpPr>
          <p:cNvPr id="10830901" name="Line 54"/>
          <p:cNvSpPr>
            <a:spLocks noChangeShapeType="1"/>
          </p:cNvSpPr>
          <p:nvPr/>
        </p:nvSpPr>
        <p:spPr bwMode="auto">
          <a:xfrm>
            <a:off x="3810000" y="2971800"/>
            <a:ext cx="0" cy="2286000"/>
          </a:xfrm>
          <a:prstGeom prst="line">
            <a:avLst/>
          </a:prstGeom>
          <a:noFill/>
          <a:ln w="12700">
            <a:solidFill>
              <a:srgbClr val="FF0000"/>
            </a:solidFill>
            <a:round/>
            <a:headEnd/>
            <a:tailEnd type="triangle" w="med" len="med"/>
          </a:ln>
        </p:spPr>
        <p:txBody>
          <a:bodyPr wrap="none"/>
          <a:lstStyle/>
          <a:p>
            <a:endParaRPr lang="en-US"/>
          </a:p>
        </p:txBody>
      </p:sp>
      <p:sp>
        <p:nvSpPr>
          <p:cNvPr id="10830902" name="Freeform 55"/>
          <p:cNvSpPr>
            <a:spLocks/>
          </p:cNvSpPr>
          <p:nvPr/>
        </p:nvSpPr>
        <p:spPr bwMode="auto">
          <a:xfrm>
            <a:off x="3200400" y="4114800"/>
            <a:ext cx="304800" cy="609600"/>
          </a:xfrm>
          <a:custGeom>
            <a:avLst/>
            <a:gdLst>
              <a:gd name="T0" fmla="*/ 0 w 192"/>
              <a:gd name="T1" fmla="*/ 2147483647 h 384"/>
              <a:gd name="T2" fmla="*/ 0 w 192"/>
              <a:gd name="T3" fmla="*/ 0 h 384"/>
              <a:gd name="T4" fmla="*/ 2147483647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lnTo>
                  <a:pt x="0" y="0"/>
                </a:lnTo>
                <a:lnTo>
                  <a:pt x="192" y="0"/>
                </a:lnTo>
              </a:path>
            </a:pathLst>
          </a:custGeom>
          <a:noFill/>
          <a:ln w="28575">
            <a:solidFill>
              <a:schemeClr val="hlink"/>
            </a:solidFill>
            <a:round/>
            <a:headEnd/>
            <a:tailEnd type="triangle" w="med" len="med"/>
          </a:ln>
        </p:spPr>
        <p:txBody>
          <a:bodyPr wrap="none"/>
          <a:lstStyle/>
          <a:p>
            <a:endParaRPr lang="en-US"/>
          </a:p>
        </p:txBody>
      </p:sp>
      <p:sp>
        <p:nvSpPr>
          <p:cNvPr id="10830903" name="Line 56"/>
          <p:cNvSpPr>
            <a:spLocks noChangeShapeType="1"/>
          </p:cNvSpPr>
          <p:nvPr/>
        </p:nvSpPr>
        <p:spPr bwMode="auto">
          <a:xfrm>
            <a:off x="3200400" y="4435475"/>
            <a:ext cx="304800" cy="0"/>
          </a:xfrm>
          <a:prstGeom prst="line">
            <a:avLst/>
          </a:prstGeom>
          <a:noFill/>
          <a:ln w="28575">
            <a:solidFill>
              <a:schemeClr val="hlink"/>
            </a:solidFill>
            <a:round/>
            <a:headEnd/>
            <a:tailEnd type="triangle" w="med" len="med"/>
          </a:ln>
        </p:spPr>
        <p:txBody>
          <a:bodyPr wrap="none"/>
          <a:lstStyle/>
          <a:p>
            <a:endParaRPr lang="en-US"/>
          </a:p>
        </p:txBody>
      </p:sp>
      <p:sp>
        <p:nvSpPr>
          <p:cNvPr id="10830904" name="Freeform 57"/>
          <p:cNvSpPr>
            <a:spLocks/>
          </p:cNvSpPr>
          <p:nvPr/>
        </p:nvSpPr>
        <p:spPr bwMode="auto">
          <a:xfrm>
            <a:off x="3200400" y="4724400"/>
            <a:ext cx="304800" cy="685800"/>
          </a:xfrm>
          <a:custGeom>
            <a:avLst/>
            <a:gdLst>
              <a:gd name="T0" fmla="*/ 0 w 192"/>
              <a:gd name="T1" fmla="*/ 0 h 432"/>
              <a:gd name="T2" fmla="*/ 0 w 192"/>
              <a:gd name="T3" fmla="*/ 2147483647 h 432"/>
              <a:gd name="T4" fmla="*/ 2147483647 w 192"/>
              <a:gd name="T5" fmla="*/ 2147483647 h 432"/>
              <a:gd name="T6" fmla="*/ 0 60000 65536"/>
              <a:gd name="T7" fmla="*/ 0 60000 65536"/>
              <a:gd name="T8" fmla="*/ 0 60000 65536"/>
              <a:gd name="T9" fmla="*/ 0 w 192"/>
              <a:gd name="T10" fmla="*/ 0 h 432"/>
              <a:gd name="T11" fmla="*/ 192 w 192"/>
              <a:gd name="T12" fmla="*/ 432 h 432"/>
            </a:gdLst>
            <a:ahLst/>
            <a:cxnLst>
              <a:cxn ang="T6">
                <a:pos x="T0" y="T1"/>
              </a:cxn>
              <a:cxn ang="T7">
                <a:pos x="T2" y="T3"/>
              </a:cxn>
              <a:cxn ang="T8">
                <a:pos x="T4" y="T5"/>
              </a:cxn>
            </a:cxnLst>
            <a:rect l="T9" t="T10" r="T11" b="T12"/>
            <a:pathLst>
              <a:path w="192" h="432">
                <a:moveTo>
                  <a:pt x="0" y="0"/>
                </a:moveTo>
                <a:lnTo>
                  <a:pt x="0" y="432"/>
                </a:lnTo>
                <a:lnTo>
                  <a:pt x="192" y="432"/>
                </a:lnTo>
              </a:path>
            </a:pathLst>
          </a:custGeom>
          <a:noFill/>
          <a:ln w="28575">
            <a:solidFill>
              <a:schemeClr val="hlink"/>
            </a:solidFill>
            <a:round/>
            <a:headEnd/>
            <a:tailEnd type="triangle" w="med" len="med"/>
          </a:ln>
        </p:spPr>
        <p:txBody>
          <a:bodyPr wrap="none"/>
          <a:lstStyle/>
          <a:p>
            <a:endParaRPr lang="en-US"/>
          </a:p>
        </p:txBody>
      </p:sp>
      <p:sp>
        <p:nvSpPr>
          <p:cNvPr id="10830905" name="Line 58"/>
          <p:cNvSpPr>
            <a:spLocks noChangeShapeType="1"/>
          </p:cNvSpPr>
          <p:nvPr/>
        </p:nvSpPr>
        <p:spPr bwMode="auto">
          <a:xfrm>
            <a:off x="3200400" y="4746625"/>
            <a:ext cx="304800" cy="0"/>
          </a:xfrm>
          <a:prstGeom prst="line">
            <a:avLst/>
          </a:prstGeom>
          <a:noFill/>
          <a:ln w="28575">
            <a:solidFill>
              <a:schemeClr val="hlink"/>
            </a:solidFill>
            <a:round/>
            <a:headEnd/>
            <a:tailEnd type="triangle" w="med" len="med"/>
          </a:ln>
        </p:spPr>
        <p:txBody>
          <a:bodyPr wrap="none"/>
          <a:lstStyle/>
          <a:p>
            <a:endParaRPr lang="en-US"/>
          </a:p>
        </p:txBody>
      </p:sp>
      <p:sp>
        <p:nvSpPr>
          <p:cNvPr id="10830906" name="Line 59"/>
          <p:cNvSpPr>
            <a:spLocks noChangeShapeType="1"/>
          </p:cNvSpPr>
          <p:nvPr/>
        </p:nvSpPr>
        <p:spPr bwMode="auto">
          <a:xfrm flipV="1">
            <a:off x="6781800" y="2971800"/>
            <a:ext cx="0" cy="454025"/>
          </a:xfrm>
          <a:prstGeom prst="line">
            <a:avLst/>
          </a:prstGeom>
          <a:noFill/>
          <a:ln w="12700">
            <a:solidFill>
              <a:schemeClr val="hlink"/>
            </a:solidFill>
            <a:round/>
            <a:headEnd/>
            <a:tailEnd type="triangle" w="med" len="med"/>
          </a:ln>
        </p:spPr>
        <p:txBody>
          <a:bodyPr wrap="none"/>
          <a:lstStyle/>
          <a:p>
            <a:endParaRPr lang="en-US"/>
          </a:p>
        </p:txBody>
      </p:sp>
      <p:sp>
        <p:nvSpPr>
          <p:cNvPr id="10830907" name="Line 60"/>
          <p:cNvSpPr>
            <a:spLocks noChangeShapeType="1"/>
          </p:cNvSpPr>
          <p:nvPr/>
        </p:nvSpPr>
        <p:spPr bwMode="auto">
          <a:xfrm>
            <a:off x="1638300" y="2514600"/>
            <a:ext cx="1028700" cy="0"/>
          </a:xfrm>
          <a:prstGeom prst="line">
            <a:avLst/>
          </a:prstGeom>
          <a:noFill/>
          <a:ln w="28575">
            <a:solidFill>
              <a:schemeClr val="folHlink"/>
            </a:solidFill>
            <a:round/>
            <a:headEnd/>
            <a:tailEnd type="triangle" w="med" len="med"/>
          </a:ln>
        </p:spPr>
        <p:txBody>
          <a:bodyPr wrap="none"/>
          <a:lstStyle/>
          <a:p>
            <a:endParaRPr lang="en-US"/>
          </a:p>
        </p:txBody>
      </p:sp>
      <p:sp>
        <p:nvSpPr>
          <p:cNvPr id="10830908" name="Line 61"/>
          <p:cNvSpPr>
            <a:spLocks noChangeShapeType="1"/>
          </p:cNvSpPr>
          <p:nvPr/>
        </p:nvSpPr>
        <p:spPr bwMode="auto">
          <a:xfrm>
            <a:off x="304800" y="2514600"/>
            <a:ext cx="1257300" cy="0"/>
          </a:xfrm>
          <a:prstGeom prst="line">
            <a:avLst/>
          </a:prstGeom>
          <a:noFill/>
          <a:ln w="57150">
            <a:solidFill>
              <a:schemeClr val="folHlink"/>
            </a:solidFill>
            <a:round/>
            <a:headEnd/>
            <a:tailEnd type="triangle" w="med" len="med"/>
          </a:ln>
        </p:spPr>
        <p:txBody>
          <a:bodyPr wrap="none"/>
          <a:lstStyle/>
          <a:p>
            <a:endParaRPr lang="en-US"/>
          </a:p>
        </p:txBody>
      </p:sp>
      <p:sp>
        <p:nvSpPr>
          <p:cNvPr id="10830909" name="Text Box 62"/>
          <p:cNvSpPr txBox="1">
            <a:spLocks noChangeArrowheads="1"/>
          </p:cNvSpPr>
          <p:nvPr/>
        </p:nvSpPr>
        <p:spPr bwMode="auto">
          <a:xfrm>
            <a:off x="285750" y="2168525"/>
            <a:ext cx="1035050" cy="641350"/>
          </a:xfrm>
          <a:prstGeom prst="rect">
            <a:avLst/>
          </a:prstGeom>
          <a:noFill/>
          <a:ln w="28575" algn="ctr">
            <a:noFill/>
            <a:miter lim="800000"/>
            <a:headEnd/>
            <a:tailEnd/>
          </a:ln>
        </p:spPr>
        <p:txBody>
          <a:bodyPr wrap="none">
            <a:spAutoFit/>
          </a:bodyPr>
          <a:lstStyle/>
          <a:p>
            <a:pPr algn="ctr"/>
            <a:r>
              <a:rPr lang="en-US" sz="1800">
                <a:latin typeface="Arial" charset="0"/>
              </a:rPr>
              <a:t>Interrupt</a:t>
            </a:r>
            <a:br>
              <a:rPr lang="en-US" sz="1800">
                <a:latin typeface="Arial" charset="0"/>
              </a:rPr>
            </a:br>
            <a:r>
              <a:rPr lang="en-US" sz="1800">
                <a:latin typeface="Arial" charset="0"/>
              </a:rPr>
              <a:t>signals</a:t>
            </a:r>
          </a:p>
        </p:txBody>
      </p:sp>
      <p:sp>
        <p:nvSpPr>
          <p:cNvPr id="10830910" name="Text Box 63"/>
          <p:cNvSpPr txBox="1">
            <a:spLocks noChangeArrowheads="1"/>
          </p:cNvSpPr>
          <p:nvPr/>
        </p:nvSpPr>
        <p:spPr bwMode="auto">
          <a:xfrm>
            <a:off x="5613400" y="2286000"/>
            <a:ext cx="1157288" cy="536575"/>
          </a:xfrm>
          <a:prstGeom prst="rect">
            <a:avLst/>
          </a:prstGeom>
          <a:noFill/>
          <a:ln w="19050" algn="ctr">
            <a:solidFill>
              <a:schemeClr val="tx1"/>
            </a:solidFill>
            <a:prstDash val="dash"/>
            <a:miter lim="800000"/>
            <a:headEnd/>
            <a:tailEnd/>
          </a:ln>
        </p:spPr>
        <p:txBody>
          <a:bodyPr>
            <a:spAutoFit/>
          </a:bodyPr>
          <a:lstStyle/>
          <a:p>
            <a:pPr algn="ctr"/>
            <a:r>
              <a:rPr lang="en-US" sz="1400">
                <a:latin typeface="Arial" charset="0"/>
              </a:rPr>
              <a:t>Control</a:t>
            </a:r>
            <a:br>
              <a:rPr lang="en-US" sz="1400">
                <a:latin typeface="Arial" charset="0"/>
              </a:rPr>
            </a:br>
            <a:r>
              <a:rPr lang="en-US" sz="1400">
                <a:latin typeface="Arial" charset="0"/>
              </a:rPr>
              <a:t>FSM</a:t>
            </a:r>
          </a:p>
        </p:txBody>
      </p:sp>
      <p:sp>
        <p:nvSpPr>
          <p:cNvPr id="10830911" name="Text Box 64"/>
          <p:cNvSpPr txBox="1">
            <a:spLocks noChangeArrowheads="1"/>
          </p:cNvSpPr>
          <p:nvPr/>
        </p:nvSpPr>
        <p:spPr bwMode="auto">
          <a:xfrm>
            <a:off x="4757738" y="4984750"/>
            <a:ext cx="423862" cy="244475"/>
          </a:xfrm>
          <a:prstGeom prst="rect">
            <a:avLst/>
          </a:prstGeom>
          <a:noFill/>
          <a:ln w="9525">
            <a:noFill/>
            <a:miter lim="800000"/>
            <a:headEnd/>
            <a:tailEnd/>
          </a:ln>
        </p:spPr>
        <p:txBody>
          <a:bodyPr wrap="none">
            <a:spAutoFit/>
          </a:bodyPr>
          <a:lstStyle/>
          <a:p>
            <a:r>
              <a:rPr lang="en-US" sz="1000">
                <a:latin typeface="Arial" charset="0"/>
              </a:rPr>
              <a:t>mux</a:t>
            </a:r>
          </a:p>
        </p:txBody>
      </p:sp>
      <p:sp>
        <p:nvSpPr>
          <p:cNvPr id="10830912" name="AutoShape 65"/>
          <p:cNvSpPr>
            <a:spLocks noChangeArrowheads="1"/>
          </p:cNvSpPr>
          <p:nvPr/>
        </p:nvSpPr>
        <p:spPr bwMode="auto">
          <a:xfrm rot="-5400000">
            <a:off x="5981700" y="3276600"/>
            <a:ext cx="228600" cy="304800"/>
          </a:xfrm>
          <a:prstGeom prst="triangle">
            <a:avLst>
              <a:gd name="adj" fmla="val 50000"/>
            </a:avLst>
          </a:prstGeom>
          <a:solidFill>
            <a:schemeClr val="bg1"/>
          </a:solidFill>
          <a:ln w="9525">
            <a:solidFill>
              <a:schemeClr val="tx1"/>
            </a:solidFill>
            <a:miter lim="800000"/>
            <a:headEnd/>
            <a:tailEnd/>
          </a:ln>
        </p:spPr>
        <p:txBody>
          <a:bodyPr wrap="none" anchor="ctr"/>
          <a:lstStyle/>
          <a:p>
            <a:endParaRPr lang="es-ES" sz="240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32897" name="Rectangle 2"/>
          <p:cNvSpPr>
            <a:spLocks noGrp="1" noChangeArrowheads="1"/>
          </p:cNvSpPr>
          <p:nvPr>
            <p:ph type="title"/>
          </p:nvPr>
        </p:nvSpPr>
        <p:spPr>
          <a:xfrm>
            <a:off x="685800" y="381000"/>
            <a:ext cx="7772400" cy="609600"/>
          </a:xfrm>
        </p:spPr>
        <p:txBody>
          <a:bodyPr/>
          <a:lstStyle/>
          <a:p>
            <a:r>
              <a:rPr lang="en-US" sz="4000" smtClean="0"/>
              <a:t>Where Software comes in</a:t>
            </a:r>
          </a:p>
        </p:txBody>
      </p:sp>
      <p:sp>
        <p:nvSpPr>
          <p:cNvPr id="10832898" name="Rectangle 3"/>
          <p:cNvSpPr>
            <a:spLocks noGrp="1" noChangeArrowheads="1"/>
          </p:cNvSpPr>
          <p:nvPr>
            <p:ph type="body" idx="1"/>
          </p:nvPr>
        </p:nvSpPr>
        <p:spPr>
          <a:xfrm>
            <a:off x="685800" y="1295400"/>
            <a:ext cx="7772400" cy="4114800"/>
          </a:xfrm>
        </p:spPr>
        <p:txBody>
          <a:bodyPr/>
          <a:lstStyle/>
          <a:p>
            <a:pPr>
              <a:lnSpc>
                <a:spcPct val="80000"/>
              </a:lnSpc>
            </a:pPr>
            <a:r>
              <a:rPr lang="en-US" smtClean="0"/>
              <a:t>As impressive as microchips are, they are still just chunks of silicon (basically, sand) if we don’t know how use them to do what we want them to do.</a:t>
            </a:r>
          </a:p>
          <a:p>
            <a:pPr>
              <a:lnSpc>
                <a:spcPct val="80000"/>
              </a:lnSpc>
            </a:pPr>
            <a:r>
              <a:rPr lang="en-US" smtClean="0"/>
              <a:t>If there are 1 billion transistors on a chip (e.g. Intel SandyBridge), with a clock frequency of 4 GHz, and assuming just 0.1% of the transistors switch at every clock cycle, then this means that there are 4,000,000,000,000,000 circuit elements state changes </a:t>
            </a:r>
            <a:r>
              <a:rPr lang="en-US" u="sng" smtClean="0"/>
              <a:t>every second</a:t>
            </a:r>
            <a:r>
              <a:rPr lang="en-US" smtClean="0"/>
              <a:t>.</a:t>
            </a:r>
          </a:p>
          <a:p>
            <a:pPr>
              <a:lnSpc>
                <a:spcPct val="80000"/>
              </a:lnSpc>
            </a:pPr>
            <a:r>
              <a:rPr lang="en-US" smtClean="0"/>
              <a:t>How do we control such a monster?</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33921" name="Rectangle 2"/>
          <p:cNvSpPr>
            <a:spLocks noGrp="1" noChangeArrowheads="1"/>
          </p:cNvSpPr>
          <p:nvPr>
            <p:ph type="title"/>
          </p:nvPr>
        </p:nvSpPr>
        <p:spPr>
          <a:xfrm>
            <a:off x="609600" y="304800"/>
            <a:ext cx="7772400" cy="609600"/>
          </a:xfrm>
        </p:spPr>
        <p:txBody>
          <a:bodyPr/>
          <a:lstStyle/>
          <a:p>
            <a:r>
              <a:rPr lang="en-US" sz="4000" smtClean="0"/>
              <a:t>Software to the rescue!</a:t>
            </a:r>
          </a:p>
        </p:txBody>
      </p:sp>
      <p:sp>
        <p:nvSpPr>
          <p:cNvPr id="10833922" name="Rectangle 3"/>
          <p:cNvSpPr>
            <a:spLocks noGrp="1" noChangeArrowheads="1"/>
          </p:cNvSpPr>
          <p:nvPr>
            <p:ph type="body" idx="1"/>
          </p:nvPr>
        </p:nvSpPr>
        <p:spPr>
          <a:xfrm>
            <a:off x="762000" y="1447800"/>
            <a:ext cx="7772400" cy="4114800"/>
          </a:xfrm>
        </p:spPr>
        <p:txBody>
          <a:bodyPr/>
          <a:lstStyle/>
          <a:p>
            <a:pPr>
              <a:lnSpc>
                <a:spcPct val="80000"/>
              </a:lnSpc>
            </a:pPr>
            <a:r>
              <a:rPr lang="en-US" sz="2800" smtClean="0"/>
              <a:t>The key to computer science is reducing complexity</a:t>
            </a:r>
          </a:p>
          <a:p>
            <a:pPr>
              <a:lnSpc>
                <a:spcPct val="80000"/>
              </a:lnSpc>
            </a:pPr>
            <a:r>
              <a:rPr lang="en-US" sz="2800" smtClean="0"/>
              <a:t>Using high-level languages (such as Java), we write the algorithm that we want to execute</a:t>
            </a:r>
          </a:p>
          <a:p>
            <a:pPr>
              <a:lnSpc>
                <a:spcPct val="80000"/>
              </a:lnSpc>
            </a:pPr>
            <a:r>
              <a:rPr lang="en-US" sz="2800" smtClean="0"/>
              <a:t>We let the compiler and/or interpreter programs take care of the details of translating our code to machine-code</a:t>
            </a:r>
          </a:p>
          <a:p>
            <a:pPr>
              <a:lnSpc>
                <a:spcPct val="80000"/>
              </a:lnSpc>
            </a:pPr>
            <a:r>
              <a:rPr lang="en-US" sz="2800" smtClean="0"/>
              <a:t>Using this methodology, extremely powerful software can be written that controls an enormous amount of circuit elements.</a:t>
            </a:r>
          </a:p>
          <a:p>
            <a:pPr>
              <a:lnSpc>
                <a:spcPct val="80000"/>
              </a:lnSpc>
            </a:pPr>
            <a:endParaRPr lang="en-US" sz="2800"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381000" y="381000"/>
            <a:ext cx="8305800" cy="990600"/>
          </a:xfrm>
        </p:spPr>
        <p:txBody>
          <a:bodyPr/>
          <a:lstStyle/>
          <a:p>
            <a:pPr eaLnBrk="1" hangingPunct="1"/>
            <a:r>
              <a:rPr lang="en-US" sz="3200" smtClean="0"/>
              <a:t>From Components to Applications</a:t>
            </a:r>
          </a:p>
        </p:txBody>
      </p:sp>
      <p:sp>
        <p:nvSpPr>
          <p:cNvPr id="44036" name="Text Box 4"/>
          <p:cNvSpPr txBox="1">
            <a:spLocks noChangeArrowheads="1"/>
          </p:cNvSpPr>
          <p:nvPr/>
        </p:nvSpPr>
        <p:spPr bwMode="auto">
          <a:xfrm>
            <a:off x="685800" y="5486400"/>
            <a:ext cx="7772400" cy="396875"/>
          </a:xfrm>
          <a:prstGeom prst="rect">
            <a:avLst/>
          </a:prstGeom>
          <a:solidFill>
            <a:srgbClr val="CCFF99"/>
          </a:solidFill>
          <a:ln w="9525">
            <a:noFill/>
            <a:miter lim="800000"/>
            <a:headEnd/>
            <a:tailEnd/>
          </a:ln>
        </p:spPr>
        <p:txBody>
          <a:bodyPr>
            <a:spAutoFit/>
          </a:bodyPr>
          <a:lstStyle/>
          <a:p>
            <a:r>
              <a:rPr lang="en-US" sz="2000">
                <a:solidFill>
                  <a:srgbClr val="000000"/>
                </a:solidFill>
                <a:latin typeface="Arial" charset="0"/>
                <a:cs typeface="Times New Roman" pitchFamily="18" charset="0"/>
              </a:rPr>
              <a:t>Subfields or views in computer system engineering.</a:t>
            </a:r>
            <a:r>
              <a:rPr lang="en-US" sz="2000">
                <a:solidFill>
                  <a:schemeClr val="accent2"/>
                </a:solidFill>
                <a:latin typeface="Arial" charset="0"/>
              </a:rPr>
              <a:t> </a:t>
            </a:r>
          </a:p>
        </p:txBody>
      </p:sp>
      <p:graphicFrame>
        <p:nvGraphicFramePr>
          <p:cNvPr id="44034" name="Object 8"/>
          <p:cNvGraphicFramePr>
            <a:graphicFrameLocks noChangeAspect="1"/>
          </p:cNvGraphicFramePr>
          <p:nvPr/>
        </p:nvGraphicFramePr>
        <p:xfrm>
          <a:off x="457200" y="1447800"/>
          <a:ext cx="8229600" cy="3894138"/>
        </p:xfrm>
        <a:graphic>
          <a:graphicData uri="http://schemas.openxmlformats.org/presentationml/2006/ole">
            <p:oleObj spid="_x0000_s44034" r:id="rId4" imgW="5314950" imgH="2514600" progId="">
              <p:embed/>
            </p:oleObj>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5" name="Text Box 3"/>
          <p:cNvSpPr txBox="1">
            <a:spLocks noChangeArrowheads="1"/>
          </p:cNvSpPr>
          <p:nvPr/>
        </p:nvSpPr>
        <p:spPr bwMode="auto">
          <a:xfrm>
            <a:off x="533400" y="5562600"/>
            <a:ext cx="7924800" cy="457200"/>
          </a:xfrm>
          <a:prstGeom prst="rect">
            <a:avLst/>
          </a:prstGeom>
          <a:solidFill>
            <a:srgbClr val="CCFF99"/>
          </a:solidFill>
          <a:ln w="9525">
            <a:noFill/>
            <a:miter lim="800000"/>
            <a:headEnd/>
            <a:tailEnd/>
          </a:ln>
        </p:spPr>
        <p:txBody>
          <a:bodyPr>
            <a:spAutoFit/>
          </a:bodyPr>
          <a:lstStyle/>
          <a:p>
            <a:r>
              <a:rPr lang="en-US" sz="2400">
                <a:solidFill>
                  <a:srgbClr val="000000"/>
                </a:solidFill>
                <a:latin typeface="Arial" charset="0"/>
                <a:cs typeface="Times New Roman" pitchFamily="18" charset="0"/>
              </a:rPr>
              <a:t>Models and abstractions in programming.</a:t>
            </a:r>
          </a:p>
        </p:txBody>
      </p:sp>
      <p:sp>
        <p:nvSpPr>
          <p:cNvPr id="59396" name="Rectangle 7"/>
          <p:cNvSpPr>
            <a:spLocks noChangeArrowheads="1"/>
          </p:cNvSpPr>
          <p:nvPr/>
        </p:nvSpPr>
        <p:spPr bwMode="auto">
          <a:xfrm>
            <a:off x="0" y="6159500"/>
            <a:ext cx="9144000" cy="639763"/>
          </a:xfrm>
          <a:prstGeom prst="rect">
            <a:avLst/>
          </a:prstGeom>
          <a:noFill/>
          <a:ln w="9525">
            <a:noFill/>
            <a:miter lim="800000"/>
            <a:headEnd/>
            <a:tailEnd/>
          </a:ln>
        </p:spPr>
        <p:txBody>
          <a:bodyPr>
            <a:spAutoFit/>
          </a:bodyPr>
          <a:lstStyle/>
          <a:p>
            <a:pPr algn="just"/>
            <a:r>
              <a:rPr lang="en-US" sz="1200">
                <a:solidFill>
                  <a:srgbClr val="000000"/>
                </a:solidFill>
                <a:cs typeface="Times New Roman" pitchFamily="18" charset="0"/>
              </a:rPr>
              <a:t> </a:t>
            </a:r>
          </a:p>
          <a:p>
            <a:pPr eaLnBrk="0" hangingPunct="0"/>
            <a:endParaRPr lang="en-US" sz="2400"/>
          </a:p>
        </p:txBody>
      </p:sp>
      <p:sp>
        <p:nvSpPr>
          <p:cNvPr id="59397" name="Rectangle 8"/>
          <p:cNvSpPr>
            <a:spLocks noGrp="1" noChangeArrowheads="1"/>
          </p:cNvSpPr>
          <p:nvPr>
            <p:ph type="title"/>
          </p:nvPr>
        </p:nvSpPr>
        <p:spPr>
          <a:xfrm>
            <a:off x="685800" y="304800"/>
            <a:ext cx="7772400" cy="685800"/>
          </a:xfrm>
        </p:spPr>
        <p:txBody>
          <a:bodyPr/>
          <a:lstStyle/>
          <a:p>
            <a:pPr eaLnBrk="1" hangingPunct="1"/>
            <a:r>
              <a:rPr lang="en-US" sz="2800" smtClean="0"/>
              <a:t>High- vs Low-Level Programming</a:t>
            </a:r>
          </a:p>
        </p:txBody>
      </p:sp>
      <p:graphicFrame>
        <p:nvGraphicFramePr>
          <p:cNvPr id="59394" name="Object 13"/>
          <p:cNvGraphicFramePr>
            <a:graphicFrameLocks noChangeAspect="1"/>
          </p:cNvGraphicFramePr>
          <p:nvPr/>
        </p:nvGraphicFramePr>
        <p:xfrm>
          <a:off x="533400" y="990600"/>
          <a:ext cx="8001000" cy="4648200"/>
        </p:xfrm>
        <a:graphic>
          <a:graphicData uri="http://schemas.openxmlformats.org/presentationml/2006/ole">
            <p:oleObj spid="_x0000_s59394" r:id="rId4" imgW="5486400" imgH="3267075" progId="">
              <p:embed/>
            </p:oleObj>
          </a:graphicData>
        </a:graphic>
      </p:graphicFrame>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40065" name="Rectangle 2"/>
          <p:cNvSpPr>
            <a:spLocks noGrp="1" noChangeArrowheads="1"/>
          </p:cNvSpPr>
          <p:nvPr>
            <p:ph type="title"/>
          </p:nvPr>
        </p:nvSpPr>
        <p:spPr>
          <a:xfrm>
            <a:off x="457200" y="533400"/>
            <a:ext cx="8229600" cy="762000"/>
          </a:xfrm>
        </p:spPr>
        <p:txBody>
          <a:bodyPr/>
          <a:lstStyle/>
          <a:p>
            <a:pPr eaLnBrk="1" hangingPunct="1"/>
            <a:r>
              <a:rPr lang="en-US" smtClean="0"/>
              <a:t>Levels of Design &amp; Abstractions</a:t>
            </a:r>
          </a:p>
        </p:txBody>
      </p:sp>
      <p:sp>
        <p:nvSpPr>
          <p:cNvPr id="69635" name="Text Box 3" descr="Granite"/>
          <p:cNvSpPr txBox="1">
            <a:spLocks noChangeArrowheads="1"/>
          </p:cNvSpPr>
          <p:nvPr/>
        </p:nvSpPr>
        <p:spPr bwMode="auto">
          <a:xfrm>
            <a:off x="0" y="6019800"/>
            <a:ext cx="9144000" cy="838200"/>
          </a:xfrm>
          <a:prstGeom prst="rect">
            <a:avLst/>
          </a:prstGeom>
          <a:blipFill dpi="0" rotWithShape="0">
            <a:blip r:embed="rId3"/>
            <a:srcRect/>
            <a:tile tx="0" ty="0" sx="100000" sy="100000" flip="none" algn="tl"/>
          </a:blipFill>
          <a:ln w="9525">
            <a:solidFill>
              <a:schemeClr val="tx1"/>
            </a:solidFill>
            <a:miter lim="800000"/>
            <a:headEnd/>
            <a:tailEnd/>
          </a:ln>
          <a:effectLst/>
        </p:spPr>
        <p:txBody>
          <a:bodyPr tIns="228600"/>
          <a:lstStyle/>
          <a:p>
            <a:pPr algn="ctr">
              <a:spcBef>
                <a:spcPct val="20000"/>
              </a:spcBef>
              <a:defRPr/>
            </a:pPr>
            <a:endParaRPr lang="es-ES" sz="3200" b="1">
              <a:solidFill>
                <a:schemeClr val="bg1"/>
              </a:solidFill>
              <a:effectLst>
                <a:outerShdw blurRad="38100" dist="38100" dir="2700000" algn="tl">
                  <a:srgbClr val="000000"/>
                </a:outerShdw>
              </a:effectLst>
              <a:cs typeface="+mn-cs"/>
            </a:endParaRPr>
          </a:p>
        </p:txBody>
      </p:sp>
      <p:sp>
        <p:nvSpPr>
          <p:cNvPr id="10840067" name="WordArt 4"/>
          <p:cNvSpPr>
            <a:spLocks noChangeArrowheads="1" noChangeShapeType="1" noTextEdit="1"/>
          </p:cNvSpPr>
          <p:nvPr/>
        </p:nvSpPr>
        <p:spPr bwMode="auto">
          <a:xfrm>
            <a:off x="381000" y="6172200"/>
            <a:ext cx="8420100" cy="647700"/>
          </a:xfrm>
          <a:prstGeom prst="rect">
            <a:avLst/>
          </a:prstGeom>
        </p:spPr>
        <p:txBody>
          <a:bodyPr wrap="none" fromWordArt="1">
            <a:prstTxWarp prst="textPlain">
              <a:avLst>
                <a:gd name="adj" fmla="val 50000"/>
              </a:avLst>
            </a:prstTxWarp>
          </a:bodyPr>
          <a:lstStyle/>
          <a:p>
            <a:pPr algn="ctr"/>
            <a:r>
              <a:rPr lang="en-US" sz="3600" kern="10">
                <a:ln w="9525">
                  <a:solidFill>
                    <a:schemeClr val="bg1"/>
                  </a:solidFill>
                  <a:round/>
                  <a:headEnd/>
                  <a:tailEnd/>
                </a:ln>
                <a:latin typeface="Arial Black"/>
              </a:rPr>
              <a:t>Physics of the Universe (bedrock)</a:t>
            </a:r>
          </a:p>
        </p:txBody>
      </p:sp>
      <p:sp>
        <p:nvSpPr>
          <p:cNvPr id="10840068" name="Rectangle 5" descr="Brown marble"/>
          <p:cNvSpPr>
            <a:spLocks noChangeArrowheads="1"/>
          </p:cNvSpPr>
          <p:nvPr/>
        </p:nvSpPr>
        <p:spPr bwMode="auto">
          <a:xfrm>
            <a:off x="762000" y="5257800"/>
            <a:ext cx="7543800" cy="76200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p>
            <a:endParaRPr lang="es-ES" sz="2400"/>
          </a:p>
        </p:txBody>
      </p:sp>
      <p:sp>
        <p:nvSpPr>
          <p:cNvPr id="10840069" name="WordArt 6"/>
          <p:cNvSpPr>
            <a:spLocks noChangeArrowheads="1" noChangeShapeType="1" noTextEdit="1"/>
          </p:cNvSpPr>
          <p:nvPr/>
        </p:nvSpPr>
        <p:spPr bwMode="auto">
          <a:xfrm>
            <a:off x="1143000" y="5410200"/>
            <a:ext cx="6873875" cy="519113"/>
          </a:xfrm>
          <a:prstGeom prst="rect">
            <a:avLst/>
          </a:prstGeom>
        </p:spPr>
        <p:txBody>
          <a:bodyPr wrap="none" fromWordArt="1">
            <a:prstTxWarp prst="textPlain">
              <a:avLst>
                <a:gd name="adj" fmla="val 50000"/>
              </a:avLst>
            </a:prstTxWarp>
          </a:bodyPr>
          <a:lstStyle/>
          <a:p>
            <a:pPr algn="ctr"/>
            <a:r>
              <a:rPr lang="en-US" sz="3200" kern="10">
                <a:ln w="9525">
                  <a:solidFill>
                    <a:srgbClr val="000000"/>
                  </a:solidFill>
                  <a:round/>
                  <a:headEnd/>
                  <a:tailEnd/>
                </a:ln>
                <a:solidFill>
                  <a:srgbClr val="FFFFFF"/>
                </a:solidFill>
                <a:latin typeface="Arial Black"/>
              </a:rPr>
              <a:t>Manufacturing Process (foundation)</a:t>
            </a:r>
          </a:p>
        </p:txBody>
      </p:sp>
      <p:sp>
        <p:nvSpPr>
          <p:cNvPr id="10840070" name="Rectangle 7" descr="White marble"/>
          <p:cNvSpPr>
            <a:spLocks noChangeArrowheads="1"/>
          </p:cNvSpPr>
          <p:nvPr/>
        </p:nvSpPr>
        <p:spPr bwMode="auto">
          <a:xfrm>
            <a:off x="1371600" y="4648200"/>
            <a:ext cx="6324600" cy="609600"/>
          </a:xfrm>
          <a:prstGeom prst="rect">
            <a:avLst/>
          </a:prstGeom>
          <a:blipFill dpi="0" rotWithShape="0">
            <a:blip r:embed="rId5"/>
            <a:srcRect/>
            <a:tile tx="0" ty="0" sx="100000" sy="100000" flip="none" algn="tl"/>
          </a:blipFill>
          <a:ln w="9525">
            <a:solidFill>
              <a:schemeClr val="tx1"/>
            </a:solidFill>
            <a:miter lim="800000"/>
            <a:headEnd/>
            <a:tailEnd/>
          </a:ln>
        </p:spPr>
        <p:txBody>
          <a:bodyPr wrap="none" anchor="ctr"/>
          <a:lstStyle/>
          <a:p>
            <a:endParaRPr lang="es-ES" sz="2400"/>
          </a:p>
        </p:txBody>
      </p:sp>
      <p:sp>
        <p:nvSpPr>
          <p:cNvPr id="10840071" name="WordArt 8"/>
          <p:cNvSpPr>
            <a:spLocks noChangeArrowheads="1" noChangeShapeType="1" noTextEdit="1"/>
          </p:cNvSpPr>
          <p:nvPr/>
        </p:nvSpPr>
        <p:spPr bwMode="auto">
          <a:xfrm>
            <a:off x="1981200" y="4752975"/>
            <a:ext cx="4876800" cy="428625"/>
          </a:xfrm>
          <a:prstGeom prst="rect">
            <a:avLst/>
          </a:prstGeom>
        </p:spPr>
        <p:txBody>
          <a:bodyPr wrap="none" fromWordArt="1">
            <a:prstTxWarp prst="textPlain">
              <a:avLst>
                <a:gd name="adj" fmla="val 50000"/>
              </a:avLst>
            </a:prstTxWarp>
          </a:bodyPr>
          <a:lstStyle/>
          <a:p>
            <a:pPr algn="ctr"/>
            <a:r>
              <a:rPr lang="en-US" sz="2400" kern="10">
                <a:ln w="9525">
                  <a:solidFill>
                    <a:schemeClr val="bg1"/>
                  </a:solidFill>
                  <a:round/>
                  <a:headEnd/>
                  <a:tailEnd/>
                </a:ln>
                <a:latin typeface="Arial Black"/>
              </a:rPr>
              <a:t>Device Structures (floor)</a:t>
            </a:r>
          </a:p>
        </p:txBody>
      </p:sp>
      <p:sp>
        <p:nvSpPr>
          <p:cNvPr id="10840072" name="Rectangle 9" descr="Woven mat"/>
          <p:cNvSpPr>
            <a:spLocks noChangeArrowheads="1"/>
          </p:cNvSpPr>
          <p:nvPr/>
        </p:nvSpPr>
        <p:spPr bwMode="auto">
          <a:xfrm>
            <a:off x="1905000" y="4038600"/>
            <a:ext cx="5105400" cy="609600"/>
          </a:xfrm>
          <a:prstGeom prst="rect">
            <a:avLst/>
          </a:prstGeom>
          <a:blipFill dpi="0" rotWithShape="0">
            <a:blip r:embed="rId6"/>
            <a:srcRect/>
            <a:tile tx="0" ty="0" sx="100000" sy="100000" flip="none" algn="tl"/>
          </a:blipFill>
          <a:ln w="9525">
            <a:solidFill>
              <a:schemeClr val="tx1"/>
            </a:solidFill>
            <a:miter lim="800000"/>
            <a:headEnd/>
            <a:tailEnd/>
          </a:ln>
        </p:spPr>
        <p:txBody>
          <a:bodyPr wrap="none" anchor="ctr"/>
          <a:lstStyle/>
          <a:p>
            <a:endParaRPr lang="es-ES" sz="2400"/>
          </a:p>
        </p:txBody>
      </p:sp>
      <p:sp>
        <p:nvSpPr>
          <p:cNvPr id="10840073" name="WordArt 10"/>
          <p:cNvSpPr>
            <a:spLocks noChangeArrowheads="1" noChangeShapeType="1" noTextEdit="1"/>
          </p:cNvSpPr>
          <p:nvPr/>
        </p:nvSpPr>
        <p:spPr bwMode="auto">
          <a:xfrm>
            <a:off x="2209800" y="4191000"/>
            <a:ext cx="4495800" cy="361950"/>
          </a:xfrm>
          <a:prstGeom prst="rect">
            <a:avLst/>
          </a:prstGeom>
        </p:spPr>
        <p:txBody>
          <a:bodyPr wrap="none" fromWordArt="1">
            <a:prstTxWarp prst="textPlain">
              <a:avLst>
                <a:gd name="adj" fmla="val 50000"/>
              </a:avLst>
            </a:prstTxWarp>
          </a:bodyPr>
          <a:lstStyle/>
          <a:p>
            <a:pPr algn="ctr"/>
            <a:r>
              <a:rPr lang="en-US" sz="2000" kern="10">
                <a:ln w="9525">
                  <a:solidFill>
                    <a:srgbClr val="000000"/>
                  </a:solidFill>
                  <a:round/>
                  <a:headEnd/>
                  <a:tailEnd/>
                </a:ln>
                <a:solidFill>
                  <a:srgbClr val="FFFFFF"/>
                </a:solidFill>
                <a:latin typeface="Arial Black"/>
              </a:rPr>
              <a:t>Logic gates (building blocks)</a:t>
            </a:r>
          </a:p>
        </p:txBody>
      </p:sp>
      <p:sp>
        <p:nvSpPr>
          <p:cNvPr id="10840074" name="Rectangle 11" descr="Denim"/>
          <p:cNvSpPr>
            <a:spLocks noChangeArrowheads="1"/>
          </p:cNvSpPr>
          <p:nvPr/>
        </p:nvSpPr>
        <p:spPr bwMode="auto">
          <a:xfrm>
            <a:off x="2362200" y="3200400"/>
            <a:ext cx="4038600" cy="533400"/>
          </a:xfrm>
          <a:prstGeom prst="rect">
            <a:avLst/>
          </a:prstGeom>
          <a:blipFill dpi="0" rotWithShape="0">
            <a:blip r:embed="rId7"/>
            <a:srcRect/>
            <a:tile tx="0" ty="0" sx="100000" sy="100000" flip="none" algn="tl"/>
          </a:blipFill>
          <a:ln w="9525">
            <a:solidFill>
              <a:schemeClr val="tx1"/>
            </a:solidFill>
            <a:miter lim="800000"/>
            <a:headEnd/>
            <a:tailEnd/>
          </a:ln>
        </p:spPr>
        <p:txBody>
          <a:bodyPr wrap="none" anchor="ctr"/>
          <a:lstStyle/>
          <a:p>
            <a:endParaRPr lang="es-ES" sz="2400"/>
          </a:p>
        </p:txBody>
      </p:sp>
      <p:sp>
        <p:nvSpPr>
          <p:cNvPr id="10840075" name="WordArt 12"/>
          <p:cNvSpPr>
            <a:spLocks noChangeArrowheads="1" noChangeShapeType="1" noTextEdit="1"/>
          </p:cNvSpPr>
          <p:nvPr/>
        </p:nvSpPr>
        <p:spPr bwMode="auto">
          <a:xfrm>
            <a:off x="2743200" y="3352800"/>
            <a:ext cx="3200400" cy="304800"/>
          </a:xfrm>
          <a:prstGeom prst="rect">
            <a:avLst/>
          </a:prstGeom>
        </p:spPr>
        <p:txBody>
          <a:bodyPr wrap="none" fromWordArt="1">
            <a:prstTxWarp prst="textPlain">
              <a:avLst>
                <a:gd name="adj" fmla="val 50000"/>
              </a:avLst>
            </a:prstTxWarp>
          </a:bodyPr>
          <a:lstStyle/>
          <a:p>
            <a:pPr algn="ctr"/>
            <a:r>
              <a:rPr lang="en-US" sz="2400" kern="10">
                <a:ln w="9525">
                  <a:solidFill>
                    <a:srgbClr val="000000"/>
                  </a:solidFill>
                  <a:round/>
                  <a:headEnd/>
                  <a:tailEnd/>
                </a:ln>
                <a:solidFill>
                  <a:srgbClr val="FFFFFF"/>
                </a:solidFill>
                <a:latin typeface="Arial Black"/>
              </a:rPr>
              <a:t>Functional units</a:t>
            </a:r>
          </a:p>
        </p:txBody>
      </p:sp>
      <p:sp>
        <p:nvSpPr>
          <p:cNvPr id="10840076" name="Rectangle 13" descr="Green marble"/>
          <p:cNvSpPr>
            <a:spLocks noChangeArrowheads="1"/>
          </p:cNvSpPr>
          <p:nvPr/>
        </p:nvSpPr>
        <p:spPr bwMode="auto">
          <a:xfrm>
            <a:off x="2514600" y="2743200"/>
            <a:ext cx="3733800" cy="457200"/>
          </a:xfrm>
          <a:prstGeom prst="rect">
            <a:avLst/>
          </a:prstGeom>
          <a:blipFill dpi="0" rotWithShape="0">
            <a:blip r:embed="rId8"/>
            <a:srcRect/>
            <a:tile tx="0" ty="0" sx="100000" sy="100000" flip="none" algn="tl"/>
          </a:blipFill>
          <a:ln w="9525">
            <a:solidFill>
              <a:schemeClr val="tx1"/>
            </a:solidFill>
            <a:miter lim="800000"/>
            <a:headEnd/>
            <a:tailEnd/>
          </a:ln>
        </p:spPr>
        <p:txBody>
          <a:bodyPr wrap="none" anchor="ctr"/>
          <a:lstStyle/>
          <a:p>
            <a:endParaRPr lang="es-ES" sz="2400"/>
          </a:p>
        </p:txBody>
      </p:sp>
      <p:sp>
        <p:nvSpPr>
          <p:cNvPr id="10840077" name="WordArt 14"/>
          <p:cNvSpPr>
            <a:spLocks noChangeArrowheads="1" noChangeShapeType="1" noTextEdit="1"/>
          </p:cNvSpPr>
          <p:nvPr/>
        </p:nvSpPr>
        <p:spPr bwMode="auto">
          <a:xfrm>
            <a:off x="2590800" y="2819400"/>
            <a:ext cx="3581400" cy="304800"/>
          </a:xfrm>
          <a:prstGeom prst="rect">
            <a:avLst/>
          </a:prstGeom>
        </p:spPr>
        <p:txBody>
          <a:bodyPr wrap="none" fromWordArt="1">
            <a:prstTxWarp prst="textPlain">
              <a:avLst>
                <a:gd name="adj" fmla="val 50000"/>
              </a:avLst>
            </a:prstTxWarp>
          </a:bodyPr>
          <a:lstStyle/>
          <a:p>
            <a:pPr algn="ctr"/>
            <a:r>
              <a:rPr lang="en-US" sz="2400" kern="10">
                <a:ln w="9525">
                  <a:solidFill>
                    <a:srgbClr val="000000"/>
                  </a:solidFill>
                  <a:round/>
                  <a:headEnd/>
                  <a:tailEnd/>
                </a:ln>
                <a:solidFill>
                  <a:srgbClr val="FFFFFF"/>
                </a:solidFill>
                <a:latin typeface="Arial Black"/>
              </a:rPr>
              <a:t>Processor microarchitecture</a:t>
            </a:r>
          </a:p>
        </p:txBody>
      </p:sp>
      <p:sp>
        <p:nvSpPr>
          <p:cNvPr id="10840078" name="Rectangle 15" descr="Pink tissue paper"/>
          <p:cNvSpPr>
            <a:spLocks noChangeArrowheads="1"/>
          </p:cNvSpPr>
          <p:nvPr/>
        </p:nvSpPr>
        <p:spPr bwMode="auto">
          <a:xfrm>
            <a:off x="1219200" y="2362200"/>
            <a:ext cx="6400800" cy="381000"/>
          </a:xfrm>
          <a:prstGeom prst="rect">
            <a:avLst/>
          </a:prstGeom>
          <a:blipFill dpi="0" rotWithShape="0">
            <a:blip r:embed="rId9"/>
            <a:srcRect/>
            <a:tile tx="0" ty="0" sx="100000" sy="100000" flip="none" algn="tl"/>
          </a:blipFill>
          <a:ln w="9525">
            <a:solidFill>
              <a:schemeClr val="tx1"/>
            </a:solidFill>
            <a:miter lim="800000"/>
            <a:headEnd/>
            <a:tailEnd/>
          </a:ln>
        </p:spPr>
        <p:txBody>
          <a:bodyPr wrap="none" anchor="ctr"/>
          <a:lstStyle/>
          <a:p>
            <a:endParaRPr lang="es-ES" sz="2400"/>
          </a:p>
        </p:txBody>
      </p:sp>
      <p:sp>
        <p:nvSpPr>
          <p:cNvPr id="10840079" name="WordArt 16"/>
          <p:cNvSpPr>
            <a:spLocks noChangeArrowheads="1" noChangeShapeType="1" noTextEdit="1"/>
          </p:cNvSpPr>
          <p:nvPr/>
        </p:nvSpPr>
        <p:spPr bwMode="auto">
          <a:xfrm>
            <a:off x="1524000" y="2438400"/>
            <a:ext cx="5715000" cy="304800"/>
          </a:xfrm>
          <a:prstGeom prst="rect">
            <a:avLst/>
          </a:prstGeom>
        </p:spPr>
        <p:txBody>
          <a:bodyPr wrap="none" fromWordArt="1">
            <a:prstTxWarp prst="textPlain">
              <a:avLst>
                <a:gd name="adj" fmla="val 50000"/>
              </a:avLst>
            </a:prstTxWarp>
          </a:bodyPr>
          <a:lstStyle/>
          <a:p>
            <a:pPr algn="ctr"/>
            <a:r>
              <a:rPr lang="en-US" sz="1600" kern="10">
                <a:ln w="9525">
                  <a:solidFill>
                    <a:schemeClr val="bg1"/>
                  </a:solidFill>
                  <a:round/>
                  <a:headEnd/>
                  <a:tailEnd/>
                </a:ln>
                <a:latin typeface="Arial Black"/>
              </a:rPr>
              <a:t>Instruction Set Architecture (ISA)</a:t>
            </a:r>
          </a:p>
        </p:txBody>
      </p:sp>
      <p:sp>
        <p:nvSpPr>
          <p:cNvPr id="10840080" name="Rectangle 17" descr="Canvas"/>
          <p:cNvSpPr>
            <a:spLocks noChangeArrowheads="1"/>
          </p:cNvSpPr>
          <p:nvPr/>
        </p:nvSpPr>
        <p:spPr bwMode="auto">
          <a:xfrm>
            <a:off x="2667000" y="1981200"/>
            <a:ext cx="3429000" cy="381000"/>
          </a:xfrm>
          <a:prstGeom prst="rect">
            <a:avLst/>
          </a:prstGeom>
          <a:blipFill dpi="0" rotWithShape="0">
            <a:blip r:embed="rId10"/>
            <a:srcRect/>
            <a:tile tx="0" ty="0" sx="100000" sy="100000" flip="none" algn="tl"/>
          </a:blipFill>
          <a:ln w="9525">
            <a:solidFill>
              <a:schemeClr val="tx1"/>
            </a:solidFill>
            <a:miter lim="800000"/>
            <a:headEnd/>
            <a:tailEnd/>
          </a:ln>
        </p:spPr>
        <p:txBody>
          <a:bodyPr wrap="none" anchor="ctr"/>
          <a:lstStyle/>
          <a:p>
            <a:endParaRPr lang="es-ES" sz="2400"/>
          </a:p>
        </p:txBody>
      </p:sp>
      <p:sp>
        <p:nvSpPr>
          <p:cNvPr id="10840081" name="Rectangle 18" descr="Purple mesh"/>
          <p:cNvSpPr>
            <a:spLocks noChangeArrowheads="1"/>
          </p:cNvSpPr>
          <p:nvPr/>
        </p:nvSpPr>
        <p:spPr bwMode="auto">
          <a:xfrm>
            <a:off x="2743200" y="1600200"/>
            <a:ext cx="3276600" cy="381000"/>
          </a:xfrm>
          <a:prstGeom prst="rect">
            <a:avLst/>
          </a:prstGeom>
          <a:blipFill dpi="0" rotWithShape="0">
            <a:blip r:embed="rId11"/>
            <a:srcRect/>
            <a:tile tx="0" ty="0" sx="100000" sy="100000" flip="none" algn="tl"/>
          </a:blipFill>
          <a:ln w="9525">
            <a:solidFill>
              <a:schemeClr val="tx1"/>
            </a:solidFill>
            <a:miter lim="800000"/>
            <a:headEnd/>
            <a:tailEnd/>
          </a:ln>
        </p:spPr>
        <p:txBody>
          <a:bodyPr wrap="none" anchor="ctr"/>
          <a:lstStyle/>
          <a:p>
            <a:endParaRPr lang="es-ES" sz="2400"/>
          </a:p>
        </p:txBody>
      </p:sp>
      <p:sp>
        <p:nvSpPr>
          <p:cNvPr id="10840082" name="WordArt 19"/>
          <p:cNvSpPr>
            <a:spLocks noChangeArrowheads="1" noChangeShapeType="1" noTextEdit="1"/>
          </p:cNvSpPr>
          <p:nvPr/>
        </p:nvSpPr>
        <p:spPr bwMode="auto">
          <a:xfrm>
            <a:off x="2743200" y="2043113"/>
            <a:ext cx="3200400" cy="304800"/>
          </a:xfrm>
          <a:prstGeom prst="rect">
            <a:avLst/>
          </a:prstGeom>
        </p:spPr>
        <p:txBody>
          <a:bodyPr wrap="none" fromWordArt="1">
            <a:prstTxWarp prst="textPlain">
              <a:avLst>
                <a:gd name="adj" fmla="val 50000"/>
              </a:avLst>
            </a:prstTxWarp>
          </a:bodyPr>
          <a:lstStyle/>
          <a:p>
            <a:pPr algn="ctr"/>
            <a:r>
              <a:rPr lang="en-US" sz="1600" kern="10">
                <a:ln w="9525">
                  <a:solidFill>
                    <a:schemeClr val="bg1"/>
                  </a:solidFill>
                  <a:round/>
                  <a:headEnd/>
                  <a:tailEnd/>
                </a:ln>
                <a:latin typeface="Arial Black"/>
              </a:rPr>
              <a:t>Programming Languages</a:t>
            </a:r>
          </a:p>
        </p:txBody>
      </p:sp>
      <p:sp>
        <p:nvSpPr>
          <p:cNvPr id="10840083" name="WordArt 20"/>
          <p:cNvSpPr>
            <a:spLocks noChangeArrowheads="1" noChangeShapeType="1" noTextEdit="1"/>
          </p:cNvSpPr>
          <p:nvPr/>
        </p:nvSpPr>
        <p:spPr bwMode="auto">
          <a:xfrm>
            <a:off x="2819400" y="1676400"/>
            <a:ext cx="3124200" cy="304800"/>
          </a:xfrm>
          <a:prstGeom prst="rect">
            <a:avLst/>
          </a:prstGeom>
        </p:spPr>
        <p:txBody>
          <a:bodyPr wrap="none" fromWordArt="1">
            <a:prstTxWarp prst="textPlain">
              <a:avLst>
                <a:gd name="adj" fmla="val 50000"/>
              </a:avLst>
            </a:prstTxWarp>
          </a:bodyPr>
          <a:lstStyle/>
          <a:p>
            <a:pPr algn="ctr"/>
            <a:r>
              <a:rPr lang="en-US" sz="1400" kern="10">
                <a:ln w="9525">
                  <a:solidFill>
                    <a:schemeClr val="tx1"/>
                  </a:solidFill>
                  <a:round/>
                  <a:headEnd/>
                  <a:tailEnd/>
                </a:ln>
                <a:solidFill>
                  <a:schemeClr val="bg1"/>
                </a:solidFill>
                <a:latin typeface="Arial Black"/>
              </a:rPr>
              <a:t>Application Programs</a:t>
            </a:r>
          </a:p>
        </p:txBody>
      </p:sp>
      <p:sp>
        <p:nvSpPr>
          <p:cNvPr id="10840084" name="Text Box 23"/>
          <p:cNvSpPr txBox="1">
            <a:spLocks noChangeArrowheads="1"/>
          </p:cNvSpPr>
          <p:nvPr/>
        </p:nvSpPr>
        <p:spPr bwMode="auto">
          <a:xfrm>
            <a:off x="0" y="1524000"/>
            <a:ext cx="1247775" cy="822325"/>
          </a:xfrm>
          <a:prstGeom prst="rect">
            <a:avLst/>
          </a:prstGeom>
          <a:noFill/>
          <a:ln w="9525">
            <a:noFill/>
            <a:miter lim="800000"/>
            <a:headEnd/>
            <a:tailEnd/>
          </a:ln>
        </p:spPr>
        <p:txBody>
          <a:bodyPr wrap="none">
            <a:spAutoFit/>
          </a:bodyPr>
          <a:lstStyle/>
          <a:p>
            <a:r>
              <a:rPr lang="en-US" sz="2400"/>
              <a:t>HW/SW</a:t>
            </a:r>
          </a:p>
          <a:p>
            <a:r>
              <a:rPr lang="en-US" sz="2400"/>
              <a:t>interface</a:t>
            </a:r>
          </a:p>
        </p:txBody>
      </p:sp>
      <p:sp>
        <p:nvSpPr>
          <p:cNvPr id="10840085" name="Line 24"/>
          <p:cNvSpPr>
            <a:spLocks noChangeShapeType="1"/>
          </p:cNvSpPr>
          <p:nvPr/>
        </p:nvSpPr>
        <p:spPr bwMode="auto">
          <a:xfrm>
            <a:off x="1219200" y="1981200"/>
            <a:ext cx="609600" cy="304800"/>
          </a:xfrm>
          <a:prstGeom prst="line">
            <a:avLst/>
          </a:prstGeom>
          <a:noFill/>
          <a:ln w="28575">
            <a:solidFill>
              <a:schemeClr val="tx1"/>
            </a:solidFill>
            <a:round/>
            <a:headEnd/>
            <a:tailEnd type="triangle" w="med" len="med"/>
          </a:ln>
        </p:spPr>
        <p:txBody>
          <a:bodyPr wrap="none" anchor="ctr"/>
          <a:lstStyle/>
          <a:p>
            <a:endParaRPr lang="en-US"/>
          </a:p>
        </p:txBody>
      </p:sp>
      <p:sp>
        <p:nvSpPr>
          <p:cNvPr id="10840086" name="Rectangle 25" descr="Blue tissue paper"/>
          <p:cNvSpPr>
            <a:spLocks noChangeArrowheads="1"/>
          </p:cNvSpPr>
          <p:nvPr/>
        </p:nvSpPr>
        <p:spPr bwMode="auto">
          <a:xfrm>
            <a:off x="1143000" y="3733800"/>
            <a:ext cx="6477000" cy="304800"/>
          </a:xfrm>
          <a:prstGeom prst="rect">
            <a:avLst/>
          </a:prstGeom>
          <a:blipFill dpi="0" rotWithShape="0">
            <a:blip r:embed="rId12"/>
            <a:srcRect/>
            <a:tile tx="0" ty="0" sx="100000" sy="100000" flip="none" algn="tl"/>
          </a:blipFill>
          <a:ln w="9525">
            <a:solidFill>
              <a:schemeClr val="tx1"/>
            </a:solidFill>
            <a:miter lim="800000"/>
            <a:headEnd/>
            <a:tailEnd/>
          </a:ln>
        </p:spPr>
        <p:txBody>
          <a:bodyPr wrap="none" anchor="ctr"/>
          <a:lstStyle/>
          <a:p>
            <a:endParaRPr lang="es-ES" sz="2400"/>
          </a:p>
        </p:txBody>
      </p:sp>
      <p:sp>
        <p:nvSpPr>
          <p:cNvPr id="10840087" name="WordArt 26"/>
          <p:cNvSpPr>
            <a:spLocks noChangeArrowheads="1" noChangeShapeType="1" noTextEdit="1"/>
          </p:cNvSpPr>
          <p:nvPr/>
        </p:nvSpPr>
        <p:spPr bwMode="auto">
          <a:xfrm>
            <a:off x="1600200" y="3733800"/>
            <a:ext cx="5867400" cy="304800"/>
          </a:xfrm>
          <a:prstGeom prst="rect">
            <a:avLst/>
          </a:prstGeom>
        </p:spPr>
        <p:txBody>
          <a:bodyPr wrap="none" fromWordArt="1">
            <a:prstTxWarp prst="textPlain">
              <a:avLst>
                <a:gd name="adj" fmla="val 50000"/>
              </a:avLst>
            </a:prstTxWarp>
          </a:bodyPr>
          <a:lstStyle/>
          <a:p>
            <a:pPr algn="ctr"/>
            <a:r>
              <a:rPr lang="en-US" sz="1400" kern="10">
                <a:ln w="9525">
                  <a:solidFill>
                    <a:schemeClr val="bg1"/>
                  </a:solidFill>
                  <a:round/>
                  <a:headEnd/>
                  <a:tailEnd/>
                </a:ln>
                <a:latin typeface="Arial Black"/>
              </a:rPr>
              <a:t>Boolean Logic (the digital abstraction)</a:t>
            </a:r>
          </a:p>
        </p:txBody>
      </p:sp>
      <p:sp>
        <p:nvSpPr>
          <p:cNvPr id="69662" name="Rectangle 30"/>
          <p:cNvSpPr>
            <a:spLocks noChangeArrowheads="1"/>
          </p:cNvSpPr>
          <p:nvPr/>
        </p:nvSpPr>
        <p:spPr bwMode="auto">
          <a:xfrm>
            <a:off x="2895600" y="1295400"/>
            <a:ext cx="2895600" cy="304800"/>
          </a:xfrm>
          <a:prstGeom prst="rect">
            <a:avLst/>
          </a:prstGeom>
          <a:blipFill dpi="0" rotWithShape="1">
            <a:blip r:embed="rId13" cstate="print"/>
            <a:srcRect/>
            <a:stretch>
              <a:fillRect b="-18750"/>
            </a:stretch>
          </a:blipFill>
          <a:ln w="9525">
            <a:solidFill>
              <a:schemeClr val="tx1"/>
            </a:solidFill>
            <a:miter lim="800000"/>
            <a:headEnd/>
            <a:tailEnd/>
          </a:ln>
          <a:effectLst/>
        </p:spPr>
        <p:txBody>
          <a:bodyPr wrap="none" anchor="ctr"/>
          <a:lstStyle/>
          <a:p>
            <a:pPr algn="ctr">
              <a:defRPr/>
            </a:pPr>
            <a:r>
              <a:rPr lang="en-US" sz="1800" b="1">
                <a:solidFill>
                  <a:schemeClr val="bg1"/>
                </a:solidFill>
                <a:effectLst>
                  <a:outerShdw blurRad="38100" dist="38100" dir="2700000" algn="tl">
                    <a:srgbClr val="C0C0C0"/>
                  </a:outerShdw>
                </a:effectLst>
              </a:rPr>
              <a:t>Useful Real-World Products</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42113" name="Rectangle 2"/>
          <p:cNvSpPr>
            <a:spLocks noGrp="1" noChangeArrowheads="1"/>
          </p:cNvSpPr>
          <p:nvPr>
            <p:ph type="title" idx="4294967295"/>
          </p:nvPr>
        </p:nvSpPr>
        <p:spPr>
          <a:xfrm>
            <a:off x="381000" y="381000"/>
            <a:ext cx="8534400" cy="558800"/>
          </a:xfrm>
        </p:spPr>
        <p:txBody>
          <a:bodyPr/>
          <a:lstStyle/>
          <a:p>
            <a:pPr eaLnBrk="1" hangingPunct="1"/>
            <a:r>
              <a:rPr lang="en-US" sz="3600" smtClean="0"/>
              <a:t>Inside the CPU (a more detailed look)</a:t>
            </a:r>
          </a:p>
        </p:txBody>
      </p:sp>
      <p:sp>
        <p:nvSpPr>
          <p:cNvPr id="10842114" name="Rectangle 3"/>
          <p:cNvSpPr>
            <a:spLocks noGrp="1" noChangeArrowheads="1"/>
          </p:cNvSpPr>
          <p:nvPr>
            <p:ph type="body" idx="4294967295"/>
          </p:nvPr>
        </p:nvSpPr>
        <p:spPr>
          <a:xfrm>
            <a:off x="457200" y="1066800"/>
            <a:ext cx="8229600" cy="685800"/>
          </a:xfrm>
        </p:spPr>
        <p:txBody>
          <a:bodyPr/>
          <a:lstStyle/>
          <a:p>
            <a:pPr eaLnBrk="1" hangingPunct="1"/>
            <a:r>
              <a:rPr lang="en-US" smtClean="0"/>
              <a:t>Block diagram of a simple, generic CPU:</a:t>
            </a:r>
          </a:p>
        </p:txBody>
      </p:sp>
      <p:sp>
        <p:nvSpPr>
          <p:cNvPr id="10842115" name="Rectangle 4"/>
          <p:cNvSpPr>
            <a:spLocks noChangeArrowheads="1"/>
          </p:cNvSpPr>
          <p:nvPr/>
        </p:nvSpPr>
        <p:spPr bwMode="auto">
          <a:xfrm>
            <a:off x="2667000" y="2133600"/>
            <a:ext cx="4357688" cy="838200"/>
          </a:xfrm>
          <a:prstGeom prst="rect">
            <a:avLst/>
          </a:prstGeom>
          <a:solidFill>
            <a:srgbClr val="FFCCCC"/>
          </a:solidFill>
          <a:ln w="9525">
            <a:solidFill>
              <a:schemeClr val="tx1"/>
            </a:solidFill>
            <a:miter lim="800000"/>
            <a:headEnd/>
            <a:tailEnd/>
          </a:ln>
        </p:spPr>
        <p:txBody>
          <a:bodyPr wrap="none" anchor="ctr"/>
          <a:lstStyle/>
          <a:p>
            <a:r>
              <a:rPr lang="en-US" sz="1800">
                <a:latin typeface="Arial" charset="0"/>
              </a:rPr>
              <a:t>       Instruction Decoder &amp;</a:t>
            </a:r>
            <a:br>
              <a:rPr lang="en-US" sz="1800">
                <a:latin typeface="Arial" charset="0"/>
              </a:rPr>
            </a:br>
            <a:r>
              <a:rPr lang="en-US" sz="1800">
                <a:latin typeface="Arial" charset="0"/>
              </a:rPr>
              <a:t>       CPU Controller</a:t>
            </a:r>
          </a:p>
        </p:txBody>
      </p:sp>
      <p:sp>
        <p:nvSpPr>
          <p:cNvPr id="10842116" name="Rectangle 5"/>
          <p:cNvSpPr>
            <a:spLocks noChangeArrowheads="1"/>
          </p:cNvSpPr>
          <p:nvPr/>
        </p:nvSpPr>
        <p:spPr bwMode="auto">
          <a:xfrm>
            <a:off x="1600200" y="1752600"/>
            <a:ext cx="6629400" cy="4495800"/>
          </a:xfrm>
          <a:prstGeom prst="rect">
            <a:avLst/>
          </a:prstGeom>
          <a:noFill/>
          <a:ln w="76200">
            <a:solidFill>
              <a:schemeClr val="tx1"/>
            </a:solidFill>
            <a:miter lim="800000"/>
            <a:headEnd/>
            <a:tailEnd/>
          </a:ln>
        </p:spPr>
        <p:txBody>
          <a:bodyPr wrap="none" anchor="ctr"/>
          <a:lstStyle/>
          <a:p>
            <a:endParaRPr lang="es-ES" sz="2400"/>
          </a:p>
        </p:txBody>
      </p:sp>
      <p:sp>
        <p:nvSpPr>
          <p:cNvPr id="10842117" name="AutoShape 6"/>
          <p:cNvSpPr>
            <a:spLocks noChangeArrowheads="1"/>
          </p:cNvSpPr>
          <p:nvPr/>
        </p:nvSpPr>
        <p:spPr bwMode="auto">
          <a:xfrm>
            <a:off x="146050" y="3600450"/>
            <a:ext cx="1492250" cy="685800"/>
          </a:xfrm>
          <a:prstGeom prst="leftRightArrow">
            <a:avLst>
              <a:gd name="adj1" fmla="val 50000"/>
              <a:gd name="adj2" fmla="val 43519"/>
            </a:avLst>
          </a:prstGeom>
          <a:solidFill>
            <a:schemeClr val="folHlink"/>
          </a:solidFill>
          <a:ln w="9525">
            <a:solidFill>
              <a:schemeClr val="tx1"/>
            </a:solidFill>
            <a:miter lim="800000"/>
            <a:headEnd/>
            <a:tailEnd/>
          </a:ln>
        </p:spPr>
        <p:txBody>
          <a:bodyPr wrap="none" anchor="ctr"/>
          <a:lstStyle/>
          <a:p>
            <a:endParaRPr lang="es-ES" sz="2400"/>
          </a:p>
        </p:txBody>
      </p:sp>
      <p:sp>
        <p:nvSpPr>
          <p:cNvPr id="10842118" name="Text Box 7"/>
          <p:cNvSpPr txBox="1">
            <a:spLocks noChangeArrowheads="1"/>
          </p:cNvSpPr>
          <p:nvPr/>
        </p:nvSpPr>
        <p:spPr bwMode="auto">
          <a:xfrm>
            <a:off x="438150" y="4241800"/>
            <a:ext cx="1123950" cy="1082675"/>
          </a:xfrm>
          <a:prstGeom prst="rect">
            <a:avLst/>
          </a:prstGeom>
          <a:noFill/>
          <a:ln w="9525">
            <a:noFill/>
            <a:miter lim="800000"/>
            <a:headEnd/>
            <a:tailEnd/>
          </a:ln>
        </p:spPr>
        <p:txBody>
          <a:bodyPr wrap="none">
            <a:spAutoFit/>
          </a:bodyPr>
          <a:lstStyle/>
          <a:p>
            <a:pPr>
              <a:lnSpc>
                <a:spcPct val="90000"/>
              </a:lnSpc>
            </a:pPr>
            <a:r>
              <a:rPr lang="en-US" sz="1800">
                <a:latin typeface="Arial" charset="0"/>
              </a:rPr>
              <a:t>Bus to</a:t>
            </a:r>
            <a:br>
              <a:rPr lang="en-US" sz="1800">
                <a:latin typeface="Arial" charset="0"/>
              </a:rPr>
            </a:br>
            <a:r>
              <a:rPr lang="en-US" sz="1800">
                <a:latin typeface="Arial" charset="0"/>
              </a:rPr>
              <a:t>memory</a:t>
            </a:r>
            <a:br>
              <a:rPr lang="en-US" sz="1800">
                <a:latin typeface="Arial" charset="0"/>
              </a:rPr>
            </a:br>
            <a:r>
              <a:rPr lang="en-US" sz="1800">
                <a:latin typeface="Arial" charset="0"/>
              </a:rPr>
              <a:t>system &amp;</a:t>
            </a:r>
            <a:br>
              <a:rPr lang="en-US" sz="1800">
                <a:latin typeface="Arial" charset="0"/>
              </a:rPr>
            </a:br>
            <a:r>
              <a:rPr lang="en-US" sz="1800">
                <a:latin typeface="Arial" charset="0"/>
              </a:rPr>
              <a:t>I/O ports</a:t>
            </a:r>
          </a:p>
        </p:txBody>
      </p:sp>
      <p:sp>
        <p:nvSpPr>
          <p:cNvPr id="10842119" name="Rectangle 8"/>
          <p:cNvSpPr>
            <a:spLocks noChangeArrowheads="1"/>
          </p:cNvSpPr>
          <p:nvPr/>
        </p:nvSpPr>
        <p:spPr bwMode="auto">
          <a:xfrm>
            <a:off x="3505200" y="4038600"/>
            <a:ext cx="1066800" cy="228600"/>
          </a:xfrm>
          <a:prstGeom prst="rect">
            <a:avLst/>
          </a:prstGeom>
          <a:solidFill>
            <a:srgbClr val="FFFFCC"/>
          </a:solidFill>
          <a:ln w="9525">
            <a:solidFill>
              <a:schemeClr val="tx1"/>
            </a:solidFill>
            <a:miter lim="800000"/>
            <a:headEnd/>
            <a:tailEnd/>
          </a:ln>
        </p:spPr>
        <p:txBody>
          <a:bodyPr wrap="none" anchor="ctr"/>
          <a:lstStyle/>
          <a:p>
            <a:pPr algn="ctr"/>
            <a:r>
              <a:rPr lang="en-US" sz="1400">
                <a:latin typeface="Arial" charset="0"/>
              </a:rPr>
              <a:t>PC</a:t>
            </a:r>
          </a:p>
        </p:txBody>
      </p:sp>
      <p:sp>
        <p:nvSpPr>
          <p:cNvPr id="10842120" name="Rectangle 9"/>
          <p:cNvSpPr>
            <a:spLocks noChangeArrowheads="1"/>
          </p:cNvSpPr>
          <p:nvPr/>
        </p:nvSpPr>
        <p:spPr bwMode="auto">
          <a:xfrm>
            <a:off x="3505200" y="4343400"/>
            <a:ext cx="1066800" cy="228600"/>
          </a:xfrm>
          <a:prstGeom prst="rect">
            <a:avLst/>
          </a:prstGeom>
          <a:solidFill>
            <a:srgbClr val="FFFFCC"/>
          </a:solidFill>
          <a:ln w="9525">
            <a:solidFill>
              <a:schemeClr val="tx1"/>
            </a:solidFill>
            <a:miter lim="800000"/>
            <a:headEnd/>
            <a:tailEnd/>
          </a:ln>
        </p:spPr>
        <p:txBody>
          <a:bodyPr wrap="none" anchor="ctr"/>
          <a:lstStyle/>
          <a:p>
            <a:pPr algn="ctr"/>
            <a:r>
              <a:rPr lang="en-US" sz="1400">
                <a:latin typeface="Arial" charset="0"/>
              </a:rPr>
              <a:t>A</a:t>
            </a:r>
          </a:p>
        </p:txBody>
      </p:sp>
      <p:sp>
        <p:nvSpPr>
          <p:cNvPr id="10842121" name="Rectangle 10"/>
          <p:cNvSpPr>
            <a:spLocks noChangeArrowheads="1"/>
          </p:cNvSpPr>
          <p:nvPr/>
        </p:nvSpPr>
        <p:spPr bwMode="auto">
          <a:xfrm>
            <a:off x="3505200" y="4648200"/>
            <a:ext cx="1066800" cy="228600"/>
          </a:xfrm>
          <a:prstGeom prst="rect">
            <a:avLst/>
          </a:prstGeom>
          <a:solidFill>
            <a:srgbClr val="FFFFCC"/>
          </a:solidFill>
          <a:ln w="9525">
            <a:solidFill>
              <a:schemeClr val="tx1"/>
            </a:solidFill>
            <a:miter lim="800000"/>
            <a:headEnd/>
            <a:tailEnd/>
          </a:ln>
        </p:spPr>
        <p:txBody>
          <a:bodyPr wrap="none" anchor="ctr"/>
          <a:lstStyle/>
          <a:p>
            <a:pPr algn="ctr"/>
            <a:r>
              <a:rPr lang="en-US" sz="1400">
                <a:latin typeface="Arial" charset="0"/>
              </a:rPr>
              <a:t>B</a:t>
            </a:r>
          </a:p>
        </p:txBody>
      </p:sp>
      <p:sp>
        <p:nvSpPr>
          <p:cNvPr id="10842122" name="Rectangle 11"/>
          <p:cNvSpPr>
            <a:spLocks noChangeArrowheads="1"/>
          </p:cNvSpPr>
          <p:nvPr/>
        </p:nvSpPr>
        <p:spPr bwMode="auto">
          <a:xfrm>
            <a:off x="3505200" y="5257800"/>
            <a:ext cx="1066800" cy="228600"/>
          </a:xfrm>
          <a:prstGeom prst="rect">
            <a:avLst/>
          </a:prstGeom>
          <a:solidFill>
            <a:srgbClr val="FFFFCC"/>
          </a:solidFill>
          <a:ln w="9525">
            <a:solidFill>
              <a:schemeClr val="tx1"/>
            </a:solidFill>
            <a:miter lim="800000"/>
            <a:headEnd/>
            <a:tailEnd/>
          </a:ln>
        </p:spPr>
        <p:txBody>
          <a:bodyPr wrap="none" anchor="ctr"/>
          <a:lstStyle/>
          <a:p>
            <a:endParaRPr lang="es-ES" sz="2400"/>
          </a:p>
        </p:txBody>
      </p:sp>
      <p:sp>
        <p:nvSpPr>
          <p:cNvPr id="10842123" name="Text Box 12"/>
          <p:cNvSpPr txBox="1">
            <a:spLocks noChangeArrowheads="1"/>
          </p:cNvSpPr>
          <p:nvPr/>
        </p:nvSpPr>
        <p:spPr bwMode="auto">
          <a:xfrm>
            <a:off x="3581400" y="5484813"/>
            <a:ext cx="933450" cy="304800"/>
          </a:xfrm>
          <a:prstGeom prst="rect">
            <a:avLst/>
          </a:prstGeom>
          <a:noFill/>
          <a:ln w="9525">
            <a:noFill/>
            <a:miter lim="800000"/>
            <a:headEnd/>
            <a:tailEnd/>
          </a:ln>
        </p:spPr>
        <p:txBody>
          <a:bodyPr wrap="none">
            <a:spAutoFit/>
          </a:bodyPr>
          <a:lstStyle/>
          <a:p>
            <a:r>
              <a:rPr lang="en-US" sz="1400">
                <a:latin typeface="Arial" charset="0"/>
              </a:rPr>
              <a:t>Registers</a:t>
            </a:r>
          </a:p>
        </p:txBody>
      </p:sp>
      <p:sp>
        <p:nvSpPr>
          <p:cNvPr id="10842124" name="Freeform 13"/>
          <p:cNvSpPr>
            <a:spLocks/>
          </p:cNvSpPr>
          <p:nvPr/>
        </p:nvSpPr>
        <p:spPr bwMode="auto">
          <a:xfrm>
            <a:off x="6400800" y="4114800"/>
            <a:ext cx="623888" cy="1306513"/>
          </a:xfrm>
          <a:custGeom>
            <a:avLst/>
            <a:gdLst>
              <a:gd name="T0" fmla="*/ 0 w 393"/>
              <a:gd name="T1" fmla="*/ 0 h 823"/>
              <a:gd name="T2" fmla="*/ 2147483647 w 393"/>
              <a:gd name="T3" fmla="*/ 2147483647 h 823"/>
              <a:gd name="T4" fmla="*/ 2147483647 w 393"/>
              <a:gd name="T5" fmla="*/ 2147483647 h 823"/>
              <a:gd name="T6" fmla="*/ 2147483647 w 393"/>
              <a:gd name="T7" fmla="*/ 2147483647 h 823"/>
              <a:gd name="T8" fmla="*/ 2147483647 w 393"/>
              <a:gd name="T9" fmla="*/ 2147483647 h 823"/>
              <a:gd name="T10" fmla="*/ 2147483647 w 393"/>
              <a:gd name="T11" fmla="*/ 2147483647 h 823"/>
              <a:gd name="T12" fmla="*/ 2147483647 w 393"/>
              <a:gd name="T13" fmla="*/ 2147483647 h 823"/>
              <a:gd name="T14" fmla="*/ 0 w 393"/>
              <a:gd name="T15" fmla="*/ 0 h 823"/>
              <a:gd name="T16" fmla="*/ 0 60000 65536"/>
              <a:gd name="T17" fmla="*/ 0 60000 65536"/>
              <a:gd name="T18" fmla="*/ 0 60000 65536"/>
              <a:gd name="T19" fmla="*/ 0 60000 65536"/>
              <a:gd name="T20" fmla="*/ 0 60000 65536"/>
              <a:gd name="T21" fmla="*/ 0 60000 65536"/>
              <a:gd name="T22" fmla="*/ 0 60000 65536"/>
              <a:gd name="T23" fmla="*/ 0 60000 65536"/>
              <a:gd name="T24" fmla="*/ 0 w 393"/>
              <a:gd name="T25" fmla="*/ 0 h 823"/>
              <a:gd name="T26" fmla="*/ 393 w 393"/>
              <a:gd name="T27" fmla="*/ 823 h 8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3" h="823">
                <a:moveTo>
                  <a:pt x="0" y="0"/>
                </a:moveTo>
                <a:lnTo>
                  <a:pt x="11" y="325"/>
                </a:lnTo>
                <a:lnTo>
                  <a:pt x="148" y="407"/>
                </a:lnTo>
                <a:lnTo>
                  <a:pt x="11" y="498"/>
                </a:lnTo>
                <a:lnTo>
                  <a:pt x="9" y="823"/>
                </a:lnTo>
                <a:lnTo>
                  <a:pt x="393" y="567"/>
                </a:lnTo>
                <a:lnTo>
                  <a:pt x="393" y="229"/>
                </a:lnTo>
                <a:lnTo>
                  <a:pt x="0" y="0"/>
                </a:lnTo>
                <a:close/>
              </a:path>
            </a:pathLst>
          </a:custGeom>
          <a:solidFill>
            <a:srgbClr val="99CCFF"/>
          </a:solidFill>
          <a:ln w="9525">
            <a:solidFill>
              <a:schemeClr val="tx1"/>
            </a:solidFill>
            <a:round/>
            <a:headEnd/>
            <a:tailEnd/>
          </a:ln>
        </p:spPr>
        <p:txBody>
          <a:bodyPr wrap="none"/>
          <a:lstStyle/>
          <a:p>
            <a:endParaRPr lang="en-US"/>
          </a:p>
        </p:txBody>
      </p:sp>
      <p:sp>
        <p:nvSpPr>
          <p:cNvPr id="10842125" name="Freeform 14"/>
          <p:cNvSpPr>
            <a:spLocks/>
          </p:cNvSpPr>
          <p:nvPr/>
        </p:nvSpPr>
        <p:spPr bwMode="auto">
          <a:xfrm>
            <a:off x="1638300" y="2971800"/>
            <a:ext cx="1790700" cy="984250"/>
          </a:xfrm>
          <a:custGeom>
            <a:avLst/>
            <a:gdLst>
              <a:gd name="T0" fmla="*/ 0 w 1152"/>
              <a:gd name="T1" fmla="*/ 2147483647 h 624"/>
              <a:gd name="T2" fmla="*/ 2147483647 w 1152"/>
              <a:gd name="T3" fmla="*/ 2147483647 h 624"/>
              <a:gd name="T4" fmla="*/ 2147483647 w 1152"/>
              <a:gd name="T5" fmla="*/ 2147483647 h 624"/>
              <a:gd name="T6" fmla="*/ 2147483647 w 1152"/>
              <a:gd name="T7" fmla="*/ 2147483647 h 624"/>
              <a:gd name="T8" fmla="*/ 2147483647 w 1152"/>
              <a:gd name="T9" fmla="*/ 0 h 624"/>
              <a:gd name="T10" fmla="*/ 0 60000 65536"/>
              <a:gd name="T11" fmla="*/ 0 60000 65536"/>
              <a:gd name="T12" fmla="*/ 0 60000 65536"/>
              <a:gd name="T13" fmla="*/ 0 60000 65536"/>
              <a:gd name="T14" fmla="*/ 0 60000 65536"/>
              <a:gd name="T15" fmla="*/ 0 w 1152"/>
              <a:gd name="T16" fmla="*/ 0 h 624"/>
              <a:gd name="T17" fmla="*/ 1152 w 1152"/>
              <a:gd name="T18" fmla="*/ 624 h 624"/>
            </a:gdLst>
            <a:ahLst/>
            <a:cxnLst>
              <a:cxn ang="T10">
                <a:pos x="T0" y="T1"/>
              </a:cxn>
              <a:cxn ang="T11">
                <a:pos x="T2" y="T3"/>
              </a:cxn>
              <a:cxn ang="T12">
                <a:pos x="T4" y="T5"/>
              </a:cxn>
              <a:cxn ang="T13">
                <a:pos x="T6" y="T7"/>
              </a:cxn>
              <a:cxn ang="T14">
                <a:pos x="T8" y="T9"/>
              </a:cxn>
            </a:cxnLst>
            <a:rect l="T15" t="T16" r="T17" b="T18"/>
            <a:pathLst>
              <a:path w="1152" h="624">
                <a:moveTo>
                  <a:pt x="0" y="624"/>
                </a:moveTo>
                <a:lnTo>
                  <a:pt x="480" y="624"/>
                </a:lnTo>
                <a:lnTo>
                  <a:pt x="480" y="288"/>
                </a:lnTo>
                <a:lnTo>
                  <a:pt x="1152" y="288"/>
                </a:lnTo>
                <a:lnTo>
                  <a:pt x="1152" y="0"/>
                </a:lnTo>
              </a:path>
            </a:pathLst>
          </a:custGeom>
          <a:noFill/>
          <a:ln w="76200">
            <a:solidFill>
              <a:schemeClr val="folHlink"/>
            </a:solidFill>
            <a:round/>
            <a:headEnd/>
            <a:tailEnd type="triangle" w="med" len="med"/>
          </a:ln>
        </p:spPr>
        <p:txBody>
          <a:bodyPr wrap="none"/>
          <a:lstStyle/>
          <a:p>
            <a:endParaRPr lang="en-US"/>
          </a:p>
        </p:txBody>
      </p:sp>
      <p:sp>
        <p:nvSpPr>
          <p:cNvPr id="10842126" name="AutoShape 15"/>
          <p:cNvSpPr>
            <a:spLocks noChangeArrowheads="1"/>
          </p:cNvSpPr>
          <p:nvPr/>
        </p:nvSpPr>
        <p:spPr bwMode="auto">
          <a:xfrm>
            <a:off x="6096000" y="4038600"/>
            <a:ext cx="152400" cy="609600"/>
          </a:xfrm>
          <a:prstGeom prst="roundRect">
            <a:avLst>
              <a:gd name="adj" fmla="val 50000"/>
            </a:avLst>
          </a:prstGeom>
          <a:solidFill>
            <a:schemeClr val="bg1"/>
          </a:solidFill>
          <a:ln w="9525">
            <a:solidFill>
              <a:schemeClr val="tx1"/>
            </a:solidFill>
            <a:round/>
            <a:headEnd/>
            <a:tailEnd/>
          </a:ln>
        </p:spPr>
        <p:txBody>
          <a:bodyPr wrap="none" anchor="ctr"/>
          <a:lstStyle/>
          <a:p>
            <a:pPr algn="ctr"/>
            <a:endParaRPr lang="es-ES" sz="1800">
              <a:latin typeface="Arial" charset="0"/>
            </a:endParaRPr>
          </a:p>
        </p:txBody>
      </p:sp>
      <p:sp>
        <p:nvSpPr>
          <p:cNvPr id="10842127" name="AutoShape 16"/>
          <p:cNvSpPr>
            <a:spLocks noChangeArrowheads="1"/>
          </p:cNvSpPr>
          <p:nvPr/>
        </p:nvSpPr>
        <p:spPr bwMode="auto">
          <a:xfrm>
            <a:off x="6096000" y="4876800"/>
            <a:ext cx="152400" cy="609600"/>
          </a:xfrm>
          <a:prstGeom prst="roundRect">
            <a:avLst>
              <a:gd name="adj" fmla="val 50000"/>
            </a:avLst>
          </a:prstGeom>
          <a:solidFill>
            <a:schemeClr val="bg1"/>
          </a:solidFill>
          <a:ln w="9525">
            <a:solidFill>
              <a:schemeClr val="tx1"/>
            </a:solidFill>
            <a:round/>
            <a:headEnd/>
            <a:tailEnd/>
          </a:ln>
        </p:spPr>
        <p:txBody>
          <a:bodyPr wrap="none" anchor="ctr"/>
          <a:lstStyle/>
          <a:p>
            <a:endParaRPr lang="es-ES" sz="2400"/>
          </a:p>
        </p:txBody>
      </p:sp>
      <p:sp>
        <p:nvSpPr>
          <p:cNvPr id="10842128" name="Line 17"/>
          <p:cNvSpPr>
            <a:spLocks noChangeShapeType="1"/>
          </p:cNvSpPr>
          <p:nvPr/>
        </p:nvSpPr>
        <p:spPr bwMode="auto">
          <a:xfrm>
            <a:off x="6248400" y="4343400"/>
            <a:ext cx="152400" cy="0"/>
          </a:xfrm>
          <a:prstGeom prst="line">
            <a:avLst/>
          </a:prstGeom>
          <a:noFill/>
          <a:ln w="28575">
            <a:solidFill>
              <a:schemeClr val="hlink"/>
            </a:solidFill>
            <a:round/>
            <a:headEnd/>
            <a:tailEnd type="triangle" w="med" len="med"/>
          </a:ln>
        </p:spPr>
        <p:txBody>
          <a:bodyPr wrap="none"/>
          <a:lstStyle/>
          <a:p>
            <a:endParaRPr lang="en-US"/>
          </a:p>
        </p:txBody>
      </p:sp>
      <p:sp>
        <p:nvSpPr>
          <p:cNvPr id="10842129" name="Line 18"/>
          <p:cNvSpPr>
            <a:spLocks noChangeShapeType="1"/>
          </p:cNvSpPr>
          <p:nvPr/>
        </p:nvSpPr>
        <p:spPr bwMode="auto">
          <a:xfrm>
            <a:off x="6248400" y="5181600"/>
            <a:ext cx="152400" cy="0"/>
          </a:xfrm>
          <a:prstGeom prst="line">
            <a:avLst/>
          </a:prstGeom>
          <a:noFill/>
          <a:ln w="28575">
            <a:solidFill>
              <a:schemeClr val="hlink"/>
            </a:solidFill>
            <a:round/>
            <a:headEnd/>
            <a:tailEnd type="triangle" w="med" len="med"/>
          </a:ln>
        </p:spPr>
        <p:txBody>
          <a:bodyPr wrap="none"/>
          <a:lstStyle/>
          <a:p>
            <a:endParaRPr lang="en-US"/>
          </a:p>
        </p:txBody>
      </p:sp>
      <p:sp>
        <p:nvSpPr>
          <p:cNvPr id="10842130" name="Freeform 19"/>
          <p:cNvSpPr>
            <a:spLocks/>
          </p:cNvSpPr>
          <p:nvPr/>
        </p:nvSpPr>
        <p:spPr bwMode="auto">
          <a:xfrm>
            <a:off x="2381250" y="3962400"/>
            <a:ext cx="438150" cy="609600"/>
          </a:xfrm>
          <a:custGeom>
            <a:avLst/>
            <a:gdLst>
              <a:gd name="T0" fmla="*/ 0 w 528"/>
              <a:gd name="T1" fmla="*/ 0 h 480"/>
              <a:gd name="T2" fmla="*/ 0 w 528"/>
              <a:gd name="T3" fmla="*/ 2147483647 h 480"/>
              <a:gd name="T4" fmla="*/ 2147483647 w 528"/>
              <a:gd name="T5" fmla="*/ 2147483647 h 480"/>
              <a:gd name="T6" fmla="*/ 0 60000 65536"/>
              <a:gd name="T7" fmla="*/ 0 60000 65536"/>
              <a:gd name="T8" fmla="*/ 0 60000 65536"/>
              <a:gd name="T9" fmla="*/ 0 w 528"/>
              <a:gd name="T10" fmla="*/ 0 h 480"/>
              <a:gd name="T11" fmla="*/ 528 w 528"/>
              <a:gd name="T12" fmla="*/ 480 h 480"/>
            </a:gdLst>
            <a:ahLst/>
            <a:cxnLst>
              <a:cxn ang="T6">
                <a:pos x="T0" y="T1"/>
              </a:cxn>
              <a:cxn ang="T7">
                <a:pos x="T2" y="T3"/>
              </a:cxn>
              <a:cxn ang="T8">
                <a:pos x="T4" y="T5"/>
              </a:cxn>
            </a:cxnLst>
            <a:rect l="T9" t="T10" r="T11" b="T12"/>
            <a:pathLst>
              <a:path w="528" h="480">
                <a:moveTo>
                  <a:pt x="0" y="0"/>
                </a:moveTo>
                <a:lnTo>
                  <a:pt x="0" y="480"/>
                </a:lnTo>
                <a:lnTo>
                  <a:pt x="528" y="480"/>
                </a:lnTo>
              </a:path>
            </a:pathLst>
          </a:custGeom>
          <a:noFill/>
          <a:ln w="76200">
            <a:solidFill>
              <a:schemeClr val="folHlink"/>
            </a:solidFill>
            <a:round/>
            <a:headEnd/>
            <a:tailEnd type="triangle" w="med" len="med"/>
          </a:ln>
        </p:spPr>
        <p:txBody>
          <a:bodyPr wrap="none"/>
          <a:lstStyle/>
          <a:p>
            <a:endParaRPr lang="en-US"/>
          </a:p>
        </p:txBody>
      </p:sp>
      <p:sp>
        <p:nvSpPr>
          <p:cNvPr id="10842131" name="Freeform 20"/>
          <p:cNvSpPr>
            <a:spLocks/>
          </p:cNvSpPr>
          <p:nvPr/>
        </p:nvSpPr>
        <p:spPr bwMode="auto">
          <a:xfrm>
            <a:off x="3429000" y="3429000"/>
            <a:ext cx="2667000" cy="762000"/>
          </a:xfrm>
          <a:custGeom>
            <a:avLst/>
            <a:gdLst>
              <a:gd name="T0" fmla="*/ 0 w 1200"/>
              <a:gd name="T1" fmla="*/ 0 h 480"/>
              <a:gd name="T2" fmla="*/ 2147483647 w 1200"/>
              <a:gd name="T3" fmla="*/ 0 h 480"/>
              <a:gd name="T4" fmla="*/ 2147483647 w 1200"/>
              <a:gd name="T5" fmla="*/ 2147483647 h 480"/>
              <a:gd name="T6" fmla="*/ 2147483647 w 1200"/>
              <a:gd name="T7" fmla="*/ 2147483647 h 480"/>
              <a:gd name="T8" fmla="*/ 0 60000 65536"/>
              <a:gd name="T9" fmla="*/ 0 60000 65536"/>
              <a:gd name="T10" fmla="*/ 0 60000 65536"/>
              <a:gd name="T11" fmla="*/ 0 60000 65536"/>
              <a:gd name="T12" fmla="*/ 0 w 1200"/>
              <a:gd name="T13" fmla="*/ 0 h 480"/>
              <a:gd name="T14" fmla="*/ 1200 w 1200"/>
              <a:gd name="T15" fmla="*/ 480 h 480"/>
            </a:gdLst>
            <a:ahLst/>
            <a:cxnLst>
              <a:cxn ang="T8">
                <a:pos x="T0" y="T1"/>
              </a:cxn>
              <a:cxn ang="T9">
                <a:pos x="T2" y="T3"/>
              </a:cxn>
              <a:cxn ang="T10">
                <a:pos x="T4" y="T5"/>
              </a:cxn>
              <a:cxn ang="T11">
                <a:pos x="T6" y="T7"/>
              </a:cxn>
            </a:cxnLst>
            <a:rect l="T12" t="T13" r="T14" b="T15"/>
            <a:pathLst>
              <a:path w="1200" h="480">
                <a:moveTo>
                  <a:pt x="0" y="0"/>
                </a:moveTo>
                <a:lnTo>
                  <a:pt x="978" y="0"/>
                </a:lnTo>
                <a:lnTo>
                  <a:pt x="984" y="480"/>
                </a:lnTo>
                <a:lnTo>
                  <a:pt x="1200" y="480"/>
                </a:lnTo>
              </a:path>
            </a:pathLst>
          </a:custGeom>
          <a:noFill/>
          <a:ln w="76200">
            <a:solidFill>
              <a:schemeClr val="folHlink"/>
            </a:solidFill>
            <a:round/>
            <a:headEnd/>
            <a:tailEnd type="triangle" w="med" len="med"/>
          </a:ln>
        </p:spPr>
        <p:txBody>
          <a:bodyPr wrap="none"/>
          <a:lstStyle/>
          <a:p>
            <a:endParaRPr lang="en-US"/>
          </a:p>
        </p:txBody>
      </p:sp>
      <p:sp>
        <p:nvSpPr>
          <p:cNvPr id="10842132" name="AutoShape 21"/>
          <p:cNvSpPr>
            <a:spLocks noChangeArrowheads="1"/>
          </p:cNvSpPr>
          <p:nvPr/>
        </p:nvSpPr>
        <p:spPr bwMode="auto">
          <a:xfrm>
            <a:off x="2819400" y="4419600"/>
            <a:ext cx="152400" cy="609600"/>
          </a:xfrm>
          <a:prstGeom prst="roundRect">
            <a:avLst>
              <a:gd name="adj" fmla="val 50000"/>
            </a:avLst>
          </a:prstGeom>
          <a:solidFill>
            <a:schemeClr val="bg1"/>
          </a:solidFill>
          <a:ln w="9525">
            <a:solidFill>
              <a:schemeClr val="tx1"/>
            </a:solidFill>
            <a:round/>
            <a:headEnd/>
            <a:tailEnd/>
          </a:ln>
        </p:spPr>
        <p:txBody>
          <a:bodyPr wrap="none" anchor="ctr"/>
          <a:lstStyle/>
          <a:p>
            <a:endParaRPr lang="es-ES" sz="2400"/>
          </a:p>
        </p:txBody>
      </p:sp>
      <p:sp>
        <p:nvSpPr>
          <p:cNvPr id="10842133" name="Freeform 22"/>
          <p:cNvSpPr>
            <a:spLocks/>
          </p:cNvSpPr>
          <p:nvPr/>
        </p:nvSpPr>
        <p:spPr bwMode="auto">
          <a:xfrm>
            <a:off x="2362200" y="4714875"/>
            <a:ext cx="5257800" cy="1304925"/>
          </a:xfrm>
          <a:custGeom>
            <a:avLst/>
            <a:gdLst>
              <a:gd name="T0" fmla="*/ 2147483647 w 3312"/>
              <a:gd name="T1" fmla="*/ 0 h 678"/>
              <a:gd name="T2" fmla="*/ 2147483647 w 3312"/>
              <a:gd name="T3" fmla="*/ 2147483647 h 678"/>
              <a:gd name="T4" fmla="*/ 2147483647 w 3312"/>
              <a:gd name="T5" fmla="*/ 2147483647 h 678"/>
              <a:gd name="T6" fmla="*/ 0 w 3312"/>
              <a:gd name="T7" fmla="*/ 2147483647 h 678"/>
              <a:gd name="T8" fmla="*/ 0 w 3312"/>
              <a:gd name="T9" fmla="*/ 2147483647 h 678"/>
              <a:gd name="T10" fmla="*/ 2147483647 w 3312"/>
              <a:gd name="T11" fmla="*/ 2147483647 h 678"/>
              <a:gd name="T12" fmla="*/ 0 60000 65536"/>
              <a:gd name="T13" fmla="*/ 0 60000 65536"/>
              <a:gd name="T14" fmla="*/ 0 60000 65536"/>
              <a:gd name="T15" fmla="*/ 0 60000 65536"/>
              <a:gd name="T16" fmla="*/ 0 60000 65536"/>
              <a:gd name="T17" fmla="*/ 0 60000 65536"/>
              <a:gd name="T18" fmla="*/ 0 w 3312"/>
              <a:gd name="T19" fmla="*/ 0 h 678"/>
              <a:gd name="T20" fmla="*/ 3312 w 3312"/>
              <a:gd name="T21" fmla="*/ 678 h 678"/>
            </a:gdLst>
            <a:ahLst/>
            <a:cxnLst>
              <a:cxn ang="T12">
                <a:pos x="T0" y="T1"/>
              </a:cxn>
              <a:cxn ang="T13">
                <a:pos x="T2" y="T3"/>
              </a:cxn>
              <a:cxn ang="T14">
                <a:pos x="T4" y="T5"/>
              </a:cxn>
              <a:cxn ang="T15">
                <a:pos x="T6" y="T7"/>
              </a:cxn>
              <a:cxn ang="T16">
                <a:pos x="T8" y="T9"/>
              </a:cxn>
              <a:cxn ang="T17">
                <a:pos x="T10" y="T11"/>
              </a:cxn>
            </a:cxnLst>
            <a:rect l="T18" t="T19" r="T20" b="T21"/>
            <a:pathLst>
              <a:path w="3312" h="678">
                <a:moveTo>
                  <a:pt x="2934" y="0"/>
                </a:moveTo>
                <a:lnTo>
                  <a:pt x="3312" y="6"/>
                </a:lnTo>
                <a:lnTo>
                  <a:pt x="3312" y="678"/>
                </a:lnTo>
                <a:lnTo>
                  <a:pt x="0" y="678"/>
                </a:lnTo>
                <a:lnTo>
                  <a:pt x="0" y="54"/>
                </a:lnTo>
                <a:lnTo>
                  <a:pt x="288" y="54"/>
                </a:lnTo>
              </a:path>
            </a:pathLst>
          </a:custGeom>
          <a:noFill/>
          <a:ln w="38100">
            <a:solidFill>
              <a:schemeClr val="hlink"/>
            </a:solidFill>
            <a:round/>
            <a:headEnd/>
            <a:tailEnd type="triangle" w="med" len="med"/>
          </a:ln>
        </p:spPr>
        <p:txBody>
          <a:bodyPr wrap="none"/>
          <a:lstStyle/>
          <a:p>
            <a:endParaRPr lang="en-US"/>
          </a:p>
        </p:txBody>
      </p:sp>
      <p:sp>
        <p:nvSpPr>
          <p:cNvPr id="10842134" name="Freeform 23"/>
          <p:cNvSpPr>
            <a:spLocks/>
          </p:cNvSpPr>
          <p:nvPr/>
        </p:nvSpPr>
        <p:spPr bwMode="auto">
          <a:xfrm>
            <a:off x="5613400" y="4191000"/>
            <a:ext cx="482600" cy="838200"/>
          </a:xfrm>
          <a:custGeom>
            <a:avLst/>
            <a:gdLst>
              <a:gd name="T0" fmla="*/ 0 w 240"/>
              <a:gd name="T1" fmla="*/ 0 h 528"/>
              <a:gd name="T2" fmla="*/ 0 w 240"/>
              <a:gd name="T3" fmla="*/ 2147483647 h 528"/>
              <a:gd name="T4" fmla="*/ 2147483647 w 240"/>
              <a:gd name="T5" fmla="*/ 2147483647 h 528"/>
              <a:gd name="T6" fmla="*/ 0 60000 65536"/>
              <a:gd name="T7" fmla="*/ 0 60000 65536"/>
              <a:gd name="T8" fmla="*/ 0 60000 65536"/>
              <a:gd name="T9" fmla="*/ 0 w 240"/>
              <a:gd name="T10" fmla="*/ 0 h 528"/>
              <a:gd name="T11" fmla="*/ 240 w 240"/>
              <a:gd name="T12" fmla="*/ 528 h 528"/>
            </a:gdLst>
            <a:ahLst/>
            <a:cxnLst>
              <a:cxn ang="T6">
                <a:pos x="T0" y="T1"/>
              </a:cxn>
              <a:cxn ang="T7">
                <a:pos x="T2" y="T3"/>
              </a:cxn>
              <a:cxn ang="T8">
                <a:pos x="T4" y="T5"/>
              </a:cxn>
            </a:cxnLst>
            <a:rect l="T9" t="T10" r="T11" b="T12"/>
            <a:pathLst>
              <a:path w="240" h="528">
                <a:moveTo>
                  <a:pt x="0" y="0"/>
                </a:moveTo>
                <a:lnTo>
                  <a:pt x="0" y="528"/>
                </a:lnTo>
                <a:lnTo>
                  <a:pt x="240" y="528"/>
                </a:lnTo>
              </a:path>
            </a:pathLst>
          </a:custGeom>
          <a:noFill/>
          <a:ln w="76200">
            <a:solidFill>
              <a:schemeClr val="folHlink"/>
            </a:solidFill>
            <a:round/>
            <a:headEnd/>
            <a:tailEnd type="triangle" w="med" len="med"/>
          </a:ln>
        </p:spPr>
        <p:txBody>
          <a:bodyPr wrap="none"/>
          <a:lstStyle/>
          <a:p>
            <a:endParaRPr lang="en-US"/>
          </a:p>
        </p:txBody>
      </p:sp>
      <p:sp>
        <p:nvSpPr>
          <p:cNvPr id="10842135" name="Line 24"/>
          <p:cNvSpPr>
            <a:spLocks noChangeShapeType="1"/>
          </p:cNvSpPr>
          <p:nvPr/>
        </p:nvSpPr>
        <p:spPr bwMode="auto">
          <a:xfrm>
            <a:off x="2971800" y="4714875"/>
            <a:ext cx="228600" cy="0"/>
          </a:xfrm>
          <a:prstGeom prst="line">
            <a:avLst/>
          </a:prstGeom>
          <a:noFill/>
          <a:ln w="28575">
            <a:solidFill>
              <a:schemeClr val="hlink"/>
            </a:solidFill>
            <a:round/>
            <a:headEnd/>
            <a:tailEnd/>
          </a:ln>
        </p:spPr>
        <p:txBody>
          <a:bodyPr wrap="none"/>
          <a:lstStyle/>
          <a:p>
            <a:endParaRPr lang="en-US"/>
          </a:p>
        </p:txBody>
      </p:sp>
      <p:sp>
        <p:nvSpPr>
          <p:cNvPr id="10842136" name="Freeform 25"/>
          <p:cNvSpPr>
            <a:spLocks/>
          </p:cNvSpPr>
          <p:nvPr/>
        </p:nvSpPr>
        <p:spPr bwMode="auto">
          <a:xfrm>
            <a:off x="5029200" y="4486275"/>
            <a:ext cx="1066800" cy="238125"/>
          </a:xfrm>
          <a:custGeom>
            <a:avLst/>
            <a:gdLst>
              <a:gd name="T0" fmla="*/ 0 w 768"/>
              <a:gd name="T1" fmla="*/ 2147483647 h 150"/>
              <a:gd name="T2" fmla="*/ 2147483647 w 768"/>
              <a:gd name="T3" fmla="*/ 2147483647 h 150"/>
              <a:gd name="T4" fmla="*/ 2147483647 w 768"/>
              <a:gd name="T5" fmla="*/ 0 h 150"/>
              <a:gd name="T6" fmla="*/ 2147483647 w 768"/>
              <a:gd name="T7" fmla="*/ 2147483647 h 150"/>
              <a:gd name="T8" fmla="*/ 0 60000 65536"/>
              <a:gd name="T9" fmla="*/ 0 60000 65536"/>
              <a:gd name="T10" fmla="*/ 0 60000 65536"/>
              <a:gd name="T11" fmla="*/ 0 60000 65536"/>
              <a:gd name="T12" fmla="*/ 0 w 768"/>
              <a:gd name="T13" fmla="*/ 0 h 150"/>
              <a:gd name="T14" fmla="*/ 768 w 768"/>
              <a:gd name="T15" fmla="*/ 150 h 150"/>
            </a:gdLst>
            <a:ahLst/>
            <a:cxnLst>
              <a:cxn ang="T8">
                <a:pos x="T0" y="T1"/>
              </a:cxn>
              <a:cxn ang="T9">
                <a:pos x="T2" y="T3"/>
              </a:cxn>
              <a:cxn ang="T10">
                <a:pos x="T4" y="T5"/>
              </a:cxn>
              <a:cxn ang="T11">
                <a:pos x="T6" y="T7"/>
              </a:cxn>
            </a:cxnLst>
            <a:rect l="T12" t="T13" r="T14" b="T15"/>
            <a:pathLst>
              <a:path w="768" h="150">
                <a:moveTo>
                  <a:pt x="0" y="150"/>
                </a:moveTo>
                <a:lnTo>
                  <a:pt x="192" y="150"/>
                </a:lnTo>
                <a:lnTo>
                  <a:pt x="192" y="0"/>
                </a:lnTo>
                <a:lnTo>
                  <a:pt x="768" y="6"/>
                </a:lnTo>
              </a:path>
            </a:pathLst>
          </a:custGeom>
          <a:noFill/>
          <a:ln w="28575">
            <a:solidFill>
              <a:schemeClr val="hlink"/>
            </a:solidFill>
            <a:round/>
            <a:headEnd/>
            <a:tailEnd type="triangle" w="med" len="med"/>
          </a:ln>
        </p:spPr>
        <p:txBody>
          <a:bodyPr wrap="none"/>
          <a:lstStyle/>
          <a:p>
            <a:endParaRPr lang="en-US"/>
          </a:p>
        </p:txBody>
      </p:sp>
      <p:sp>
        <p:nvSpPr>
          <p:cNvPr id="10842137" name="Freeform 26"/>
          <p:cNvSpPr>
            <a:spLocks/>
          </p:cNvSpPr>
          <p:nvPr/>
        </p:nvSpPr>
        <p:spPr bwMode="auto">
          <a:xfrm>
            <a:off x="5295900" y="4714875"/>
            <a:ext cx="800100" cy="542925"/>
          </a:xfrm>
          <a:custGeom>
            <a:avLst/>
            <a:gdLst>
              <a:gd name="T0" fmla="*/ 0 w 576"/>
              <a:gd name="T1" fmla="*/ 0 h 336"/>
              <a:gd name="T2" fmla="*/ 0 w 576"/>
              <a:gd name="T3" fmla="*/ 2147483647 h 336"/>
              <a:gd name="T4" fmla="*/ 2147483647 w 576"/>
              <a:gd name="T5" fmla="*/ 2147483647 h 336"/>
              <a:gd name="T6" fmla="*/ 0 60000 65536"/>
              <a:gd name="T7" fmla="*/ 0 60000 65536"/>
              <a:gd name="T8" fmla="*/ 0 60000 65536"/>
              <a:gd name="T9" fmla="*/ 0 w 576"/>
              <a:gd name="T10" fmla="*/ 0 h 336"/>
              <a:gd name="T11" fmla="*/ 576 w 576"/>
              <a:gd name="T12" fmla="*/ 336 h 336"/>
            </a:gdLst>
            <a:ahLst/>
            <a:cxnLst>
              <a:cxn ang="T6">
                <a:pos x="T0" y="T1"/>
              </a:cxn>
              <a:cxn ang="T7">
                <a:pos x="T2" y="T3"/>
              </a:cxn>
              <a:cxn ang="T8">
                <a:pos x="T4" y="T5"/>
              </a:cxn>
            </a:cxnLst>
            <a:rect l="T9" t="T10" r="T11" b="T12"/>
            <a:pathLst>
              <a:path w="576" h="336">
                <a:moveTo>
                  <a:pt x="0" y="0"/>
                </a:moveTo>
                <a:lnTo>
                  <a:pt x="0" y="336"/>
                </a:lnTo>
                <a:lnTo>
                  <a:pt x="576" y="336"/>
                </a:lnTo>
              </a:path>
            </a:pathLst>
          </a:custGeom>
          <a:noFill/>
          <a:ln w="28575">
            <a:solidFill>
              <a:schemeClr val="hlink"/>
            </a:solidFill>
            <a:round/>
            <a:headEnd/>
            <a:tailEnd type="triangle" w="med" len="med"/>
          </a:ln>
        </p:spPr>
        <p:txBody>
          <a:bodyPr wrap="none"/>
          <a:lstStyle/>
          <a:p>
            <a:endParaRPr lang="en-US"/>
          </a:p>
        </p:txBody>
      </p:sp>
      <p:sp>
        <p:nvSpPr>
          <p:cNvPr id="10842138" name="Text Box 27"/>
          <p:cNvSpPr txBox="1">
            <a:spLocks noChangeArrowheads="1"/>
          </p:cNvSpPr>
          <p:nvPr/>
        </p:nvSpPr>
        <p:spPr bwMode="auto">
          <a:xfrm>
            <a:off x="6310313" y="3787775"/>
            <a:ext cx="1219200" cy="517525"/>
          </a:xfrm>
          <a:prstGeom prst="rect">
            <a:avLst/>
          </a:prstGeom>
          <a:noFill/>
          <a:ln w="9525">
            <a:noFill/>
            <a:miter lim="800000"/>
            <a:headEnd/>
            <a:tailEnd/>
          </a:ln>
        </p:spPr>
        <p:txBody>
          <a:bodyPr wrap="none">
            <a:spAutoFit/>
          </a:bodyPr>
          <a:lstStyle/>
          <a:p>
            <a:pPr algn="ctr"/>
            <a:r>
              <a:rPr lang="en-US" sz="1400">
                <a:latin typeface="Arial" charset="0"/>
              </a:rPr>
              <a:t>Arithmetic-</a:t>
            </a:r>
            <a:br>
              <a:rPr lang="en-US" sz="1400">
                <a:latin typeface="Arial" charset="0"/>
              </a:rPr>
            </a:br>
            <a:r>
              <a:rPr lang="en-US" sz="1400">
                <a:latin typeface="Arial" charset="0"/>
              </a:rPr>
              <a:t>     Logic Unit</a:t>
            </a:r>
          </a:p>
        </p:txBody>
      </p:sp>
      <p:sp>
        <p:nvSpPr>
          <p:cNvPr id="10842139" name="Text Box 28"/>
          <p:cNvSpPr txBox="1">
            <a:spLocks noChangeArrowheads="1"/>
          </p:cNvSpPr>
          <p:nvPr/>
        </p:nvSpPr>
        <p:spPr bwMode="auto">
          <a:xfrm>
            <a:off x="3100388" y="5470525"/>
            <a:ext cx="481012" cy="396875"/>
          </a:xfrm>
          <a:prstGeom prst="rect">
            <a:avLst/>
          </a:prstGeom>
          <a:noFill/>
          <a:ln w="9525">
            <a:noFill/>
            <a:miter lim="800000"/>
            <a:headEnd/>
            <a:tailEnd/>
          </a:ln>
        </p:spPr>
        <p:txBody>
          <a:bodyPr wrap="none">
            <a:spAutoFit/>
          </a:bodyPr>
          <a:lstStyle/>
          <a:p>
            <a:pPr algn="r"/>
            <a:r>
              <a:rPr lang="en-US" sz="1000">
                <a:latin typeface="Arial" charset="0"/>
              </a:rPr>
              <a:t>Write</a:t>
            </a:r>
            <a:br>
              <a:rPr lang="en-US" sz="1000">
                <a:latin typeface="Arial" charset="0"/>
              </a:rPr>
            </a:br>
            <a:r>
              <a:rPr lang="en-US" sz="1000">
                <a:latin typeface="Arial" charset="0"/>
              </a:rPr>
              <a:t>ports</a:t>
            </a:r>
          </a:p>
        </p:txBody>
      </p:sp>
      <p:sp>
        <p:nvSpPr>
          <p:cNvPr id="10842140" name="Text Box 29"/>
          <p:cNvSpPr txBox="1">
            <a:spLocks noChangeArrowheads="1"/>
          </p:cNvSpPr>
          <p:nvPr/>
        </p:nvSpPr>
        <p:spPr bwMode="auto">
          <a:xfrm>
            <a:off x="4478338" y="5470525"/>
            <a:ext cx="520700" cy="396875"/>
          </a:xfrm>
          <a:prstGeom prst="rect">
            <a:avLst/>
          </a:prstGeom>
          <a:noFill/>
          <a:ln w="9525">
            <a:noFill/>
            <a:miter lim="800000"/>
            <a:headEnd/>
            <a:tailEnd/>
          </a:ln>
        </p:spPr>
        <p:txBody>
          <a:bodyPr wrap="none">
            <a:spAutoFit/>
          </a:bodyPr>
          <a:lstStyle/>
          <a:p>
            <a:r>
              <a:rPr lang="en-US" sz="1000">
                <a:latin typeface="Arial" charset="0"/>
              </a:rPr>
              <a:t>Read </a:t>
            </a:r>
          </a:p>
          <a:p>
            <a:r>
              <a:rPr lang="en-US" sz="1000">
                <a:latin typeface="Arial" charset="0"/>
              </a:rPr>
              <a:t>ports</a:t>
            </a:r>
          </a:p>
        </p:txBody>
      </p:sp>
      <p:sp>
        <p:nvSpPr>
          <p:cNvPr id="10842141" name="Freeform 30"/>
          <p:cNvSpPr>
            <a:spLocks/>
          </p:cNvSpPr>
          <p:nvPr/>
        </p:nvSpPr>
        <p:spPr bwMode="auto">
          <a:xfrm>
            <a:off x="6248400" y="3429000"/>
            <a:ext cx="1371600" cy="1295400"/>
          </a:xfrm>
          <a:custGeom>
            <a:avLst/>
            <a:gdLst>
              <a:gd name="T0" fmla="*/ 2147483647 w 1248"/>
              <a:gd name="T1" fmla="*/ 2147483647 h 816"/>
              <a:gd name="T2" fmla="*/ 2147483647 w 1248"/>
              <a:gd name="T3" fmla="*/ 0 h 816"/>
              <a:gd name="T4" fmla="*/ 0 w 1248"/>
              <a:gd name="T5" fmla="*/ 0 h 816"/>
              <a:gd name="T6" fmla="*/ 0 60000 65536"/>
              <a:gd name="T7" fmla="*/ 0 60000 65536"/>
              <a:gd name="T8" fmla="*/ 0 60000 65536"/>
              <a:gd name="T9" fmla="*/ 0 w 1248"/>
              <a:gd name="T10" fmla="*/ 0 h 816"/>
              <a:gd name="T11" fmla="*/ 1248 w 1248"/>
              <a:gd name="T12" fmla="*/ 816 h 816"/>
            </a:gdLst>
            <a:ahLst/>
            <a:cxnLst>
              <a:cxn ang="T6">
                <a:pos x="T0" y="T1"/>
              </a:cxn>
              <a:cxn ang="T7">
                <a:pos x="T2" y="T3"/>
              </a:cxn>
              <a:cxn ang="T8">
                <a:pos x="T4" y="T5"/>
              </a:cxn>
            </a:cxnLst>
            <a:rect l="T9" t="T10" r="T11" b="T12"/>
            <a:pathLst>
              <a:path w="1248" h="816">
                <a:moveTo>
                  <a:pt x="1248" y="816"/>
                </a:moveTo>
                <a:lnTo>
                  <a:pt x="1248" y="0"/>
                </a:lnTo>
                <a:lnTo>
                  <a:pt x="0" y="0"/>
                </a:lnTo>
              </a:path>
            </a:pathLst>
          </a:custGeom>
          <a:noFill/>
          <a:ln w="28575">
            <a:solidFill>
              <a:schemeClr val="hlink"/>
            </a:solidFill>
            <a:round/>
            <a:headEnd/>
            <a:tailEnd type="triangle" w="med" len="med"/>
          </a:ln>
        </p:spPr>
        <p:txBody>
          <a:bodyPr wrap="none"/>
          <a:lstStyle/>
          <a:p>
            <a:endParaRPr lang="en-US"/>
          </a:p>
        </p:txBody>
      </p:sp>
      <p:sp>
        <p:nvSpPr>
          <p:cNvPr id="10842142" name="Line 31"/>
          <p:cNvSpPr>
            <a:spLocks noChangeShapeType="1"/>
          </p:cNvSpPr>
          <p:nvPr/>
        </p:nvSpPr>
        <p:spPr bwMode="auto">
          <a:xfrm flipH="1">
            <a:off x="5524500" y="3429000"/>
            <a:ext cx="571500" cy="0"/>
          </a:xfrm>
          <a:prstGeom prst="line">
            <a:avLst/>
          </a:prstGeom>
          <a:noFill/>
          <a:ln w="76200">
            <a:solidFill>
              <a:schemeClr val="folHlink"/>
            </a:solidFill>
            <a:round/>
            <a:headEnd/>
            <a:tailEnd/>
          </a:ln>
        </p:spPr>
        <p:txBody>
          <a:bodyPr wrap="none"/>
          <a:lstStyle/>
          <a:p>
            <a:endParaRPr lang="en-US"/>
          </a:p>
        </p:txBody>
      </p:sp>
      <p:sp>
        <p:nvSpPr>
          <p:cNvPr id="10842143" name="Text Box 32"/>
          <p:cNvSpPr txBox="1">
            <a:spLocks noChangeArrowheads="1"/>
          </p:cNvSpPr>
          <p:nvPr/>
        </p:nvSpPr>
        <p:spPr bwMode="auto">
          <a:xfrm>
            <a:off x="6172200" y="3028950"/>
            <a:ext cx="598488" cy="396875"/>
          </a:xfrm>
          <a:prstGeom prst="rect">
            <a:avLst/>
          </a:prstGeom>
          <a:noFill/>
          <a:ln w="9525">
            <a:noFill/>
            <a:miter lim="800000"/>
            <a:headEnd/>
            <a:tailEnd/>
          </a:ln>
        </p:spPr>
        <p:txBody>
          <a:bodyPr wrap="none">
            <a:spAutoFit/>
          </a:bodyPr>
          <a:lstStyle/>
          <a:p>
            <a:r>
              <a:rPr lang="en-US" sz="1000">
                <a:latin typeface="Arial" charset="0"/>
              </a:rPr>
              <a:t>tristate </a:t>
            </a:r>
          </a:p>
          <a:p>
            <a:r>
              <a:rPr lang="en-US" sz="1000">
                <a:latin typeface="Arial" charset="0"/>
              </a:rPr>
              <a:t>buf</a:t>
            </a:r>
          </a:p>
        </p:txBody>
      </p:sp>
      <p:sp>
        <p:nvSpPr>
          <p:cNvPr id="10842144" name="Text Box 33"/>
          <p:cNvSpPr txBox="1">
            <a:spLocks noChangeArrowheads="1"/>
          </p:cNvSpPr>
          <p:nvPr/>
        </p:nvSpPr>
        <p:spPr bwMode="auto">
          <a:xfrm>
            <a:off x="5967413" y="4575175"/>
            <a:ext cx="423862" cy="244475"/>
          </a:xfrm>
          <a:prstGeom prst="rect">
            <a:avLst/>
          </a:prstGeom>
          <a:noFill/>
          <a:ln w="9525">
            <a:noFill/>
            <a:miter lim="800000"/>
            <a:headEnd/>
            <a:tailEnd/>
          </a:ln>
        </p:spPr>
        <p:txBody>
          <a:bodyPr wrap="none">
            <a:spAutoFit/>
          </a:bodyPr>
          <a:lstStyle/>
          <a:p>
            <a:r>
              <a:rPr lang="en-US" sz="1000">
                <a:latin typeface="Arial" charset="0"/>
              </a:rPr>
              <a:t>mux</a:t>
            </a:r>
          </a:p>
        </p:txBody>
      </p:sp>
      <p:sp>
        <p:nvSpPr>
          <p:cNvPr id="10842145" name="Text Box 34"/>
          <p:cNvSpPr txBox="1">
            <a:spLocks noChangeArrowheads="1"/>
          </p:cNvSpPr>
          <p:nvPr/>
        </p:nvSpPr>
        <p:spPr bwMode="auto">
          <a:xfrm>
            <a:off x="5967413" y="5413375"/>
            <a:ext cx="423862" cy="244475"/>
          </a:xfrm>
          <a:prstGeom prst="rect">
            <a:avLst/>
          </a:prstGeom>
          <a:noFill/>
          <a:ln w="9525">
            <a:noFill/>
            <a:miter lim="800000"/>
            <a:headEnd/>
            <a:tailEnd/>
          </a:ln>
        </p:spPr>
        <p:txBody>
          <a:bodyPr wrap="none">
            <a:spAutoFit/>
          </a:bodyPr>
          <a:lstStyle/>
          <a:p>
            <a:r>
              <a:rPr lang="en-US" sz="1000">
                <a:latin typeface="Arial" charset="0"/>
              </a:rPr>
              <a:t>mux</a:t>
            </a:r>
          </a:p>
        </p:txBody>
      </p:sp>
      <p:sp>
        <p:nvSpPr>
          <p:cNvPr id="10842146" name="Text Box 35"/>
          <p:cNvSpPr txBox="1">
            <a:spLocks noChangeArrowheads="1"/>
          </p:cNvSpPr>
          <p:nvPr/>
        </p:nvSpPr>
        <p:spPr bwMode="auto">
          <a:xfrm>
            <a:off x="2686050" y="4956175"/>
            <a:ext cx="423863" cy="244475"/>
          </a:xfrm>
          <a:prstGeom prst="rect">
            <a:avLst/>
          </a:prstGeom>
          <a:noFill/>
          <a:ln w="9525">
            <a:noFill/>
            <a:miter lim="800000"/>
            <a:headEnd/>
            <a:tailEnd/>
          </a:ln>
        </p:spPr>
        <p:txBody>
          <a:bodyPr wrap="none">
            <a:spAutoFit/>
          </a:bodyPr>
          <a:lstStyle/>
          <a:p>
            <a:r>
              <a:rPr lang="en-US" sz="1000">
                <a:latin typeface="Arial" charset="0"/>
              </a:rPr>
              <a:t>mux</a:t>
            </a:r>
          </a:p>
        </p:txBody>
      </p:sp>
      <p:sp>
        <p:nvSpPr>
          <p:cNvPr id="10842147" name="Line 36"/>
          <p:cNvSpPr>
            <a:spLocks noChangeShapeType="1"/>
          </p:cNvSpPr>
          <p:nvPr/>
        </p:nvSpPr>
        <p:spPr bwMode="auto">
          <a:xfrm>
            <a:off x="3594100" y="2971800"/>
            <a:ext cx="0" cy="1066800"/>
          </a:xfrm>
          <a:prstGeom prst="line">
            <a:avLst/>
          </a:prstGeom>
          <a:noFill/>
          <a:ln w="12700">
            <a:solidFill>
              <a:srgbClr val="FF0000"/>
            </a:solidFill>
            <a:round/>
            <a:headEnd/>
            <a:tailEnd type="triangle" w="med" len="med"/>
          </a:ln>
        </p:spPr>
        <p:txBody>
          <a:bodyPr wrap="none"/>
          <a:lstStyle/>
          <a:p>
            <a:endParaRPr lang="en-US"/>
          </a:p>
        </p:txBody>
      </p:sp>
      <p:sp>
        <p:nvSpPr>
          <p:cNvPr id="10842148" name="Line 37"/>
          <p:cNvSpPr>
            <a:spLocks noChangeShapeType="1"/>
          </p:cNvSpPr>
          <p:nvPr/>
        </p:nvSpPr>
        <p:spPr bwMode="auto">
          <a:xfrm>
            <a:off x="2895600" y="2971800"/>
            <a:ext cx="0" cy="1447800"/>
          </a:xfrm>
          <a:prstGeom prst="line">
            <a:avLst/>
          </a:prstGeom>
          <a:noFill/>
          <a:ln w="12700">
            <a:solidFill>
              <a:srgbClr val="FF0000"/>
            </a:solidFill>
            <a:round/>
            <a:headEnd/>
            <a:tailEnd type="triangle" w="med" len="med"/>
          </a:ln>
        </p:spPr>
        <p:txBody>
          <a:bodyPr wrap="none"/>
          <a:lstStyle/>
          <a:p>
            <a:endParaRPr lang="en-US"/>
          </a:p>
        </p:txBody>
      </p:sp>
      <p:sp>
        <p:nvSpPr>
          <p:cNvPr id="10842149" name="Line 38"/>
          <p:cNvSpPr>
            <a:spLocks noChangeShapeType="1"/>
          </p:cNvSpPr>
          <p:nvPr/>
        </p:nvSpPr>
        <p:spPr bwMode="auto">
          <a:xfrm>
            <a:off x="6096000" y="2971800"/>
            <a:ext cx="0" cy="398463"/>
          </a:xfrm>
          <a:prstGeom prst="line">
            <a:avLst/>
          </a:prstGeom>
          <a:noFill/>
          <a:ln w="12700">
            <a:solidFill>
              <a:srgbClr val="FF0000"/>
            </a:solidFill>
            <a:round/>
            <a:headEnd/>
            <a:tailEnd type="triangle" w="med" len="med"/>
          </a:ln>
        </p:spPr>
        <p:txBody>
          <a:bodyPr wrap="none"/>
          <a:lstStyle/>
          <a:p>
            <a:endParaRPr lang="en-US"/>
          </a:p>
        </p:txBody>
      </p:sp>
      <p:sp>
        <p:nvSpPr>
          <p:cNvPr id="10842150" name="Line 39"/>
          <p:cNvSpPr>
            <a:spLocks noChangeShapeType="1"/>
          </p:cNvSpPr>
          <p:nvPr/>
        </p:nvSpPr>
        <p:spPr bwMode="auto">
          <a:xfrm>
            <a:off x="4940300" y="2971800"/>
            <a:ext cx="0" cy="1463675"/>
          </a:xfrm>
          <a:prstGeom prst="line">
            <a:avLst/>
          </a:prstGeom>
          <a:noFill/>
          <a:ln w="12700">
            <a:solidFill>
              <a:srgbClr val="FF0000"/>
            </a:solidFill>
            <a:round/>
            <a:headEnd/>
            <a:tailEnd type="triangle" w="med" len="med"/>
          </a:ln>
        </p:spPr>
        <p:txBody>
          <a:bodyPr wrap="none"/>
          <a:lstStyle/>
          <a:p>
            <a:endParaRPr lang="en-US"/>
          </a:p>
        </p:txBody>
      </p:sp>
      <p:sp>
        <p:nvSpPr>
          <p:cNvPr id="10842151" name="Freeform 40"/>
          <p:cNvSpPr>
            <a:spLocks/>
          </p:cNvSpPr>
          <p:nvPr/>
        </p:nvSpPr>
        <p:spPr bwMode="auto">
          <a:xfrm>
            <a:off x="5791200" y="2971800"/>
            <a:ext cx="381000" cy="1066800"/>
          </a:xfrm>
          <a:custGeom>
            <a:avLst/>
            <a:gdLst>
              <a:gd name="T0" fmla="*/ 0 w 240"/>
              <a:gd name="T1" fmla="*/ 0 h 672"/>
              <a:gd name="T2" fmla="*/ 0 w 240"/>
              <a:gd name="T3" fmla="*/ 2147483647 h 672"/>
              <a:gd name="T4" fmla="*/ 2147483647 w 240"/>
              <a:gd name="T5" fmla="*/ 2147483647 h 672"/>
              <a:gd name="T6" fmla="*/ 2147483647 w 240"/>
              <a:gd name="T7" fmla="*/ 2147483647 h 672"/>
              <a:gd name="T8" fmla="*/ 0 60000 65536"/>
              <a:gd name="T9" fmla="*/ 0 60000 65536"/>
              <a:gd name="T10" fmla="*/ 0 60000 65536"/>
              <a:gd name="T11" fmla="*/ 0 60000 65536"/>
              <a:gd name="T12" fmla="*/ 0 w 240"/>
              <a:gd name="T13" fmla="*/ 0 h 672"/>
              <a:gd name="T14" fmla="*/ 240 w 240"/>
              <a:gd name="T15" fmla="*/ 672 h 672"/>
            </a:gdLst>
            <a:ahLst/>
            <a:cxnLst>
              <a:cxn ang="T8">
                <a:pos x="T0" y="T1"/>
              </a:cxn>
              <a:cxn ang="T9">
                <a:pos x="T2" y="T3"/>
              </a:cxn>
              <a:cxn ang="T10">
                <a:pos x="T4" y="T5"/>
              </a:cxn>
              <a:cxn ang="T11">
                <a:pos x="T6" y="T7"/>
              </a:cxn>
            </a:cxnLst>
            <a:rect l="T12" t="T13" r="T14" b="T15"/>
            <a:pathLst>
              <a:path w="240" h="672">
                <a:moveTo>
                  <a:pt x="0" y="0"/>
                </a:moveTo>
                <a:lnTo>
                  <a:pt x="0" y="528"/>
                </a:lnTo>
                <a:lnTo>
                  <a:pt x="240" y="528"/>
                </a:lnTo>
                <a:lnTo>
                  <a:pt x="240" y="672"/>
                </a:lnTo>
              </a:path>
            </a:pathLst>
          </a:custGeom>
          <a:noFill/>
          <a:ln w="12700">
            <a:solidFill>
              <a:srgbClr val="FF0000"/>
            </a:solidFill>
            <a:round/>
            <a:headEnd/>
            <a:tailEnd type="triangle" w="med" len="med"/>
          </a:ln>
        </p:spPr>
        <p:txBody>
          <a:bodyPr wrap="none"/>
          <a:lstStyle/>
          <a:p>
            <a:endParaRPr lang="en-US"/>
          </a:p>
        </p:txBody>
      </p:sp>
      <p:sp>
        <p:nvSpPr>
          <p:cNvPr id="10842152" name="Freeform 41"/>
          <p:cNvSpPr>
            <a:spLocks/>
          </p:cNvSpPr>
          <p:nvPr/>
        </p:nvSpPr>
        <p:spPr bwMode="auto">
          <a:xfrm>
            <a:off x="5791200" y="3810000"/>
            <a:ext cx="381000" cy="1066800"/>
          </a:xfrm>
          <a:custGeom>
            <a:avLst/>
            <a:gdLst>
              <a:gd name="T0" fmla="*/ 0 w 240"/>
              <a:gd name="T1" fmla="*/ 0 h 672"/>
              <a:gd name="T2" fmla="*/ 0 w 240"/>
              <a:gd name="T3" fmla="*/ 2147483647 h 672"/>
              <a:gd name="T4" fmla="*/ 2147483647 w 240"/>
              <a:gd name="T5" fmla="*/ 2147483647 h 672"/>
              <a:gd name="T6" fmla="*/ 2147483647 w 240"/>
              <a:gd name="T7" fmla="*/ 2147483647 h 672"/>
              <a:gd name="T8" fmla="*/ 0 60000 65536"/>
              <a:gd name="T9" fmla="*/ 0 60000 65536"/>
              <a:gd name="T10" fmla="*/ 0 60000 65536"/>
              <a:gd name="T11" fmla="*/ 0 60000 65536"/>
              <a:gd name="T12" fmla="*/ 0 w 240"/>
              <a:gd name="T13" fmla="*/ 0 h 672"/>
              <a:gd name="T14" fmla="*/ 240 w 240"/>
              <a:gd name="T15" fmla="*/ 672 h 672"/>
            </a:gdLst>
            <a:ahLst/>
            <a:cxnLst>
              <a:cxn ang="T8">
                <a:pos x="T0" y="T1"/>
              </a:cxn>
              <a:cxn ang="T9">
                <a:pos x="T2" y="T3"/>
              </a:cxn>
              <a:cxn ang="T10">
                <a:pos x="T4" y="T5"/>
              </a:cxn>
              <a:cxn ang="T11">
                <a:pos x="T6" y="T7"/>
              </a:cxn>
            </a:cxnLst>
            <a:rect l="T12" t="T13" r="T14" b="T15"/>
            <a:pathLst>
              <a:path w="240" h="672">
                <a:moveTo>
                  <a:pt x="0" y="0"/>
                </a:moveTo>
                <a:lnTo>
                  <a:pt x="0" y="624"/>
                </a:lnTo>
                <a:lnTo>
                  <a:pt x="240" y="624"/>
                </a:lnTo>
                <a:lnTo>
                  <a:pt x="240" y="672"/>
                </a:lnTo>
              </a:path>
            </a:pathLst>
          </a:custGeom>
          <a:noFill/>
          <a:ln w="12700">
            <a:solidFill>
              <a:srgbClr val="FF0000"/>
            </a:solidFill>
            <a:round/>
            <a:headEnd/>
            <a:tailEnd type="triangle" w="med" len="med"/>
          </a:ln>
        </p:spPr>
        <p:txBody>
          <a:bodyPr wrap="none"/>
          <a:lstStyle/>
          <a:p>
            <a:endParaRPr lang="en-US"/>
          </a:p>
        </p:txBody>
      </p:sp>
      <p:sp>
        <p:nvSpPr>
          <p:cNvPr id="10842153" name="Text Box 42"/>
          <p:cNvSpPr txBox="1">
            <a:spLocks noChangeArrowheads="1"/>
          </p:cNvSpPr>
          <p:nvPr/>
        </p:nvSpPr>
        <p:spPr bwMode="auto">
          <a:xfrm>
            <a:off x="4160838" y="2946400"/>
            <a:ext cx="1554162" cy="304800"/>
          </a:xfrm>
          <a:prstGeom prst="rect">
            <a:avLst/>
          </a:prstGeom>
          <a:noFill/>
          <a:ln w="9525">
            <a:noFill/>
            <a:miter lim="800000"/>
            <a:headEnd/>
            <a:tailEnd/>
          </a:ln>
        </p:spPr>
        <p:txBody>
          <a:bodyPr wrap="none">
            <a:spAutoFit/>
          </a:bodyPr>
          <a:lstStyle/>
          <a:p>
            <a:r>
              <a:rPr lang="en-US" sz="1400">
                <a:solidFill>
                  <a:srgbClr val="FF0000"/>
                </a:solidFill>
                <a:latin typeface="Arial" charset="0"/>
              </a:rPr>
              <a:t>Control     signals</a:t>
            </a:r>
          </a:p>
        </p:txBody>
      </p:sp>
      <p:sp>
        <p:nvSpPr>
          <p:cNvPr id="10842154" name="Text Box 43"/>
          <p:cNvSpPr txBox="1">
            <a:spLocks noChangeArrowheads="1"/>
          </p:cNvSpPr>
          <p:nvPr/>
        </p:nvSpPr>
        <p:spPr bwMode="auto">
          <a:xfrm>
            <a:off x="6858000" y="5257800"/>
            <a:ext cx="666750" cy="641350"/>
          </a:xfrm>
          <a:prstGeom prst="rect">
            <a:avLst/>
          </a:prstGeom>
          <a:noFill/>
          <a:ln w="9525">
            <a:noFill/>
            <a:miter lim="800000"/>
            <a:headEnd/>
            <a:tailEnd/>
          </a:ln>
        </p:spPr>
        <p:txBody>
          <a:bodyPr wrap="none">
            <a:spAutoFit/>
          </a:bodyPr>
          <a:lstStyle/>
          <a:p>
            <a:r>
              <a:rPr lang="en-US" sz="1800">
                <a:solidFill>
                  <a:schemeClr val="hlink"/>
                </a:solidFill>
                <a:latin typeface="Arial" charset="0"/>
              </a:rPr>
              <a:t>Data</a:t>
            </a:r>
            <a:br>
              <a:rPr lang="en-US" sz="1800">
                <a:solidFill>
                  <a:schemeClr val="hlink"/>
                </a:solidFill>
                <a:latin typeface="Arial" charset="0"/>
              </a:rPr>
            </a:br>
            <a:r>
              <a:rPr lang="en-US" sz="1800">
                <a:solidFill>
                  <a:schemeClr val="hlink"/>
                </a:solidFill>
                <a:latin typeface="Arial" charset="0"/>
              </a:rPr>
              <a:t>path</a:t>
            </a:r>
          </a:p>
        </p:txBody>
      </p:sp>
      <p:sp>
        <p:nvSpPr>
          <p:cNvPr id="10842155" name="Text Box 44"/>
          <p:cNvSpPr txBox="1">
            <a:spLocks noChangeArrowheads="1"/>
          </p:cNvSpPr>
          <p:nvPr/>
        </p:nvSpPr>
        <p:spPr bwMode="auto">
          <a:xfrm rot="5400000">
            <a:off x="3885407" y="4877593"/>
            <a:ext cx="412750" cy="366713"/>
          </a:xfrm>
          <a:prstGeom prst="rect">
            <a:avLst/>
          </a:prstGeom>
          <a:noFill/>
          <a:ln w="9525">
            <a:noFill/>
            <a:miter lim="800000"/>
            <a:headEnd/>
            <a:tailEnd/>
          </a:ln>
        </p:spPr>
        <p:txBody>
          <a:bodyPr wrap="none">
            <a:spAutoFit/>
          </a:bodyPr>
          <a:lstStyle/>
          <a:p>
            <a:r>
              <a:rPr lang="en-US" sz="1800">
                <a:latin typeface="Arial" charset="0"/>
              </a:rPr>
              <a:t>…</a:t>
            </a:r>
          </a:p>
        </p:txBody>
      </p:sp>
      <p:sp>
        <p:nvSpPr>
          <p:cNvPr id="10842156" name="Text Box 45"/>
          <p:cNvSpPr txBox="1">
            <a:spLocks noChangeArrowheads="1"/>
          </p:cNvSpPr>
          <p:nvPr/>
        </p:nvSpPr>
        <p:spPr bwMode="auto">
          <a:xfrm>
            <a:off x="7162800" y="1828800"/>
            <a:ext cx="1042988" cy="579438"/>
          </a:xfrm>
          <a:prstGeom prst="rect">
            <a:avLst/>
          </a:prstGeom>
          <a:noFill/>
          <a:ln w="9525">
            <a:noFill/>
            <a:miter lim="800000"/>
            <a:headEnd/>
            <a:tailEnd/>
          </a:ln>
        </p:spPr>
        <p:txBody>
          <a:bodyPr wrap="none">
            <a:spAutoFit/>
          </a:bodyPr>
          <a:lstStyle/>
          <a:p>
            <a:r>
              <a:rPr lang="en-US" sz="3200">
                <a:latin typeface="Arial" charset="0"/>
              </a:rPr>
              <a:t>CPU</a:t>
            </a:r>
          </a:p>
        </p:txBody>
      </p:sp>
      <p:sp>
        <p:nvSpPr>
          <p:cNvPr id="10842157" name="Text Box 46"/>
          <p:cNvSpPr txBox="1">
            <a:spLocks noChangeArrowheads="1"/>
          </p:cNvSpPr>
          <p:nvPr/>
        </p:nvSpPr>
        <p:spPr bwMode="auto">
          <a:xfrm>
            <a:off x="6461125" y="4379913"/>
            <a:ext cx="628650" cy="366712"/>
          </a:xfrm>
          <a:prstGeom prst="rect">
            <a:avLst/>
          </a:prstGeom>
          <a:noFill/>
          <a:ln w="9525">
            <a:noFill/>
            <a:miter lim="800000"/>
            <a:headEnd/>
            <a:tailEnd/>
          </a:ln>
        </p:spPr>
        <p:txBody>
          <a:bodyPr wrap="none">
            <a:spAutoFit/>
          </a:bodyPr>
          <a:lstStyle/>
          <a:p>
            <a:r>
              <a:rPr lang="en-US" sz="1800">
                <a:latin typeface="Arial" charset="0"/>
              </a:rPr>
              <a:t>ALU</a:t>
            </a:r>
          </a:p>
        </p:txBody>
      </p:sp>
      <p:sp>
        <p:nvSpPr>
          <p:cNvPr id="10842158" name="AutoShape 47"/>
          <p:cNvSpPr>
            <a:spLocks noChangeArrowheads="1"/>
          </p:cNvSpPr>
          <p:nvPr/>
        </p:nvSpPr>
        <p:spPr bwMode="auto">
          <a:xfrm>
            <a:off x="4876800" y="4419600"/>
            <a:ext cx="152400" cy="609600"/>
          </a:xfrm>
          <a:prstGeom prst="roundRect">
            <a:avLst>
              <a:gd name="adj" fmla="val 50000"/>
            </a:avLst>
          </a:prstGeom>
          <a:solidFill>
            <a:schemeClr val="bg1"/>
          </a:solidFill>
          <a:ln w="9525">
            <a:solidFill>
              <a:schemeClr val="tx1"/>
            </a:solidFill>
            <a:round/>
            <a:headEnd/>
            <a:tailEnd/>
          </a:ln>
        </p:spPr>
        <p:txBody>
          <a:bodyPr wrap="none" anchor="ctr"/>
          <a:lstStyle/>
          <a:p>
            <a:pPr algn="ctr"/>
            <a:endParaRPr lang="es-ES" sz="1800">
              <a:latin typeface="Arial" charset="0"/>
            </a:endParaRPr>
          </a:p>
        </p:txBody>
      </p:sp>
      <p:sp>
        <p:nvSpPr>
          <p:cNvPr id="10842159" name="Line 48"/>
          <p:cNvSpPr>
            <a:spLocks noChangeShapeType="1"/>
          </p:cNvSpPr>
          <p:nvPr/>
        </p:nvSpPr>
        <p:spPr bwMode="auto">
          <a:xfrm>
            <a:off x="4572000" y="4191000"/>
            <a:ext cx="304800" cy="295275"/>
          </a:xfrm>
          <a:prstGeom prst="line">
            <a:avLst/>
          </a:prstGeom>
          <a:noFill/>
          <a:ln w="19050">
            <a:solidFill>
              <a:schemeClr val="hlink"/>
            </a:solidFill>
            <a:round/>
            <a:headEnd/>
            <a:tailEnd type="triangle" w="med" len="med"/>
          </a:ln>
        </p:spPr>
        <p:txBody>
          <a:bodyPr wrap="none"/>
          <a:lstStyle/>
          <a:p>
            <a:endParaRPr lang="en-US"/>
          </a:p>
        </p:txBody>
      </p:sp>
      <p:sp>
        <p:nvSpPr>
          <p:cNvPr id="10842160" name="Line 49"/>
          <p:cNvSpPr>
            <a:spLocks noChangeShapeType="1"/>
          </p:cNvSpPr>
          <p:nvPr/>
        </p:nvSpPr>
        <p:spPr bwMode="auto">
          <a:xfrm>
            <a:off x="4572000" y="4486275"/>
            <a:ext cx="304800" cy="85725"/>
          </a:xfrm>
          <a:prstGeom prst="line">
            <a:avLst/>
          </a:prstGeom>
          <a:noFill/>
          <a:ln w="19050">
            <a:solidFill>
              <a:schemeClr val="hlink"/>
            </a:solidFill>
            <a:round/>
            <a:headEnd/>
            <a:tailEnd type="triangle" w="med" len="med"/>
          </a:ln>
        </p:spPr>
        <p:txBody>
          <a:bodyPr wrap="none"/>
          <a:lstStyle/>
          <a:p>
            <a:endParaRPr lang="en-US"/>
          </a:p>
        </p:txBody>
      </p:sp>
      <p:sp>
        <p:nvSpPr>
          <p:cNvPr id="10842161" name="Line 50"/>
          <p:cNvSpPr>
            <a:spLocks noChangeShapeType="1"/>
          </p:cNvSpPr>
          <p:nvPr/>
        </p:nvSpPr>
        <p:spPr bwMode="auto">
          <a:xfrm flipV="1">
            <a:off x="4572000" y="4648200"/>
            <a:ext cx="304800" cy="98425"/>
          </a:xfrm>
          <a:prstGeom prst="line">
            <a:avLst/>
          </a:prstGeom>
          <a:noFill/>
          <a:ln w="19050">
            <a:solidFill>
              <a:schemeClr val="hlink"/>
            </a:solidFill>
            <a:round/>
            <a:headEnd/>
            <a:tailEnd type="triangle" w="med" len="med"/>
          </a:ln>
        </p:spPr>
        <p:txBody>
          <a:bodyPr wrap="none"/>
          <a:lstStyle/>
          <a:p>
            <a:endParaRPr lang="en-US"/>
          </a:p>
        </p:txBody>
      </p:sp>
      <p:sp>
        <p:nvSpPr>
          <p:cNvPr id="10842162" name="Line 51"/>
          <p:cNvSpPr>
            <a:spLocks noChangeShapeType="1"/>
          </p:cNvSpPr>
          <p:nvPr/>
        </p:nvSpPr>
        <p:spPr bwMode="auto">
          <a:xfrm flipV="1">
            <a:off x="4572000" y="4956175"/>
            <a:ext cx="304800" cy="457200"/>
          </a:xfrm>
          <a:prstGeom prst="line">
            <a:avLst/>
          </a:prstGeom>
          <a:noFill/>
          <a:ln w="19050">
            <a:solidFill>
              <a:schemeClr val="hlink"/>
            </a:solidFill>
            <a:round/>
            <a:headEnd/>
            <a:tailEnd type="triangle" w="med" len="med"/>
          </a:ln>
        </p:spPr>
        <p:txBody>
          <a:bodyPr wrap="none"/>
          <a:lstStyle/>
          <a:p>
            <a:endParaRPr lang="en-US"/>
          </a:p>
        </p:txBody>
      </p:sp>
      <p:sp>
        <p:nvSpPr>
          <p:cNvPr id="10842163" name="Line 52"/>
          <p:cNvSpPr>
            <a:spLocks noChangeShapeType="1"/>
          </p:cNvSpPr>
          <p:nvPr/>
        </p:nvSpPr>
        <p:spPr bwMode="auto">
          <a:xfrm>
            <a:off x="3657600" y="2971800"/>
            <a:ext cx="0" cy="1371600"/>
          </a:xfrm>
          <a:prstGeom prst="line">
            <a:avLst/>
          </a:prstGeom>
          <a:noFill/>
          <a:ln w="12700">
            <a:solidFill>
              <a:srgbClr val="FF0000"/>
            </a:solidFill>
            <a:round/>
            <a:headEnd/>
            <a:tailEnd type="triangle" w="med" len="med"/>
          </a:ln>
        </p:spPr>
        <p:txBody>
          <a:bodyPr wrap="none"/>
          <a:lstStyle/>
          <a:p>
            <a:endParaRPr lang="en-US"/>
          </a:p>
        </p:txBody>
      </p:sp>
      <p:sp>
        <p:nvSpPr>
          <p:cNvPr id="10842164" name="Line 53"/>
          <p:cNvSpPr>
            <a:spLocks noChangeShapeType="1"/>
          </p:cNvSpPr>
          <p:nvPr/>
        </p:nvSpPr>
        <p:spPr bwMode="auto">
          <a:xfrm>
            <a:off x="3733800" y="2971800"/>
            <a:ext cx="0" cy="1676400"/>
          </a:xfrm>
          <a:prstGeom prst="line">
            <a:avLst/>
          </a:prstGeom>
          <a:noFill/>
          <a:ln w="12700">
            <a:solidFill>
              <a:srgbClr val="FF0000"/>
            </a:solidFill>
            <a:round/>
            <a:headEnd/>
            <a:tailEnd type="triangle" w="med" len="med"/>
          </a:ln>
        </p:spPr>
        <p:txBody>
          <a:bodyPr wrap="none"/>
          <a:lstStyle/>
          <a:p>
            <a:endParaRPr lang="en-US"/>
          </a:p>
        </p:txBody>
      </p:sp>
      <p:sp>
        <p:nvSpPr>
          <p:cNvPr id="10842165" name="Line 54"/>
          <p:cNvSpPr>
            <a:spLocks noChangeShapeType="1"/>
          </p:cNvSpPr>
          <p:nvPr/>
        </p:nvSpPr>
        <p:spPr bwMode="auto">
          <a:xfrm>
            <a:off x="3810000" y="2971800"/>
            <a:ext cx="0" cy="2286000"/>
          </a:xfrm>
          <a:prstGeom prst="line">
            <a:avLst/>
          </a:prstGeom>
          <a:noFill/>
          <a:ln w="12700">
            <a:solidFill>
              <a:srgbClr val="FF0000"/>
            </a:solidFill>
            <a:round/>
            <a:headEnd/>
            <a:tailEnd type="triangle" w="med" len="med"/>
          </a:ln>
        </p:spPr>
        <p:txBody>
          <a:bodyPr wrap="none"/>
          <a:lstStyle/>
          <a:p>
            <a:endParaRPr lang="en-US"/>
          </a:p>
        </p:txBody>
      </p:sp>
      <p:sp>
        <p:nvSpPr>
          <p:cNvPr id="10842166" name="Freeform 55"/>
          <p:cNvSpPr>
            <a:spLocks/>
          </p:cNvSpPr>
          <p:nvPr/>
        </p:nvSpPr>
        <p:spPr bwMode="auto">
          <a:xfrm>
            <a:off x="3200400" y="4114800"/>
            <a:ext cx="304800" cy="609600"/>
          </a:xfrm>
          <a:custGeom>
            <a:avLst/>
            <a:gdLst>
              <a:gd name="T0" fmla="*/ 0 w 192"/>
              <a:gd name="T1" fmla="*/ 2147483647 h 384"/>
              <a:gd name="T2" fmla="*/ 0 w 192"/>
              <a:gd name="T3" fmla="*/ 0 h 384"/>
              <a:gd name="T4" fmla="*/ 2147483647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lnTo>
                  <a:pt x="0" y="0"/>
                </a:lnTo>
                <a:lnTo>
                  <a:pt x="192" y="0"/>
                </a:lnTo>
              </a:path>
            </a:pathLst>
          </a:custGeom>
          <a:noFill/>
          <a:ln w="28575">
            <a:solidFill>
              <a:schemeClr val="hlink"/>
            </a:solidFill>
            <a:round/>
            <a:headEnd/>
            <a:tailEnd type="triangle" w="med" len="med"/>
          </a:ln>
        </p:spPr>
        <p:txBody>
          <a:bodyPr wrap="none"/>
          <a:lstStyle/>
          <a:p>
            <a:endParaRPr lang="en-US"/>
          </a:p>
        </p:txBody>
      </p:sp>
      <p:sp>
        <p:nvSpPr>
          <p:cNvPr id="10842167" name="Line 56"/>
          <p:cNvSpPr>
            <a:spLocks noChangeShapeType="1"/>
          </p:cNvSpPr>
          <p:nvPr/>
        </p:nvSpPr>
        <p:spPr bwMode="auto">
          <a:xfrm>
            <a:off x="3200400" y="4435475"/>
            <a:ext cx="304800" cy="0"/>
          </a:xfrm>
          <a:prstGeom prst="line">
            <a:avLst/>
          </a:prstGeom>
          <a:noFill/>
          <a:ln w="28575">
            <a:solidFill>
              <a:schemeClr val="hlink"/>
            </a:solidFill>
            <a:round/>
            <a:headEnd/>
            <a:tailEnd type="triangle" w="med" len="med"/>
          </a:ln>
        </p:spPr>
        <p:txBody>
          <a:bodyPr wrap="none"/>
          <a:lstStyle/>
          <a:p>
            <a:endParaRPr lang="en-US"/>
          </a:p>
        </p:txBody>
      </p:sp>
      <p:sp>
        <p:nvSpPr>
          <p:cNvPr id="10842168" name="Freeform 57"/>
          <p:cNvSpPr>
            <a:spLocks/>
          </p:cNvSpPr>
          <p:nvPr/>
        </p:nvSpPr>
        <p:spPr bwMode="auto">
          <a:xfrm>
            <a:off x="3200400" y="4724400"/>
            <a:ext cx="304800" cy="685800"/>
          </a:xfrm>
          <a:custGeom>
            <a:avLst/>
            <a:gdLst>
              <a:gd name="T0" fmla="*/ 0 w 192"/>
              <a:gd name="T1" fmla="*/ 0 h 432"/>
              <a:gd name="T2" fmla="*/ 0 w 192"/>
              <a:gd name="T3" fmla="*/ 2147483647 h 432"/>
              <a:gd name="T4" fmla="*/ 2147483647 w 192"/>
              <a:gd name="T5" fmla="*/ 2147483647 h 432"/>
              <a:gd name="T6" fmla="*/ 0 60000 65536"/>
              <a:gd name="T7" fmla="*/ 0 60000 65536"/>
              <a:gd name="T8" fmla="*/ 0 60000 65536"/>
              <a:gd name="T9" fmla="*/ 0 w 192"/>
              <a:gd name="T10" fmla="*/ 0 h 432"/>
              <a:gd name="T11" fmla="*/ 192 w 192"/>
              <a:gd name="T12" fmla="*/ 432 h 432"/>
            </a:gdLst>
            <a:ahLst/>
            <a:cxnLst>
              <a:cxn ang="T6">
                <a:pos x="T0" y="T1"/>
              </a:cxn>
              <a:cxn ang="T7">
                <a:pos x="T2" y="T3"/>
              </a:cxn>
              <a:cxn ang="T8">
                <a:pos x="T4" y="T5"/>
              </a:cxn>
            </a:cxnLst>
            <a:rect l="T9" t="T10" r="T11" b="T12"/>
            <a:pathLst>
              <a:path w="192" h="432">
                <a:moveTo>
                  <a:pt x="0" y="0"/>
                </a:moveTo>
                <a:lnTo>
                  <a:pt x="0" y="432"/>
                </a:lnTo>
                <a:lnTo>
                  <a:pt x="192" y="432"/>
                </a:lnTo>
              </a:path>
            </a:pathLst>
          </a:custGeom>
          <a:noFill/>
          <a:ln w="28575">
            <a:solidFill>
              <a:schemeClr val="hlink"/>
            </a:solidFill>
            <a:round/>
            <a:headEnd/>
            <a:tailEnd type="triangle" w="med" len="med"/>
          </a:ln>
        </p:spPr>
        <p:txBody>
          <a:bodyPr wrap="none"/>
          <a:lstStyle/>
          <a:p>
            <a:endParaRPr lang="en-US"/>
          </a:p>
        </p:txBody>
      </p:sp>
      <p:sp>
        <p:nvSpPr>
          <p:cNvPr id="10842169" name="Line 58"/>
          <p:cNvSpPr>
            <a:spLocks noChangeShapeType="1"/>
          </p:cNvSpPr>
          <p:nvPr/>
        </p:nvSpPr>
        <p:spPr bwMode="auto">
          <a:xfrm>
            <a:off x="3200400" y="4746625"/>
            <a:ext cx="304800" cy="0"/>
          </a:xfrm>
          <a:prstGeom prst="line">
            <a:avLst/>
          </a:prstGeom>
          <a:noFill/>
          <a:ln w="28575">
            <a:solidFill>
              <a:schemeClr val="hlink"/>
            </a:solidFill>
            <a:round/>
            <a:headEnd/>
            <a:tailEnd type="triangle" w="med" len="med"/>
          </a:ln>
        </p:spPr>
        <p:txBody>
          <a:bodyPr wrap="none"/>
          <a:lstStyle/>
          <a:p>
            <a:endParaRPr lang="en-US"/>
          </a:p>
        </p:txBody>
      </p:sp>
      <p:sp>
        <p:nvSpPr>
          <p:cNvPr id="10842170" name="Line 59"/>
          <p:cNvSpPr>
            <a:spLocks noChangeShapeType="1"/>
          </p:cNvSpPr>
          <p:nvPr/>
        </p:nvSpPr>
        <p:spPr bwMode="auto">
          <a:xfrm flipV="1">
            <a:off x="6781800" y="2971800"/>
            <a:ext cx="0" cy="454025"/>
          </a:xfrm>
          <a:prstGeom prst="line">
            <a:avLst/>
          </a:prstGeom>
          <a:noFill/>
          <a:ln w="12700">
            <a:solidFill>
              <a:schemeClr val="hlink"/>
            </a:solidFill>
            <a:round/>
            <a:headEnd/>
            <a:tailEnd type="triangle" w="med" len="med"/>
          </a:ln>
        </p:spPr>
        <p:txBody>
          <a:bodyPr wrap="none"/>
          <a:lstStyle/>
          <a:p>
            <a:endParaRPr lang="en-US"/>
          </a:p>
        </p:txBody>
      </p:sp>
      <p:sp>
        <p:nvSpPr>
          <p:cNvPr id="10842171" name="Line 60"/>
          <p:cNvSpPr>
            <a:spLocks noChangeShapeType="1"/>
          </p:cNvSpPr>
          <p:nvPr/>
        </p:nvSpPr>
        <p:spPr bwMode="auto">
          <a:xfrm>
            <a:off x="1638300" y="2514600"/>
            <a:ext cx="1028700" cy="0"/>
          </a:xfrm>
          <a:prstGeom prst="line">
            <a:avLst/>
          </a:prstGeom>
          <a:noFill/>
          <a:ln w="28575">
            <a:solidFill>
              <a:schemeClr val="folHlink"/>
            </a:solidFill>
            <a:round/>
            <a:headEnd/>
            <a:tailEnd type="triangle" w="med" len="med"/>
          </a:ln>
        </p:spPr>
        <p:txBody>
          <a:bodyPr wrap="none"/>
          <a:lstStyle/>
          <a:p>
            <a:endParaRPr lang="en-US"/>
          </a:p>
        </p:txBody>
      </p:sp>
      <p:sp>
        <p:nvSpPr>
          <p:cNvPr id="10842172" name="Line 61"/>
          <p:cNvSpPr>
            <a:spLocks noChangeShapeType="1"/>
          </p:cNvSpPr>
          <p:nvPr/>
        </p:nvSpPr>
        <p:spPr bwMode="auto">
          <a:xfrm>
            <a:off x="304800" y="2514600"/>
            <a:ext cx="1257300" cy="0"/>
          </a:xfrm>
          <a:prstGeom prst="line">
            <a:avLst/>
          </a:prstGeom>
          <a:noFill/>
          <a:ln w="57150">
            <a:solidFill>
              <a:schemeClr val="folHlink"/>
            </a:solidFill>
            <a:round/>
            <a:headEnd/>
            <a:tailEnd type="triangle" w="med" len="med"/>
          </a:ln>
        </p:spPr>
        <p:txBody>
          <a:bodyPr wrap="none"/>
          <a:lstStyle/>
          <a:p>
            <a:endParaRPr lang="en-US"/>
          </a:p>
        </p:txBody>
      </p:sp>
      <p:sp>
        <p:nvSpPr>
          <p:cNvPr id="10842173" name="Text Box 62"/>
          <p:cNvSpPr txBox="1">
            <a:spLocks noChangeArrowheads="1"/>
          </p:cNvSpPr>
          <p:nvPr/>
        </p:nvSpPr>
        <p:spPr bwMode="auto">
          <a:xfrm>
            <a:off x="285750" y="2168525"/>
            <a:ext cx="1035050" cy="641350"/>
          </a:xfrm>
          <a:prstGeom prst="rect">
            <a:avLst/>
          </a:prstGeom>
          <a:noFill/>
          <a:ln w="28575" algn="ctr">
            <a:noFill/>
            <a:miter lim="800000"/>
            <a:headEnd/>
            <a:tailEnd/>
          </a:ln>
        </p:spPr>
        <p:txBody>
          <a:bodyPr wrap="none">
            <a:spAutoFit/>
          </a:bodyPr>
          <a:lstStyle/>
          <a:p>
            <a:pPr algn="ctr"/>
            <a:r>
              <a:rPr lang="en-US" sz="1800">
                <a:latin typeface="Arial" charset="0"/>
              </a:rPr>
              <a:t>Interrupt</a:t>
            </a:r>
            <a:br>
              <a:rPr lang="en-US" sz="1800">
                <a:latin typeface="Arial" charset="0"/>
              </a:rPr>
            </a:br>
            <a:r>
              <a:rPr lang="en-US" sz="1800">
                <a:latin typeface="Arial" charset="0"/>
              </a:rPr>
              <a:t>signals</a:t>
            </a:r>
          </a:p>
        </p:txBody>
      </p:sp>
      <p:sp>
        <p:nvSpPr>
          <p:cNvPr id="10842174" name="Text Box 63"/>
          <p:cNvSpPr txBox="1">
            <a:spLocks noChangeArrowheads="1"/>
          </p:cNvSpPr>
          <p:nvPr/>
        </p:nvSpPr>
        <p:spPr bwMode="auto">
          <a:xfrm>
            <a:off x="5613400" y="2286000"/>
            <a:ext cx="1157288" cy="536575"/>
          </a:xfrm>
          <a:prstGeom prst="rect">
            <a:avLst/>
          </a:prstGeom>
          <a:noFill/>
          <a:ln w="19050" algn="ctr">
            <a:solidFill>
              <a:schemeClr val="tx1"/>
            </a:solidFill>
            <a:prstDash val="dash"/>
            <a:miter lim="800000"/>
            <a:headEnd/>
            <a:tailEnd/>
          </a:ln>
        </p:spPr>
        <p:txBody>
          <a:bodyPr>
            <a:spAutoFit/>
          </a:bodyPr>
          <a:lstStyle/>
          <a:p>
            <a:pPr algn="ctr"/>
            <a:r>
              <a:rPr lang="en-US" sz="1400">
                <a:latin typeface="Arial" charset="0"/>
              </a:rPr>
              <a:t>Control</a:t>
            </a:r>
            <a:br>
              <a:rPr lang="en-US" sz="1400">
                <a:latin typeface="Arial" charset="0"/>
              </a:rPr>
            </a:br>
            <a:r>
              <a:rPr lang="en-US" sz="1400">
                <a:latin typeface="Arial" charset="0"/>
              </a:rPr>
              <a:t>FSM</a:t>
            </a:r>
          </a:p>
        </p:txBody>
      </p:sp>
      <p:sp>
        <p:nvSpPr>
          <p:cNvPr id="10842175" name="Text Box 64"/>
          <p:cNvSpPr txBox="1">
            <a:spLocks noChangeArrowheads="1"/>
          </p:cNvSpPr>
          <p:nvPr/>
        </p:nvSpPr>
        <p:spPr bwMode="auto">
          <a:xfrm>
            <a:off x="4757738" y="4984750"/>
            <a:ext cx="423862" cy="244475"/>
          </a:xfrm>
          <a:prstGeom prst="rect">
            <a:avLst/>
          </a:prstGeom>
          <a:noFill/>
          <a:ln w="9525">
            <a:noFill/>
            <a:miter lim="800000"/>
            <a:headEnd/>
            <a:tailEnd/>
          </a:ln>
        </p:spPr>
        <p:txBody>
          <a:bodyPr wrap="none">
            <a:spAutoFit/>
          </a:bodyPr>
          <a:lstStyle/>
          <a:p>
            <a:r>
              <a:rPr lang="en-US" sz="1000">
                <a:latin typeface="Arial" charset="0"/>
              </a:rPr>
              <a:t>mux</a:t>
            </a:r>
          </a:p>
        </p:txBody>
      </p:sp>
      <p:sp>
        <p:nvSpPr>
          <p:cNvPr id="10842176" name="AutoShape 65"/>
          <p:cNvSpPr>
            <a:spLocks noChangeArrowheads="1"/>
          </p:cNvSpPr>
          <p:nvPr/>
        </p:nvSpPr>
        <p:spPr bwMode="auto">
          <a:xfrm rot="-5400000">
            <a:off x="5981700" y="3276600"/>
            <a:ext cx="228600" cy="304800"/>
          </a:xfrm>
          <a:prstGeom prst="triangle">
            <a:avLst>
              <a:gd name="adj" fmla="val 50000"/>
            </a:avLst>
          </a:prstGeom>
          <a:solidFill>
            <a:schemeClr val="bg1"/>
          </a:solidFill>
          <a:ln w="9525">
            <a:solidFill>
              <a:schemeClr val="tx1"/>
            </a:solidFill>
            <a:miter lim="800000"/>
            <a:headEnd/>
            <a:tailEnd/>
          </a:ln>
        </p:spPr>
        <p:txBody>
          <a:bodyPr wrap="none" anchor="ctr"/>
          <a:lstStyle/>
          <a:p>
            <a:endParaRPr lang="es-ES" sz="240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a:xfrm>
            <a:off x="381000" y="0"/>
            <a:ext cx="8305800" cy="990600"/>
          </a:xfrm>
        </p:spPr>
        <p:txBody>
          <a:bodyPr/>
          <a:lstStyle/>
          <a:p>
            <a:pPr eaLnBrk="1" hangingPunct="1"/>
            <a:r>
              <a:rPr lang="en-US" sz="3200" smtClean="0"/>
              <a:t>Instruction Formats</a:t>
            </a:r>
          </a:p>
        </p:txBody>
      </p:sp>
      <p:sp>
        <p:nvSpPr>
          <p:cNvPr id="99332" name="Text Box 8"/>
          <p:cNvSpPr txBox="1">
            <a:spLocks noChangeArrowheads="1"/>
          </p:cNvSpPr>
          <p:nvPr/>
        </p:nvSpPr>
        <p:spPr bwMode="auto">
          <a:xfrm>
            <a:off x="304800" y="5715000"/>
            <a:ext cx="8534400" cy="396875"/>
          </a:xfrm>
          <a:prstGeom prst="rect">
            <a:avLst/>
          </a:prstGeom>
          <a:solidFill>
            <a:srgbClr val="CCFF99"/>
          </a:solidFill>
          <a:ln w="9525">
            <a:noFill/>
            <a:miter lim="800000"/>
            <a:headEnd/>
            <a:tailEnd/>
          </a:ln>
        </p:spPr>
        <p:txBody>
          <a:bodyPr>
            <a:spAutoFit/>
          </a:bodyPr>
          <a:lstStyle/>
          <a:p>
            <a:r>
              <a:rPr lang="en-US" sz="2000">
                <a:solidFill>
                  <a:srgbClr val="000000"/>
                </a:solidFill>
                <a:latin typeface="Arial" charset="0"/>
                <a:cs typeface="Times New Roman" pitchFamily="18" charset="0"/>
              </a:rPr>
              <a:t>A typical instruction for MiniMIPS and steps in its execution. </a:t>
            </a:r>
          </a:p>
        </p:txBody>
      </p:sp>
      <p:grpSp>
        <p:nvGrpSpPr>
          <p:cNvPr id="99333" name="Group 12"/>
          <p:cNvGrpSpPr>
            <a:grpSpLocks/>
          </p:cNvGrpSpPr>
          <p:nvPr/>
        </p:nvGrpSpPr>
        <p:grpSpPr bwMode="auto">
          <a:xfrm>
            <a:off x="990600" y="762000"/>
            <a:ext cx="7391400" cy="4802188"/>
            <a:chOff x="624" y="480"/>
            <a:chExt cx="4656" cy="3025"/>
          </a:xfrm>
        </p:grpSpPr>
        <p:graphicFrame>
          <p:nvGraphicFramePr>
            <p:cNvPr id="99330" name="Object 9"/>
            <p:cNvGraphicFramePr>
              <a:graphicFrameLocks noChangeAspect="1"/>
            </p:cNvGraphicFramePr>
            <p:nvPr/>
          </p:nvGraphicFramePr>
          <p:xfrm>
            <a:off x="624" y="480"/>
            <a:ext cx="4656" cy="3025"/>
          </p:xfrm>
          <a:graphic>
            <a:graphicData uri="http://schemas.openxmlformats.org/presentationml/2006/ole">
              <p:oleObj spid="_x0000_s99330" r:id="rId4" imgW="4838700" imgH="3143250" progId="">
                <p:embed/>
              </p:oleObj>
            </a:graphicData>
          </a:graphic>
        </p:graphicFrame>
        <p:sp>
          <p:nvSpPr>
            <p:cNvPr id="99351" name="Line 11"/>
            <p:cNvSpPr>
              <a:spLocks noChangeShapeType="1"/>
            </p:cNvSpPr>
            <p:nvPr/>
          </p:nvSpPr>
          <p:spPr bwMode="auto">
            <a:xfrm flipV="1">
              <a:off x="2821" y="2821"/>
              <a:ext cx="144" cy="144"/>
            </a:xfrm>
            <a:prstGeom prst="line">
              <a:avLst/>
            </a:prstGeom>
            <a:noFill/>
            <a:ln w="9525">
              <a:solidFill>
                <a:schemeClr val="tx1"/>
              </a:solidFill>
              <a:round/>
              <a:headEnd/>
              <a:tailEnd/>
            </a:ln>
          </p:spPr>
          <p:txBody>
            <a:bodyPr/>
            <a:lstStyle/>
            <a:p>
              <a:endParaRPr lang="en-US"/>
            </a:p>
          </p:txBody>
        </p:sp>
      </p:grpSp>
      <p:sp>
        <p:nvSpPr>
          <p:cNvPr id="62477" name="Line 13"/>
          <p:cNvSpPr>
            <a:spLocks noChangeShapeType="1"/>
          </p:cNvSpPr>
          <p:nvPr/>
        </p:nvSpPr>
        <p:spPr bwMode="auto">
          <a:xfrm>
            <a:off x="4371975" y="2286000"/>
            <a:ext cx="0" cy="533400"/>
          </a:xfrm>
          <a:prstGeom prst="line">
            <a:avLst/>
          </a:prstGeom>
          <a:noFill/>
          <a:ln w="9525">
            <a:solidFill>
              <a:schemeClr val="tx1"/>
            </a:solidFill>
            <a:round/>
            <a:headEnd/>
            <a:tailEnd/>
          </a:ln>
        </p:spPr>
        <p:txBody>
          <a:bodyPr/>
          <a:lstStyle/>
          <a:p>
            <a:endParaRPr lang="en-US"/>
          </a:p>
        </p:txBody>
      </p:sp>
      <p:sp>
        <p:nvSpPr>
          <p:cNvPr id="62478" name="Line 14"/>
          <p:cNvSpPr>
            <a:spLocks noChangeShapeType="1"/>
          </p:cNvSpPr>
          <p:nvPr/>
        </p:nvSpPr>
        <p:spPr bwMode="auto">
          <a:xfrm>
            <a:off x="4962525" y="2295525"/>
            <a:ext cx="0" cy="533400"/>
          </a:xfrm>
          <a:prstGeom prst="line">
            <a:avLst/>
          </a:prstGeom>
          <a:noFill/>
          <a:ln w="9525">
            <a:solidFill>
              <a:schemeClr val="tx1"/>
            </a:solidFill>
            <a:round/>
            <a:headEnd/>
            <a:tailEnd/>
          </a:ln>
        </p:spPr>
        <p:txBody>
          <a:bodyPr/>
          <a:lstStyle/>
          <a:p>
            <a:endParaRPr lang="en-US"/>
          </a:p>
        </p:txBody>
      </p:sp>
      <p:sp>
        <p:nvSpPr>
          <p:cNvPr id="62479" name="Line 15"/>
          <p:cNvSpPr>
            <a:spLocks noChangeShapeType="1"/>
          </p:cNvSpPr>
          <p:nvPr/>
        </p:nvSpPr>
        <p:spPr bwMode="auto">
          <a:xfrm>
            <a:off x="5534025" y="2276475"/>
            <a:ext cx="0" cy="533400"/>
          </a:xfrm>
          <a:prstGeom prst="line">
            <a:avLst/>
          </a:prstGeom>
          <a:noFill/>
          <a:ln w="9525">
            <a:solidFill>
              <a:schemeClr val="tx1"/>
            </a:solidFill>
            <a:round/>
            <a:headEnd/>
            <a:tailEnd/>
          </a:ln>
        </p:spPr>
        <p:txBody>
          <a:bodyPr/>
          <a:lstStyle/>
          <a:p>
            <a:endParaRPr lang="en-US"/>
          </a:p>
        </p:txBody>
      </p:sp>
      <p:sp>
        <p:nvSpPr>
          <p:cNvPr id="62480" name="Line 16"/>
          <p:cNvSpPr>
            <a:spLocks noChangeShapeType="1"/>
          </p:cNvSpPr>
          <p:nvPr/>
        </p:nvSpPr>
        <p:spPr bwMode="auto">
          <a:xfrm>
            <a:off x="6057900" y="2266950"/>
            <a:ext cx="0" cy="533400"/>
          </a:xfrm>
          <a:prstGeom prst="line">
            <a:avLst/>
          </a:prstGeom>
          <a:noFill/>
          <a:ln w="9525">
            <a:solidFill>
              <a:schemeClr val="tx1"/>
            </a:solidFill>
            <a:round/>
            <a:headEnd/>
            <a:tailEnd/>
          </a:ln>
        </p:spPr>
        <p:txBody>
          <a:bodyPr/>
          <a:lstStyle/>
          <a:p>
            <a:endParaRPr lang="en-US"/>
          </a:p>
        </p:txBody>
      </p:sp>
      <p:sp>
        <p:nvSpPr>
          <p:cNvPr id="62481" name="Line 17"/>
          <p:cNvSpPr>
            <a:spLocks noChangeShapeType="1"/>
          </p:cNvSpPr>
          <p:nvPr/>
        </p:nvSpPr>
        <p:spPr bwMode="auto">
          <a:xfrm>
            <a:off x="3886200" y="2276475"/>
            <a:ext cx="0" cy="533400"/>
          </a:xfrm>
          <a:prstGeom prst="line">
            <a:avLst/>
          </a:prstGeom>
          <a:noFill/>
          <a:ln w="9525">
            <a:solidFill>
              <a:schemeClr val="tx1"/>
            </a:solidFill>
            <a:round/>
            <a:headEnd/>
            <a:tailEnd/>
          </a:ln>
        </p:spPr>
        <p:txBody>
          <a:bodyPr/>
          <a:lstStyle/>
          <a:p>
            <a:endParaRPr lang="en-US"/>
          </a:p>
        </p:txBody>
      </p:sp>
      <p:sp>
        <p:nvSpPr>
          <p:cNvPr id="62482" name="Line 18"/>
          <p:cNvSpPr>
            <a:spLocks noChangeShapeType="1"/>
          </p:cNvSpPr>
          <p:nvPr/>
        </p:nvSpPr>
        <p:spPr bwMode="auto">
          <a:xfrm>
            <a:off x="6591300" y="2266950"/>
            <a:ext cx="0" cy="533400"/>
          </a:xfrm>
          <a:prstGeom prst="line">
            <a:avLst/>
          </a:prstGeom>
          <a:noFill/>
          <a:ln w="9525">
            <a:solidFill>
              <a:schemeClr val="tx1"/>
            </a:solidFill>
            <a:round/>
            <a:headEnd/>
            <a:tailEnd/>
          </a:ln>
        </p:spPr>
        <p:txBody>
          <a:bodyPr/>
          <a:lstStyle/>
          <a:p>
            <a:endParaRPr lang="en-US"/>
          </a:p>
        </p:txBody>
      </p:sp>
      <p:sp>
        <p:nvSpPr>
          <p:cNvPr id="62483" name="Line 19"/>
          <p:cNvSpPr>
            <a:spLocks noChangeShapeType="1"/>
          </p:cNvSpPr>
          <p:nvPr/>
        </p:nvSpPr>
        <p:spPr bwMode="auto">
          <a:xfrm>
            <a:off x="7162800" y="2266950"/>
            <a:ext cx="0" cy="533400"/>
          </a:xfrm>
          <a:prstGeom prst="line">
            <a:avLst/>
          </a:prstGeom>
          <a:noFill/>
          <a:ln w="9525">
            <a:solidFill>
              <a:schemeClr val="tx1"/>
            </a:solidFill>
            <a:round/>
            <a:headEnd/>
            <a:tailEnd/>
          </a:ln>
        </p:spPr>
        <p:txBody>
          <a:bodyPr/>
          <a:lstStyle/>
          <a:p>
            <a:endParaRPr lang="en-US"/>
          </a:p>
        </p:txBody>
      </p:sp>
      <p:sp>
        <p:nvSpPr>
          <p:cNvPr id="62484" name="Line 20"/>
          <p:cNvSpPr>
            <a:spLocks noChangeShapeType="1"/>
          </p:cNvSpPr>
          <p:nvPr/>
        </p:nvSpPr>
        <p:spPr bwMode="auto">
          <a:xfrm>
            <a:off x="7753350" y="2266950"/>
            <a:ext cx="0" cy="533400"/>
          </a:xfrm>
          <a:prstGeom prst="line">
            <a:avLst/>
          </a:prstGeom>
          <a:noFill/>
          <a:ln w="9525">
            <a:solidFill>
              <a:schemeClr val="tx1"/>
            </a:solidFill>
            <a:round/>
            <a:headEnd/>
            <a:tailEnd/>
          </a:ln>
        </p:spPr>
        <p:txBody>
          <a:bodyPr/>
          <a:lstStyle/>
          <a:p>
            <a:endParaRPr lang="en-US"/>
          </a:p>
        </p:txBody>
      </p:sp>
      <p:sp>
        <p:nvSpPr>
          <p:cNvPr id="62485" name="Line 21"/>
          <p:cNvSpPr>
            <a:spLocks noChangeShapeType="1"/>
          </p:cNvSpPr>
          <p:nvPr/>
        </p:nvSpPr>
        <p:spPr bwMode="auto">
          <a:xfrm>
            <a:off x="8229600" y="2247900"/>
            <a:ext cx="0" cy="533400"/>
          </a:xfrm>
          <a:prstGeom prst="line">
            <a:avLst/>
          </a:prstGeom>
          <a:noFill/>
          <a:ln w="9525">
            <a:solidFill>
              <a:schemeClr val="tx1"/>
            </a:solidFill>
            <a:round/>
            <a:headEnd/>
            <a:tailEnd/>
          </a:ln>
        </p:spPr>
        <p:txBody>
          <a:bodyPr/>
          <a:lstStyle/>
          <a:p>
            <a:endParaRPr lang="en-US"/>
          </a:p>
        </p:txBody>
      </p:sp>
      <p:sp>
        <p:nvSpPr>
          <p:cNvPr id="62486" name="Text Box 22"/>
          <p:cNvSpPr txBox="1">
            <a:spLocks noChangeArrowheads="1"/>
          </p:cNvSpPr>
          <p:nvPr/>
        </p:nvSpPr>
        <p:spPr bwMode="auto">
          <a:xfrm>
            <a:off x="3943350" y="2219325"/>
            <a:ext cx="366713" cy="457200"/>
          </a:xfrm>
          <a:prstGeom prst="rect">
            <a:avLst/>
          </a:prstGeom>
          <a:noFill/>
          <a:ln w="9525">
            <a:noFill/>
            <a:miter lim="800000"/>
            <a:headEnd/>
            <a:tailEnd/>
          </a:ln>
        </p:spPr>
        <p:txBody>
          <a:bodyPr wrap="none">
            <a:spAutoFit/>
          </a:bodyPr>
          <a:lstStyle/>
          <a:p>
            <a:r>
              <a:rPr lang="en-US" sz="2400" b="1">
                <a:solidFill>
                  <a:schemeClr val="accent2"/>
                </a:solidFill>
                <a:latin typeface="Courier New" pitchFamily="49" charset="0"/>
              </a:rPr>
              <a:t>0</a:t>
            </a:r>
          </a:p>
        </p:txBody>
      </p:sp>
      <p:sp>
        <p:nvSpPr>
          <p:cNvPr id="62487" name="Text Box 23"/>
          <p:cNvSpPr txBox="1">
            <a:spLocks noChangeArrowheads="1"/>
          </p:cNvSpPr>
          <p:nvPr/>
        </p:nvSpPr>
        <p:spPr bwMode="auto">
          <a:xfrm>
            <a:off x="4491038" y="2228850"/>
            <a:ext cx="366712" cy="457200"/>
          </a:xfrm>
          <a:prstGeom prst="rect">
            <a:avLst/>
          </a:prstGeom>
          <a:noFill/>
          <a:ln w="9525">
            <a:noFill/>
            <a:miter lim="800000"/>
            <a:headEnd/>
            <a:tailEnd/>
          </a:ln>
        </p:spPr>
        <p:txBody>
          <a:bodyPr wrap="none">
            <a:spAutoFit/>
          </a:bodyPr>
          <a:lstStyle/>
          <a:p>
            <a:r>
              <a:rPr lang="en-US" sz="2400" b="1">
                <a:solidFill>
                  <a:schemeClr val="accent2"/>
                </a:solidFill>
                <a:latin typeface="Courier New" pitchFamily="49" charset="0"/>
              </a:rPr>
              <a:t>2</a:t>
            </a:r>
          </a:p>
        </p:txBody>
      </p:sp>
      <p:sp>
        <p:nvSpPr>
          <p:cNvPr id="62488" name="Text Box 24"/>
          <p:cNvSpPr txBox="1">
            <a:spLocks noChangeArrowheads="1"/>
          </p:cNvSpPr>
          <p:nvPr/>
        </p:nvSpPr>
        <p:spPr bwMode="auto">
          <a:xfrm>
            <a:off x="5081588" y="2219325"/>
            <a:ext cx="366712" cy="457200"/>
          </a:xfrm>
          <a:prstGeom prst="rect">
            <a:avLst/>
          </a:prstGeom>
          <a:noFill/>
          <a:ln w="9525">
            <a:noFill/>
            <a:miter lim="800000"/>
            <a:headEnd/>
            <a:tailEnd/>
          </a:ln>
        </p:spPr>
        <p:txBody>
          <a:bodyPr wrap="none">
            <a:spAutoFit/>
          </a:bodyPr>
          <a:lstStyle/>
          <a:p>
            <a:r>
              <a:rPr lang="en-US" sz="2400" b="1">
                <a:solidFill>
                  <a:schemeClr val="accent2"/>
                </a:solidFill>
                <a:latin typeface="Courier New" pitchFamily="49" charset="0"/>
              </a:rPr>
              <a:t>5</a:t>
            </a:r>
          </a:p>
        </p:txBody>
      </p:sp>
      <p:sp>
        <p:nvSpPr>
          <p:cNvPr id="62489" name="Text Box 25"/>
          <p:cNvSpPr txBox="1">
            <a:spLocks noChangeArrowheads="1"/>
          </p:cNvSpPr>
          <p:nvPr/>
        </p:nvSpPr>
        <p:spPr bwMode="auto">
          <a:xfrm>
            <a:off x="5624513" y="2219325"/>
            <a:ext cx="366712" cy="457200"/>
          </a:xfrm>
          <a:prstGeom prst="rect">
            <a:avLst/>
          </a:prstGeom>
          <a:noFill/>
          <a:ln w="9525">
            <a:noFill/>
            <a:miter lim="800000"/>
            <a:headEnd/>
            <a:tailEnd/>
          </a:ln>
        </p:spPr>
        <p:txBody>
          <a:bodyPr wrap="none">
            <a:spAutoFit/>
          </a:bodyPr>
          <a:lstStyle/>
          <a:p>
            <a:r>
              <a:rPr lang="en-US" sz="2400" b="1">
                <a:solidFill>
                  <a:schemeClr val="accent2"/>
                </a:solidFill>
                <a:latin typeface="Courier New" pitchFamily="49" charset="0"/>
              </a:rPr>
              <a:t>1</a:t>
            </a:r>
          </a:p>
        </p:txBody>
      </p:sp>
      <p:sp>
        <p:nvSpPr>
          <p:cNvPr id="62490" name="Text Box 26"/>
          <p:cNvSpPr txBox="1">
            <a:spLocks noChangeArrowheads="1"/>
          </p:cNvSpPr>
          <p:nvPr/>
        </p:nvSpPr>
        <p:spPr bwMode="auto">
          <a:xfrm>
            <a:off x="6148388" y="2219325"/>
            <a:ext cx="366712" cy="457200"/>
          </a:xfrm>
          <a:prstGeom prst="rect">
            <a:avLst/>
          </a:prstGeom>
          <a:noFill/>
          <a:ln w="9525">
            <a:noFill/>
            <a:miter lim="800000"/>
            <a:headEnd/>
            <a:tailEnd/>
          </a:ln>
        </p:spPr>
        <p:txBody>
          <a:bodyPr wrap="none">
            <a:spAutoFit/>
          </a:bodyPr>
          <a:lstStyle/>
          <a:p>
            <a:r>
              <a:rPr lang="en-US" sz="2400" b="1">
                <a:solidFill>
                  <a:schemeClr val="accent2"/>
                </a:solidFill>
                <a:latin typeface="Courier New" pitchFamily="49" charset="0"/>
              </a:rPr>
              <a:t>c</a:t>
            </a:r>
          </a:p>
        </p:txBody>
      </p:sp>
      <p:sp>
        <p:nvSpPr>
          <p:cNvPr id="62491" name="Text Box 27"/>
          <p:cNvSpPr txBox="1">
            <a:spLocks noChangeArrowheads="1"/>
          </p:cNvSpPr>
          <p:nvPr/>
        </p:nvSpPr>
        <p:spPr bwMode="auto">
          <a:xfrm>
            <a:off x="6691313" y="2219325"/>
            <a:ext cx="366712" cy="457200"/>
          </a:xfrm>
          <a:prstGeom prst="rect">
            <a:avLst/>
          </a:prstGeom>
          <a:noFill/>
          <a:ln w="9525">
            <a:noFill/>
            <a:miter lim="800000"/>
            <a:headEnd/>
            <a:tailEnd/>
          </a:ln>
        </p:spPr>
        <p:txBody>
          <a:bodyPr wrap="none">
            <a:spAutoFit/>
          </a:bodyPr>
          <a:lstStyle/>
          <a:p>
            <a:r>
              <a:rPr lang="en-US" sz="2400" b="1">
                <a:solidFill>
                  <a:schemeClr val="accent2"/>
                </a:solidFill>
                <a:latin typeface="Courier New" pitchFamily="49" charset="0"/>
              </a:rPr>
              <a:t>0</a:t>
            </a:r>
          </a:p>
        </p:txBody>
      </p:sp>
      <p:sp>
        <p:nvSpPr>
          <p:cNvPr id="62492" name="Text Box 28"/>
          <p:cNvSpPr txBox="1">
            <a:spLocks noChangeArrowheads="1"/>
          </p:cNvSpPr>
          <p:nvPr/>
        </p:nvSpPr>
        <p:spPr bwMode="auto">
          <a:xfrm>
            <a:off x="7272338" y="2219325"/>
            <a:ext cx="366712" cy="457200"/>
          </a:xfrm>
          <a:prstGeom prst="rect">
            <a:avLst/>
          </a:prstGeom>
          <a:noFill/>
          <a:ln w="9525">
            <a:noFill/>
            <a:miter lim="800000"/>
            <a:headEnd/>
            <a:tailEnd/>
          </a:ln>
        </p:spPr>
        <p:txBody>
          <a:bodyPr wrap="none">
            <a:spAutoFit/>
          </a:bodyPr>
          <a:lstStyle/>
          <a:p>
            <a:r>
              <a:rPr lang="en-US" sz="2400" b="1">
                <a:solidFill>
                  <a:schemeClr val="accent2"/>
                </a:solidFill>
                <a:latin typeface="Courier New" pitchFamily="49" charset="0"/>
              </a:rPr>
              <a:t>2</a:t>
            </a:r>
          </a:p>
        </p:txBody>
      </p:sp>
      <p:sp>
        <p:nvSpPr>
          <p:cNvPr id="62493" name="Text Box 29"/>
          <p:cNvSpPr txBox="1">
            <a:spLocks noChangeArrowheads="1"/>
          </p:cNvSpPr>
          <p:nvPr/>
        </p:nvSpPr>
        <p:spPr bwMode="auto">
          <a:xfrm>
            <a:off x="7820025" y="2219325"/>
            <a:ext cx="366713" cy="457200"/>
          </a:xfrm>
          <a:prstGeom prst="rect">
            <a:avLst/>
          </a:prstGeom>
          <a:noFill/>
          <a:ln w="9525">
            <a:noFill/>
            <a:miter lim="800000"/>
            <a:headEnd/>
            <a:tailEnd/>
          </a:ln>
        </p:spPr>
        <p:txBody>
          <a:bodyPr wrap="none">
            <a:spAutoFit/>
          </a:bodyPr>
          <a:lstStyle/>
          <a:p>
            <a:r>
              <a:rPr lang="en-US" sz="2400" b="1">
                <a:solidFill>
                  <a:schemeClr val="accent2"/>
                </a:solidFill>
                <a:latin typeface="Courier New" pitchFamily="49" charset="0"/>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2481"/>
                                        </p:tgtEl>
                                        <p:attrNameLst>
                                          <p:attrName>style.visibility</p:attrName>
                                        </p:attrNameLst>
                                      </p:cBhvr>
                                      <p:to>
                                        <p:strVal val="visible"/>
                                      </p:to>
                                    </p:set>
                                    <p:anim calcmode="lin" valueType="num">
                                      <p:cBhvr additive="base">
                                        <p:cTn id="7" dur="500" fill="hold"/>
                                        <p:tgtEl>
                                          <p:spTgt spid="62481"/>
                                        </p:tgtEl>
                                        <p:attrNameLst>
                                          <p:attrName>ppt_x</p:attrName>
                                        </p:attrNameLst>
                                      </p:cBhvr>
                                      <p:tavLst>
                                        <p:tav tm="0">
                                          <p:val>
                                            <p:strVal val="#ppt_x"/>
                                          </p:val>
                                        </p:tav>
                                        <p:tav tm="100000">
                                          <p:val>
                                            <p:strVal val="#ppt_x"/>
                                          </p:val>
                                        </p:tav>
                                      </p:tavLst>
                                    </p:anim>
                                    <p:anim calcmode="lin" valueType="num">
                                      <p:cBhvr additive="base">
                                        <p:cTn id="8" dur="500" fill="hold"/>
                                        <p:tgtEl>
                                          <p:spTgt spid="6248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2477"/>
                                        </p:tgtEl>
                                        <p:attrNameLst>
                                          <p:attrName>style.visibility</p:attrName>
                                        </p:attrNameLst>
                                      </p:cBhvr>
                                      <p:to>
                                        <p:strVal val="visible"/>
                                      </p:to>
                                    </p:set>
                                    <p:anim calcmode="lin" valueType="num">
                                      <p:cBhvr additive="base">
                                        <p:cTn id="11" dur="500" fill="hold"/>
                                        <p:tgtEl>
                                          <p:spTgt spid="62477"/>
                                        </p:tgtEl>
                                        <p:attrNameLst>
                                          <p:attrName>ppt_x</p:attrName>
                                        </p:attrNameLst>
                                      </p:cBhvr>
                                      <p:tavLst>
                                        <p:tav tm="0">
                                          <p:val>
                                            <p:strVal val="#ppt_x"/>
                                          </p:val>
                                        </p:tav>
                                        <p:tav tm="100000">
                                          <p:val>
                                            <p:strVal val="#ppt_x"/>
                                          </p:val>
                                        </p:tav>
                                      </p:tavLst>
                                    </p:anim>
                                    <p:anim calcmode="lin" valueType="num">
                                      <p:cBhvr additive="base">
                                        <p:cTn id="12" dur="500" fill="hold"/>
                                        <p:tgtEl>
                                          <p:spTgt spid="6247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62478"/>
                                        </p:tgtEl>
                                        <p:attrNameLst>
                                          <p:attrName>style.visibility</p:attrName>
                                        </p:attrNameLst>
                                      </p:cBhvr>
                                      <p:to>
                                        <p:strVal val="visible"/>
                                      </p:to>
                                    </p:set>
                                    <p:anim calcmode="lin" valueType="num">
                                      <p:cBhvr additive="base">
                                        <p:cTn id="15" dur="500" fill="hold"/>
                                        <p:tgtEl>
                                          <p:spTgt spid="62478"/>
                                        </p:tgtEl>
                                        <p:attrNameLst>
                                          <p:attrName>ppt_x</p:attrName>
                                        </p:attrNameLst>
                                      </p:cBhvr>
                                      <p:tavLst>
                                        <p:tav tm="0">
                                          <p:val>
                                            <p:strVal val="#ppt_x"/>
                                          </p:val>
                                        </p:tav>
                                        <p:tav tm="100000">
                                          <p:val>
                                            <p:strVal val="#ppt_x"/>
                                          </p:val>
                                        </p:tav>
                                      </p:tavLst>
                                    </p:anim>
                                    <p:anim calcmode="lin" valueType="num">
                                      <p:cBhvr additive="base">
                                        <p:cTn id="16" dur="500" fill="hold"/>
                                        <p:tgtEl>
                                          <p:spTgt spid="6247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2479"/>
                                        </p:tgtEl>
                                        <p:attrNameLst>
                                          <p:attrName>style.visibility</p:attrName>
                                        </p:attrNameLst>
                                      </p:cBhvr>
                                      <p:to>
                                        <p:strVal val="visible"/>
                                      </p:to>
                                    </p:set>
                                    <p:anim calcmode="lin" valueType="num">
                                      <p:cBhvr additive="base">
                                        <p:cTn id="19" dur="500" fill="hold"/>
                                        <p:tgtEl>
                                          <p:spTgt spid="62479"/>
                                        </p:tgtEl>
                                        <p:attrNameLst>
                                          <p:attrName>ppt_x</p:attrName>
                                        </p:attrNameLst>
                                      </p:cBhvr>
                                      <p:tavLst>
                                        <p:tav tm="0">
                                          <p:val>
                                            <p:strVal val="#ppt_x"/>
                                          </p:val>
                                        </p:tav>
                                        <p:tav tm="100000">
                                          <p:val>
                                            <p:strVal val="#ppt_x"/>
                                          </p:val>
                                        </p:tav>
                                      </p:tavLst>
                                    </p:anim>
                                    <p:anim calcmode="lin" valueType="num">
                                      <p:cBhvr additive="base">
                                        <p:cTn id="20" dur="500" fill="hold"/>
                                        <p:tgtEl>
                                          <p:spTgt spid="62479"/>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2480"/>
                                        </p:tgtEl>
                                        <p:attrNameLst>
                                          <p:attrName>style.visibility</p:attrName>
                                        </p:attrNameLst>
                                      </p:cBhvr>
                                      <p:to>
                                        <p:strVal val="visible"/>
                                      </p:to>
                                    </p:set>
                                    <p:anim calcmode="lin" valueType="num">
                                      <p:cBhvr additive="base">
                                        <p:cTn id="23" dur="500" fill="hold"/>
                                        <p:tgtEl>
                                          <p:spTgt spid="62480"/>
                                        </p:tgtEl>
                                        <p:attrNameLst>
                                          <p:attrName>ppt_x</p:attrName>
                                        </p:attrNameLst>
                                      </p:cBhvr>
                                      <p:tavLst>
                                        <p:tav tm="0">
                                          <p:val>
                                            <p:strVal val="#ppt_x"/>
                                          </p:val>
                                        </p:tav>
                                        <p:tav tm="100000">
                                          <p:val>
                                            <p:strVal val="#ppt_x"/>
                                          </p:val>
                                        </p:tav>
                                      </p:tavLst>
                                    </p:anim>
                                    <p:anim calcmode="lin" valueType="num">
                                      <p:cBhvr additive="base">
                                        <p:cTn id="24" dur="500" fill="hold"/>
                                        <p:tgtEl>
                                          <p:spTgt spid="6248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62482"/>
                                        </p:tgtEl>
                                        <p:attrNameLst>
                                          <p:attrName>style.visibility</p:attrName>
                                        </p:attrNameLst>
                                      </p:cBhvr>
                                      <p:to>
                                        <p:strVal val="visible"/>
                                      </p:to>
                                    </p:set>
                                    <p:anim calcmode="lin" valueType="num">
                                      <p:cBhvr additive="base">
                                        <p:cTn id="27" dur="500" fill="hold"/>
                                        <p:tgtEl>
                                          <p:spTgt spid="62482"/>
                                        </p:tgtEl>
                                        <p:attrNameLst>
                                          <p:attrName>ppt_x</p:attrName>
                                        </p:attrNameLst>
                                      </p:cBhvr>
                                      <p:tavLst>
                                        <p:tav tm="0">
                                          <p:val>
                                            <p:strVal val="#ppt_x"/>
                                          </p:val>
                                        </p:tav>
                                        <p:tav tm="100000">
                                          <p:val>
                                            <p:strVal val="#ppt_x"/>
                                          </p:val>
                                        </p:tav>
                                      </p:tavLst>
                                    </p:anim>
                                    <p:anim calcmode="lin" valueType="num">
                                      <p:cBhvr additive="base">
                                        <p:cTn id="28" dur="500" fill="hold"/>
                                        <p:tgtEl>
                                          <p:spTgt spid="62482"/>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62483"/>
                                        </p:tgtEl>
                                        <p:attrNameLst>
                                          <p:attrName>style.visibility</p:attrName>
                                        </p:attrNameLst>
                                      </p:cBhvr>
                                      <p:to>
                                        <p:strVal val="visible"/>
                                      </p:to>
                                    </p:set>
                                    <p:anim calcmode="lin" valueType="num">
                                      <p:cBhvr additive="base">
                                        <p:cTn id="31" dur="500" fill="hold"/>
                                        <p:tgtEl>
                                          <p:spTgt spid="62483"/>
                                        </p:tgtEl>
                                        <p:attrNameLst>
                                          <p:attrName>ppt_x</p:attrName>
                                        </p:attrNameLst>
                                      </p:cBhvr>
                                      <p:tavLst>
                                        <p:tav tm="0">
                                          <p:val>
                                            <p:strVal val="#ppt_x"/>
                                          </p:val>
                                        </p:tav>
                                        <p:tav tm="100000">
                                          <p:val>
                                            <p:strVal val="#ppt_x"/>
                                          </p:val>
                                        </p:tav>
                                      </p:tavLst>
                                    </p:anim>
                                    <p:anim calcmode="lin" valueType="num">
                                      <p:cBhvr additive="base">
                                        <p:cTn id="32" dur="500" fill="hold"/>
                                        <p:tgtEl>
                                          <p:spTgt spid="62483"/>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62484"/>
                                        </p:tgtEl>
                                        <p:attrNameLst>
                                          <p:attrName>style.visibility</p:attrName>
                                        </p:attrNameLst>
                                      </p:cBhvr>
                                      <p:to>
                                        <p:strVal val="visible"/>
                                      </p:to>
                                    </p:set>
                                    <p:anim calcmode="lin" valueType="num">
                                      <p:cBhvr additive="base">
                                        <p:cTn id="35" dur="500" fill="hold"/>
                                        <p:tgtEl>
                                          <p:spTgt spid="62484"/>
                                        </p:tgtEl>
                                        <p:attrNameLst>
                                          <p:attrName>ppt_x</p:attrName>
                                        </p:attrNameLst>
                                      </p:cBhvr>
                                      <p:tavLst>
                                        <p:tav tm="0">
                                          <p:val>
                                            <p:strVal val="#ppt_x"/>
                                          </p:val>
                                        </p:tav>
                                        <p:tav tm="100000">
                                          <p:val>
                                            <p:strVal val="#ppt_x"/>
                                          </p:val>
                                        </p:tav>
                                      </p:tavLst>
                                    </p:anim>
                                    <p:anim calcmode="lin" valueType="num">
                                      <p:cBhvr additive="base">
                                        <p:cTn id="36" dur="500" fill="hold"/>
                                        <p:tgtEl>
                                          <p:spTgt spid="62484"/>
                                        </p:tgtEl>
                                        <p:attrNameLst>
                                          <p:attrName>ppt_y</p:attrName>
                                        </p:attrNameLst>
                                      </p:cBhvr>
                                      <p:tavLst>
                                        <p:tav tm="0">
                                          <p:val>
                                            <p:strVal val="0-#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62485"/>
                                        </p:tgtEl>
                                        <p:attrNameLst>
                                          <p:attrName>style.visibility</p:attrName>
                                        </p:attrNameLst>
                                      </p:cBhvr>
                                      <p:to>
                                        <p:strVal val="visible"/>
                                      </p:to>
                                    </p:set>
                                    <p:anim calcmode="lin" valueType="num">
                                      <p:cBhvr additive="base">
                                        <p:cTn id="39" dur="500" fill="hold"/>
                                        <p:tgtEl>
                                          <p:spTgt spid="62485"/>
                                        </p:tgtEl>
                                        <p:attrNameLst>
                                          <p:attrName>ppt_x</p:attrName>
                                        </p:attrNameLst>
                                      </p:cBhvr>
                                      <p:tavLst>
                                        <p:tav tm="0">
                                          <p:val>
                                            <p:strVal val="#ppt_x"/>
                                          </p:val>
                                        </p:tav>
                                        <p:tav tm="100000">
                                          <p:val>
                                            <p:strVal val="#ppt_x"/>
                                          </p:val>
                                        </p:tav>
                                      </p:tavLst>
                                    </p:anim>
                                    <p:anim calcmode="lin" valueType="num">
                                      <p:cBhvr additive="base">
                                        <p:cTn id="40" dur="500" fill="hold"/>
                                        <p:tgtEl>
                                          <p:spTgt spid="62485"/>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62486"/>
                                        </p:tgtEl>
                                        <p:attrNameLst>
                                          <p:attrName>style.visibility</p:attrName>
                                        </p:attrNameLst>
                                      </p:cBhvr>
                                      <p:to>
                                        <p:strVal val="visible"/>
                                      </p:to>
                                    </p:set>
                                    <p:anim calcmode="lin" valueType="num">
                                      <p:cBhvr additive="base">
                                        <p:cTn id="45" dur="500" fill="hold"/>
                                        <p:tgtEl>
                                          <p:spTgt spid="62486"/>
                                        </p:tgtEl>
                                        <p:attrNameLst>
                                          <p:attrName>ppt_x</p:attrName>
                                        </p:attrNameLst>
                                      </p:cBhvr>
                                      <p:tavLst>
                                        <p:tav tm="0">
                                          <p:val>
                                            <p:strVal val="#ppt_x"/>
                                          </p:val>
                                        </p:tav>
                                        <p:tav tm="100000">
                                          <p:val>
                                            <p:strVal val="#ppt_x"/>
                                          </p:val>
                                        </p:tav>
                                      </p:tavLst>
                                    </p:anim>
                                    <p:anim calcmode="lin" valueType="num">
                                      <p:cBhvr additive="base">
                                        <p:cTn id="46" dur="500" fill="hold"/>
                                        <p:tgtEl>
                                          <p:spTgt spid="62486"/>
                                        </p:tgtEl>
                                        <p:attrNameLst>
                                          <p:attrName>ppt_y</p:attrName>
                                        </p:attrNameLst>
                                      </p:cBhvr>
                                      <p:tavLst>
                                        <p:tav tm="0">
                                          <p:val>
                                            <p:strVal val="0-#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1" fill="hold" grpId="0" nodeType="clickEffect">
                                  <p:stCondLst>
                                    <p:cond delay="0"/>
                                  </p:stCondLst>
                                  <p:childTnLst>
                                    <p:set>
                                      <p:cBhvr>
                                        <p:cTn id="50" dur="1" fill="hold">
                                          <p:stCondLst>
                                            <p:cond delay="0"/>
                                          </p:stCondLst>
                                        </p:cTn>
                                        <p:tgtEl>
                                          <p:spTgt spid="62487"/>
                                        </p:tgtEl>
                                        <p:attrNameLst>
                                          <p:attrName>style.visibility</p:attrName>
                                        </p:attrNameLst>
                                      </p:cBhvr>
                                      <p:to>
                                        <p:strVal val="visible"/>
                                      </p:to>
                                    </p:set>
                                    <p:anim calcmode="lin" valueType="num">
                                      <p:cBhvr additive="base">
                                        <p:cTn id="51" dur="500" fill="hold"/>
                                        <p:tgtEl>
                                          <p:spTgt spid="62487"/>
                                        </p:tgtEl>
                                        <p:attrNameLst>
                                          <p:attrName>ppt_x</p:attrName>
                                        </p:attrNameLst>
                                      </p:cBhvr>
                                      <p:tavLst>
                                        <p:tav tm="0">
                                          <p:val>
                                            <p:strVal val="#ppt_x"/>
                                          </p:val>
                                        </p:tav>
                                        <p:tav tm="100000">
                                          <p:val>
                                            <p:strVal val="#ppt_x"/>
                                          </p:val>
                                        </p:tav>
                                      </p:tavLst>
                                    </p:anim>
                                    <p:anim calcmode="lin" valueType="num">
                                      <p:cBhvr additive="base">
                                        <p:cTn id="52" dur="500" fill="hold"/>
                                        <p:tgtEl>
                                          <p:spTgt spid="62487"/>
                                        </p:tgtEl>
                                        <p:attrNameLst>
                                          <p:attrName>ppt_y</p:attrName>
                                        </p:attrNameLst>
                                      </p:cBhvr>
                                      <p:tavLst>
                                        <p:tav tm="0">
                                          <p:val>
                                            <p:strVal val="0-#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62488"/>
                                        </p:tgtEl>
                                        <p:attrNameLst>
                                          <p:attrName>style.visibility</p:attrName>
                                        </p:attrNameLst>
                                      </p:cBhvr>
                                      <p:to>
                                        <p:strVal val="visible"/>
                                      </p:to>
                                    </p:set>
                                    <p:anim calcmode="lin" valueType="num">
                                      <p:cBhvr additive="base">
                                        <p:cTn id="57" dur="500" fill="hold"/>
                                        <p:tgtEl>
                                          <p:spTgt spid="62488"/>
                                        </p:tgtEl>
                                        <p:attrNameLst>
                                          <p:attrName>ppt_x</p:attrName>
                                        </p:attrNameLst>
                                      </p:cBhvr>
                                      <p:tavLst>
                                        <p:tav tm="0">
                                          <p:val>
                                            <p:strVal val="#ppt_x"/>
                                          </p:val>
                                        </p:tav>
                                        <p:tav tm="100000">
                                          <p:val>
                                            <p:strVal val="#ppt_x"/>
                                          </p:val>
                                        </p:tav>
                                      </p:tavLst>
                                    </p:anim>
                                    <p:anim calcmode="lin" valueType="num">
                                      <p:cBhvr additive="base">
                                        <p:cTn id="58" dur="500" fill="hold"/>
                                        <p:tgtEl>
                                          <p:spTgt spid="62488"/>
                                        </p:tgtEl>
                                        <p:attrNameLst>
                                          <p:attrName>ppt_y</p:attrName>
                                        </p:attrNameLst>
                                      </p:cBhvr>
                                      <p:tavLst>
                                        <p:tav tm="0">
                                          <p:val>
                                            <p:strVal val="0-#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1" fill="hold" grpId="0" nodeType="clickEffect">
                                  <p:stCondLst>
                                    <p:cond delay="0"/>
                                  </p:stCondLst>
                                  <p:childTnLst>
                                    <p:set>
                                      <p:cBhvr>
                                        <p:cTn id="62" dur="1" fill="hold">
                                          <p:stCondLst>
                                            <p:cond delay="0"/>
                                          </p:stCondLst>
                                        </p:cTn>
                                        <p:tgtEl>
                                          <p:spTgt spid="62489"/>
                                        </p:tgtEl>
                                        <p:attrNameLst>
                                          <p:attrName>style.visibility</p:attrName>
                                        </p:attrNameLst>
                                      </p:cBhvr>
                                      <p:to>
                                        <p:strVal val="visible"/>
                                      </p:to>
                                    </p:set>
                                    <p:anim calcmode="lin" valueType="num">
                                      <p:cBhvr additive="base">
                                        <p:cTn id="63" dur="500" fill="hold"/>
                                        <p:tgtEl>
                                          <p:spTgt spid="62489"/>
                                        </p:tgtEl>
                                        <p:attrNameLst>
                                          <p:attrName>ppt_x</p:attrName>
                                        </p:attrNameLst>
                                      </p:cBhvr>
                                      <p:tavLst>
                                        <p:tav tm="0">
                                          <p:val>
                                            <p:strVal val="#ppt_x"/>
                                          </p:val>
                                        </p:tav>
                                        <p:tav tm="100000">
                                          <p:val>
                                            <p:strVal val="#ppt_x"/>
                                          </p:val>
                                        </p:tav>
                                      </p:tavLst>
                                    </p:anim>
                                    <p:anim calcmode="lin" valueType="num">
                                      <p:cBhvr additive="base">
                                        <p:cTn id="64" dur="500" fill="hold"/>
                                        <p:tgtEl>
                                          <p:spTgt spid="62489"/>
                                        </p:tgtEl>
                                        <p:attrNameLst>
                                          <p:attrName>ppt_y</p:attrName>
                                        </p:attrNameLst>
                                      </p:cBhvr>
                                      <p:tavLst>
                                        <p:tav tm="0">
                                          <p:val>
                                            <p:strVal val="0-#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1" fill="hold" grpId="0" nodeType="clickEffect">
                                  <p:stCondLst>
                                    <p:cond delay="0"/>
                                  </p:stCondLst>
                                  <p:childTnLst>
                                    <p:set>
                                      <p:cBhvr>
                                        <p:cTn id="68" dur="1" fill="hold">
                                          <p:stCondLst>
                                            <p:cond delay="0"/>
                                          </p:stCondLst>
                                        </p:cTn>
                                        <p:tgtEl>
                                          <p:spTgt spid="62490"/>
                                        </p:tgtEl>
                                        <p:attrNameLst>
                                          <p:attrName>style.visibility</p:attrName>
                                        </p:attrNameLst>
                                      </p:cBhvr>
                                      <p:to>
                                        <p:strVal val="visible"/>
                                      </p:to>
                                    </p:set>
                                    <p:anim calcmode="lin" valueType="num">
                                      <p:cBhvr additive="base">
                                        <p:cTn id="69" dur="500" fill="hold"/>
                                        <p:tgtEl>
                                          <p:spTgt spid="62490"/>
                                        </p:tgtEl>
                                        <p:attrNameLst>
                                          <p:attrName>ppt_x</p:attrName>
                                        </p:attrNameLst>
                                      </p:cBhvr>
                                      <p:tavLst>
                                        <p:tav tm="0">
                                          <p:val>
                                            <p:strVal val="#ppt_x"/>
                                          </p:val>
                                        </p:tav>
                                        <p:tav tm="100000">
                                          <p:val>
                                            <p:strVal val="#ppt_x"/>
                                          </p:val>
                                        </p:tav>
                                      </p:tavLst>
                                    </p:anim>
                                    <p:anim calcmode="lin" valueType="num">
                                      <p:cBhvr additive="base">
                                        <p:cTn id="70" dur="500" fill="hold"/>
                                        <p:tgtEl>
                                          <p:spTgt spid="62490"/>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1" fill="hold" grpId="0" nodeType="clickEffect">
                                  <p:stCondLst>
                                    <p:cond delay="0"/>
                                  </p:stCondLst>
                                  <p:childTnLst>
                                    <p:set>
                                      <p:cBhvr>
                                        <p:cTn id="74" dur="1" fill="hold">
                                          <p:stCondLst>
                                            <p:cond delay="0"/>
                                          </p:stCondLst>
                                        </p:cTn>
                                        <p:tgtEl>
                                          <p:spTgt spid="62491"/>
                                        </p:tgtEl>
                                        <p:attrNameLst>
                                          <p:attrName>style.visibility</p:attrName>
                                        </p:attrNameLst>
                                      </p:cBhvr>
                                      <p:to>
                                        <p:strVal val="visible"/>
                                      </p:to>
                                    </p:set>
                                    <p:anim calcmode="lin" valueType="num">
                                      <p:cBhvr additive="base">
                                        <p:cTn id="75" dur="500" fill="hold"/>
                                        <p:tgtEl>
                                          <p:spTgt spid="62491"/>
                                        </p:tgtEl>
                                        <p:attrNameLst>
                                          <p:attrName>ppt_x</p:attrName>
                                        </p:attrNameLst>
                                      </p:cBhvr>
                                      <p:tavLst>
                                        <p:tav tm="0">
                                          <p:val>
                                            <p:strVal val="#ppt_x"/>
                                          </p:val>
                                        </p:tav>
                                        <p:tav tm="100000">
                                          <p:val>
                                            <p:strVal val="#ppt_x"/>
                                          </p:val>
                                        </p:tav>
                                      </p:tavLst>
                                    </p:anim>
                                    <p:anim calcmode="lin" valueType="num">
                                      <p:cBhvr additive="base">
                                        <p:cTn id="76" dur="500" fill="hold"/>
                                        <p:tgtEl>
                                          <p:spTgt spid="62491"/>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1" fill="hold" grpId="0" nodeType="clickEffect">
                                  <p:stCondLst>
                                    <p:cond delay="0"/>
                                  </p:stCondLst>
                                  <p:childTnLst>
                                    <p:set>
                                      <p:cBhvr>
                                        <p:cTn id="80" dur="1" fill="hold">
                                          <p:stCondLst>
                                            <p:cond delay="0"/>
                                          </p:stCondLst>
                                        </p:cTn>
                                        <p:tgtEl>
                                          <p:spTgt spid="62492"/>
                                        </p:tgtEl>
                                        <p:attrNameLst>
                                          <p:attrName>style.visibility</p:attrName>
                                        </p:attrNameLst>
                                      </p:cBhvr>
                                      <p:to>
                                        <p:strVal val="visible"/>
                                      </p:to>
                                    </p:set>
                                    <p:anim calcmode="lin" valueType="num">
                                      <p:cBhvr additive="base">
                                        <p:cTn id="81" dur="500" fill="hold"/>
                                        <p:tgtEl>
                                          <p:spTgt spid="62492"/>
                                        </p:tgtEl>
                                        <p:attrNameLst>
                                          <p:attrName>ppt_x</p:attrName>
                                        </p:attrNameLst>
                                      </p:cBhvr>
                                      <p:tavLst>
                                        <p:tav tm="0">
                                          <p:val>
                                            <p:strVal val="#ppt_x"/>
                                          </p:val>
                                        </p:tav>
                                        <p:tav tm="100000">
                                          <p:val>
                                            <p:strVal val="#ppt_x"/>
                                          </p:val>
                                        </p:tav>
                                      </p:tavLst>
                                    </p:anim>
                                    <p:anim calcmode="lin" valueType="num">
                                      <p:cBhvr additive="base">
                                        <p:cTn id="82" dur="500" fill="hold"/>
                                        <p:tgtEl>
                                          <p:spTgt spid="62492"/>
                                        </p:tgtEl>
                                        <p:attrNameLst>
                                          <p:attrName>ppt_y</p:attrName>
                                        </p:attrNameLst>
                                      </p:cBhvr>
                                      <p:tavLst>
                                        <p:tav tm="0">
                                          <p:val>
                                            <p:strVal val="0-#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1" fill="hold" grpId="0" nodeType="clickEffect">
                                  <p:stCondLst>
                                    <p:cond delay="0"/>
                                  </p:stCondLst>
                                  <p:childTnLst>
                                    <p:set>
                                      <p:cBhvr>
                                        <p:cTn id="86" dur="1" fill="hold">
                                          <p:stCondLst>
                                            <p:cond delay="0"/>
                                          </p:stCondLst>
                                        </p:cTn>
                                        <p:tgtEl>
                                          <p:spTgt spid="62493"/>
                                        </p:tgtEl>
                                        <p:attrNameLst>
                                          <p:attrName>style.visibility</p:attrName>
                                        </p:attrNameLst>
                                      </p:cBhvr>
                                      <p:to>
                                        <p:strVal val="visible"/>
                                      </p:to>
                                    </p:set>
                                    <p:anim calcmode="lin" valueType="num">
                                      <p:cBhvr additive="base">
                                        <p:cTn id="87" dur="500" fill="hold"/>
                                        <p:tgtEl>
                                          <p:spTgt spid="62493"/>
                                        </p:tgtEl>
                                        <p:attrNameLst>
                                          <p:attrName>ppt_x</p:attrName>
                                        </p:attrNameLst>
                                      </p:cBhvr>
                                      <p:tavLst>
                                        <p:tav tm="0">
                                          <p:val>
                                            <p:strVal val="#ppt_x"/>
                                          </p:val>
                                        </p:tav>
                                        <p:tav tm="100000">
                                          <p:val>
                                            <p:strVal val="#ppt_x"/>
                                          </p:val>
                                        </p:tav>
                                      </p:tavLst>
                                    </p:anim>
                                    <p:anim calcmode="lin" valueType="num">
                                      <p:cBhvr additive="base">
                                        <p:cTn id="88" dur="500" fill="hold"/>
                                        <p:tgtEl>
                                          <p:spTgt spid="6249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7" grpId="0" animBg="1"/>
      <p:bldP spid="62478" grpId="0" animBg="1"/>
      <p:bldP spid="62479" grpId="0" animBg="1"/>
      <p:bldP spid="62480" grpId="0" animBg="1"/>
      <p:bldP spid="62481" grpId="0" animBg="1"/>
      <p:bldP spid="62482" grpId="0" animBg="1"/>
      <p:bldP spid="62483" grpId="0" animBg="1"/>
      <p:bldP spid="62484" grpId="0" animBg="1"/>
      <p:bldP spid="62485" grpId="0" animBg="1"/>
      <p:bldP spid="62486" grpId="0"/>
      <p:bldP spid="62487" grpId="0"/>
      <p:bldP spid="62488" grpId="0"/>
      <p:bldP spid="62489" grpId="0"/>
      <p:bldP spid="62490" grpId="0"/>
      <p:bldP spid="62491" grpId="0"/>
      <p:bldP spid="62492" grpId="0"/>
      <p:bldP spid="62493" grpId="0"/>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46209" name="Rectangle 2"/>
          <p:cNvSpPr>
            <a:spLocks noGrp="1" noChangeArrowheads="1"/>
          </p:cNvSpPr>
          <p:nvPr>
            <p:ph type="title"/>
          </p:nvPr>
        </p:nvSpPr>
        <p:spPr>
          <a:xfrm>
            <a:off x="228600" y="228600"/>
            <a:ext cx="2590800" cy="990600"/>
          </a:xfrm>
          <a:solidFill>
            <a:schemeClr val="bg1"/>
          </a:solidFill>
        </p:spPr>
        <p:txBody>
          <a:bodyPr/>
          <a:lstStyle/>
          <a:p>
            <a:pPr eaLnBrk="1" hangingPunct="1"/>
            <a:r>
              <a:rPr lang="en-US" sz="2400" smtClean="0"/>
              <a:t>The MicroMIPS Instruction Set</a:t>
            </a:r>
          </a:p>
        </p:txBody>
      </p:sp>
      <p:graphicFrame>
        <p:nvGraphicFramePr>
          <p:cNvPr id="145506" name="Group 98"/>
          <p:cNvGraphicFramePr>
            <a:graphicFrameLocks noGrp="1"/>
          </p:cNvGraphicFramePr>
          <p:nvPr/>
        </p:nvGraphicFramePr>
        <p:xfrm>
          <a:off x="3733800" y="152400"/>
          <a:ext cx="4191000" cy="6105525"/>
        </p:xfrm>
        <a:graphic>
          <a:graphicData uri="http://schemas.openxmlformats.org/drawingml/2006/table">
            <a:tbl>
              <a:tblPr/>
              <a:tblGrid>
                <a:gridCol w="2209800"/>
                <a:gridCol w="1981200"/>
              </a:tblGrid>
              <a:tr h="193675">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2000" b="1" i="0" u="none" strike="noStrike" cap="none" normalizeH="0" baseline="0" smtClean="0">
                          <a:ln>
                            <a:noFill/>
                          </a:ln>
                          <a:solidFill>
                            <a:srgbClr val="FF0000"/>
                          </a:solidFill>
                          <a:effectLst/>
                          <a:latin typeface="Arial" charset="0"/>
                          <a:cs typeface="Arial" charset="0"/>
                        </a:rPr>
                        <a:t>Instruction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2000" b="1" i="0" u="none" strike="noStrike" cap="none" normalizeH="0" baseline="0" smtClean="0">
                          <a:ln>
                            <a:noFill/>
                          </a:ln>
                          <a:solidFill>
                            <a:srgbClr val="FF0000"/>
                          </a:solidFill>
                          <a:effectLst/>
                          <a:latin typeface="Arial" charset="0"/>
                          <a:cs typeface="Arial" charset="0"/>
                        </a:rPr>
                        <a:t>Usage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Load upper immediate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lui   rt,imm</a:t>
                      </a:r>
                      <a:r>
                        <a:rPr kumimoji="0" lang="en-US" sz="1400" b="0" i="0" u="none" strike="noStrike" cap="none" normalizeH="0" baseline="0" smtClean="0">
                          <a:ln>
                            <a:noFill/>
                          </a:ln>
                          <a:solidFill>
                            <a:schemeClr val="tx1"/>
                          </a:solidFill>
                          <a:effectLst/>
                          <a:latin typeface="Arial" charset="0"/>
                          <a:cs typeface="Arial"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Add</a:t>
                      </a:r>
                      <a:r>
                        <a:rPr kumimoji="0" lang="en-US" sz="1400" b="0" i="0" u="none" strike="noStrike" cap="none" normalizeH="0" baseline="0" smtClean="0">
                          <a:ln>
                            <a:noFill/>
                          </a:ln>
                          <a:solidFill>
                            <a:srgbClr val="000000"/>
                          </a:solidFill>
                          <a:effectLst/>
                          <a:latin typeface="Arial" charset="0"/>
                          <a:cs typeface="Times New Roman" pitchFamily="18"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add   rd,rs,rt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63525">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Subtract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sub   rd,rs,rt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Set less than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slt   rd,rs,rt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Add immediate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addi  rt,rs,imm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Set less than immediate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slti  rd,rs,imm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and   rd,rs,rt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or    rd,rs,rt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XOR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xor   rd,rs,rt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NOR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nor   rd,rs,rt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r>
              <a:tr h="263525">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AND immediate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andi  rt,rs,imm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OR immediate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ori   rt,rs,imm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XOR immediate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xori  rt,rs,imm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Load word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lw    rt,imm(rs)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Store word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sw    rt,imm(rs)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99"/>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Jump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j     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Jump register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jr    rs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Branch less than 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bltz  rs,L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Times New Roman" pitchFamily="18" charset="0"/>
                        </a:rPr>
                        <a:t>Branch equal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beq   rs,rt,L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263525">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Branch not equal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bne   rs,rt,L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Jump and link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jal   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tr>
              <a:tr h="261938">
                <a:tc>
                  <a:txBody>
                    <a:bodyPr/>
                    <a:lstStyle/>
                    <a:p>
                      <a:pPr marL="0" marR="0" lvl="0" indent="0" algn="l"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Arial" charset="0"/>
                          <a:cs typeface="Times New Roman" pitchFamily="18" charset="0"/>
                        </a:rPr>
                        <a:t>System call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just" defTabSz="914400" rtl="0" eaLnBrk="1" fontAlgn="base" latinLnBrk="0" hangingPunct="1">
                        <a:lnSpc>
                          <a:spcPct val="8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Courier New" pitchFamily="49" charset="0"/>
                          <a:cs typeface="Courier New" pitchFamily="49" charset="0"/>
                        </a:rPr>
                        <a:t>syscall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r>
            </a:tbl>
          </a:graphicData>
        </a:graphic>
      </p:graphicFrame>
      <p:sp>
        <p:nvSpPr>
          <p:cNvPr id="10846284" name="Text Box 71"/>
          <p:cNvSpPr txBox="1">
            <a:spLocks noChangeArrowheads="1"/>
          </p:cNvSpPr>
          <p:nvPr/>
        </p:nvSpPr>
        <p:spPr bwMode="auto">
          <a:xfrm>
            <a:off x="2971800" y="457200"/>
            <a:ext cx="777875" cy="396875"/>
          </a:xfrm>
          <a:prstGeom prst="rect">
            <a:avLst/>
          </a:prstGeom>
          <a:noFill/>
          <a:ln w="9525">
            <a:noFill/>
            <a:miter lim="800000"/>
            <a:headEnd/>
            <a:tailEnd/>
          </a:ln>
        </p:spPr>
        <p:txBody>
          <a:bodyPr wrap="none">
            <a:spAutoFit/>
          </a:bodyPr>
          <a:lstStyle/>
          <a:p>
            <a:r>
              <a:rPr lang="en-US" sz="2000">
                <a:latin typeface="Arial" charset="0"/>
              </a:rPr>
              <a:t>Copy</a:t>
            </a:r>
          </a:p>
        </p:txBody>
      </p:sp>
      <p:sp>
        <p:nvSpPr>
          <p:cNvPr id="10846285" name="AutoShape 72"/>
          <p:cNvSpPr>
            <a:spLocks/>
          </p:cNvSpPr>
          <p:nvPr/>
        </p:nvSpPr>
        <p:spPr bwMode="auto">
          <a:xfrm>
            <a:off x="3429000" y="838200"/>
            <a:ext cx="152400" cy="1295400"/>
          </a:xfrm>
          <a:prstGeom prst="leftBrace">
            <a:avLst>
              <a:gd name="adj1" fmla="val 70833"/>
              <a:gd name="adj2" fmla="val 50000"/>
            </a:avLst>
          </a:prstGeom>
          <a:noFill/>
          <a:ln w="9525">
            <a:solidFill>
              <a:schemeClr val="tx1"/>
            </a:solidFill>
            <a:round/>
            <a:headEnd/>
            <a:tailEnd/>
          </a:ln>
        </p:spPr>
        <p:txBody>
          <a:bodyPr wrap="none" anchor="ctr"/>
          <a:lstStyle/>
          <a:p>
            <a:endParaRPr lang="es-ES" sz="2400"/>
          </a:p>
        </p:txBody>
      </p:sp>
      <p:sp>
        <p:nvSpPr>
          <p:cNvPr id="10846286" name="AutoShape 73"/>
          <p:cNvSpPr>
            <a:spLocks/>
          </p:cNvSpPr>
          <p:nvPr/>
        </p:nvSpPr>
        <p:spPr bwMode="auto">
          <a:xfrm>
            <a:off x="3200400" y="2133600"/>
            <a:ext cx="152400" cy="1752600"/>
          </a:xfrm>
          <a:prstGeom prst="leftBrace">
            <a:avLst>
              <a:gd name="adj1" fmla="val 95833"/>
              <a:gd name="adj2" fmla="val 50000"/>
            </a:avLst>
          </a:prstGeom>
          <a:noFill/>
          <a:ln w="9525">
            <a:solidFill>
              <a:schemeClr val="tx1"/>
            </a:solidFill>
            <a:round/>
            <a:headEnd/>
            <a:tailEnd/>
          </a:ln>
        </p:spPr>
        <p:txBody>
          <a:bodyPr wrap="none" anchor="ctr"/>
          <a:lstStyle/>
          <a:p>
            <a:endParaRPr lang="es-ES" sz="2400"/>
          </a:p>
        </p:txBody>
      </p:sp>
      <p:sp>
        <p:nvSpPr>
          <p:cNvPr id="10846287" name="AutoShape 74"/>
          <p:cNvSpPr>
            <a:spLocks/>
          </p:cNvSpPr>
          <p:nvPr/>
        </p:nvSpPr>
        <p:spPr bwMode="auto">
          <a:xfrm>
            <a:off x="3429000" y="3886200"/>
            <a:ext cx="152400" cy="533400"/>
          </a:xfrm>
          <a:prstGeom prst="leftBrace">
            <a:avLst>
              <a:gd name="adj1" fmla="val 29167"/>
              <a:gd name="adj2" fmla="val 50000"/>
            </a:avLst>
          </a:prstGeom>
          <a:noFill/>
          <a:ln w="9525">
            <a:solidFill>
              <a:schemeClr val="tx1"/>
            </a:solidFill>
            <a:round/>
            <a:headEnd/>
            <a:tailEnd/>
          </a:ln>
        </p:spPr>
        <p:txBody>
          <a:bodyPr wrap="none" anchor="ctr"/>
          <a:lstStyle/>
          <a:p>
            <a:endParaRPr lang="es-ES" sz="2400"/>
          </a:p>
        </p:txBody>
      </p:sp>
      <p:sp>
        <p:nvSpPr>
          <p:cNvPr id="10846288" name="AutoShape 75"/>
          <p:cNvSpPr>
            <a:spLocks/>
          </p:cNvSpPr>
          <p:nvPr/>
        </p:nvSpPr>
        <p:spPr bwMode="auto">
          <a:xfrm>
            <a:off x="3200400" y="4419600"/>
            <a:ext cx="152400" cy="1752600"/>
          </a:xfrm>
          <a:prstGeom prst="leftBrace">
            <a:avLst>
              <a:gd name="adj1" fmla="val 95833"/>
              <a:gd name="adj2" fmla="val 50000"/>
            </a:avLst>
          </a:prstGeom>
          <a:noFill/>
          <a:ln w="9525">
            <a:solidFill>
              <a:schemeClr val="tx1"/>
            </a:solidFill>
            <a:round/>
            <a:headEnd/>
            <a:tailEnd/>
          </a:ln>
        </p:spPr>
        <p:txBody>
          <a:bodyPr wrap="none" anchor="ctr"/>
          <a:lstStyle/>
          <a:p>
            <a:endParaRPr lang="es-ES" sz="2400"/>
          </a:p>
        </p:txBody>
      </p:sp>
      <p:sp>
        <p:nvSpPr>
          <p:cNvPr id="10846289" name="Text Box 76"/>
          <p:cNvSpPr txBox="1">
            <a:spLocks noChangeArrowheads="1"/>
          </p:cNvSpPr>
          <p:nvPr/>
        </p:nvSpPr>
        <p:spPr bwMode="auto">
          <a:xfrm>
            <a:off x="1143000" y="5105400"/>
            <a:ext cx="1931988" cy="396875"/>
          </a:xfrm>
          <a:prstGeom prst="rect">
            <a:avLst/>
          </a:prstGeom>
          <a:noFill/>
          <a:ln w="9525">
            <a:noFill/>
            <a:miter lim="800000"/>
            <a:headEnd/>
            <a:tailEnd/>
          </a:ln>
        </p:spPr>
        <p:txBody>
          <a:bodyPr wrap="none">
            <a:spAutoFit/>
          </a:bodyPr>
          <a:lstStyle/>
          <a:p>
            <a:r>
              <a:rPr lang="en-US" sz="2000">
                <a:latin typeface="Arial" charset="0"/>
              </a:rPr>
              <a:t>Control transfer</a:t>
            </a:r>
          </a:p>
        </p:txBody>
      </p:sp>
      <p:sp>
        <p:nvSpPr>
          <p:cNvPr id="10846290" name="Text Box 77"/>
          <p:cNvSpPr txBox="1">
            <a:spLocks noChangeArrowheads="1"/>
          </p:cNvSpPr>
          <p:nvPr/>
        </p:nvSpPr>
        <p:spPr bwMode="auto">
          <a:xfrm>
            <a:off x="2286000" y="2819400"/>
            <a:ext cx="792163" cy="396875"/>
          </a:xfrm>
          <a:prstGeom prst="rect">
            <a:avLst/>
          </a:prstGeom>
          <a:noFill/>
          <a:ln w="9525">
            <a:noFill/>
            <a:miter lim="800000"/>
            <a:headEnd/>
            <a:tailEnd/>
          </a:ln>
        </p:spPr>
        <p:txBody>
          <a:bodyPr wrap="none">
            <a:spAutoFit/>
          </a:bodyPr>
          <a:lstStyle/>
          <a:p>
            <a:r>
              <a:rPr lang="en-US" sz="2000">
                <a:latin typeface="Arial" charset="0"/>
              </a:rPr>
              <a:t>Logic</a:t>
            </a:r>
          </a:p>
        </p:txBody>
      </p:sp>
      <p:sp>
        <p:nvSpPr>
          <p:cNvPr id="10846291" name="Text Box 78"/>
          <p:cNvSpPr txBox="1">
            <a:spLocks noChangeArrowheads="1"/>
          </p:cNvSpPr>
          <p:nvPr/>
        </p:nvSpPr>
        <p:spPr bwMode="auto">
          <a:xfrm>
            <a:off x="2133600" y="1295400"/>
            <a:ext cx="1312863" cy="396875"/>
          </a:xfrm>
          <a:prstGeom prst="rect">
            <a:avLst/>
          </a:prstGeom>
          <a:noFill/>
          <a:ln w="9525">
            <a:noFill/>
            <a:miter lim="800000"/>
            <a:headEnd/>
            <a:tailEnd/>
          </a:ln>
        </p:spPr>
        <p:txBody>
          <a:bodyPr wrap="none">
            <a:spAutoFit/>
          </a:bodyPr>
          <a:lstStyle/>
          <a:p>
            <a:r>
              <a:rPr lang="en-US" sz="2000">
                <a:latin typeface="Arial" charset="0"/>
              </a:rPr>
              <a:t>Arithmetic</a:t>
            </a:r>
          </a:p>
        </p:txBody>
      </p:sp>
      <p:sp>
        <p:nvSpPr>
          <p:cNvPr id="10846292" name="Text Box 79"/>
          <p:cNvSpPr txBox="1">
            <a:spLocks noChangeArrowheads="1"/>
          </p:cNvSpPr>
          <p:nvPr/>
        </p:nvSpPr>
        <p:spPr bwMode="auto">
          <a:xfrm>
            <a:off x="1371600" y="3962400"/>
            <a:ext cx="1960563" cy="396875"/>
          </a:xfrm>
          <a:prstGeom prst="rect">
            <a:avLst/>
          </a:prstGeom>
          <a:noFill/>
          <a:ln w="9525">
            <a:noFill/>
            <a:miter lim="800000"/>
            <a:headEnd/>
            <a:tailEnd/>
          </a:ln>
        </p:spPr>
        <p:txBody>
          <a:bodyPr wrap="none">
            <a:spAutoFit/>
          </a:bodyPr>
          <a:lstStyle/>
          <a:p>
            <a:r>
              <a:rPr lang="en-US" sz="2000">
                <a:latin typeface="Arial" charset="0"/>
              </a:rPr>
              <a:t>Memory access</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48257" name="Title 1"/>
          <p:cNvSpPr>
            <a:spLocks noGrp="1"/>
          </p:cNvSpPr>
          <p:nvPr>
            <p:ph type="title" idx="4294967295"/>
          </p:nvPr>
        </p:nvSpPr>
        <p:spPr/>
        <p:txBody>
          <a:bodyPr/>
          <a:lstStyle/>
          <a:p>
            <a:r>
              <a:rPr lang="en-US" smtClean="0"/>
              <a:t>Digital Systems: Hardware vs. Software</a:t>
            </a:r>
          </a:p>
        </p:txBody>
      </p:sp>
      <p:sp>
        <p:nvSpPr>
          <p:cNvPr id="10848258" name="Content Placeholder 2"/>
          <p:cNvSpPr>
            <a:spLocks noGrp="1"/>
          </p:cNvSpPr>
          <p:nvPr>
            <p:ph idx="4294967295"/>
          </p:nvPr>
        </p:nvSpPr>
        <p:spPr>
          <a:xfrm>
            <a:off x="457200" y="685800"/>
            <a:ext cx="8229600" cy="5135563"/>
          </a:xfrm>
        </p:spPr>
        <p:txBody>
          <a:bodyPr/>
          <a:lstStyle/>
          <a:p>
            <a:r>
              <a:rPr lang="en-US" smtClean="0"/>
              <a:t> </a:t>
            </a:r>
          </a:p>
        </p:txBody>
      </p:sp>
      <p:pic>
        <p:nvPicPr>
          <p:cNvPr id="10848259" name="Picture 4"/>
          <p:cNvPicPr>
            <a:picLocks noChangeAspect="1"/>
          </p:cNvPicPr>
          <p:nvPr/>
        </p:nvPicPr>
        <p:blipFill>
          <a:blip r:embed="rId2"/>
          <a:srcRect/>
          <a:stretch>
            <a:fillRect/>
          </a:stretch>
        </p:blipFill>
        <p:spPr bwMode="auto">
          <a:xfrm>
            <a:off x="1147763" y="1003300"/>
            <a:ext cx="6775450" cy="2746375"/>
          </a:xfrm>
          <a:prstGeom prst="rect">
            <a:avLst/>
          </a:prstGeom>
          <a:noFill/>
          <a:ln w="9525">
            <a:noFill/>
            <a:miter lim="800000"/>
            <a:headEnd/>
            <a:tailEnd/>
          </a:ln>
        </p:spPr>
      </p:pic>
      <p:sp>
        <p:nvSpPr>
          <p:cNvPr id="10848260" name="TextBox 5"/>
          <p:cNvSpPr txBox="1">
            <a:spLocks noChangeArrowheads="1"/>
          </p:cNvSpPr>
          <p:nvPr/>
        </p:nvSpPr>
        <p:spPr bwMode="auto">
          <a:xfrm>
            <a:off x="400050" y="2249488"/>
            <a:ext cx="1477963" cy="1200150"/>
          </a:xfrm>
          <a:prstGeom prst="rect">
            <a:avLst/>
          </a:prstGeom>
          <a:noFill/>
          <a:ln w="9525">
            <a:noFill/>
            <a:miter lim="800000"/>
            <a:headEnd/>
            <a:tailEnd/>
          </a:ln>
        </p:spPr>
        <p:txBody>
          <a:bodyPr>
            <a:spAutoFit/>
          </a:bodyPr>
          <a:lstStyle/>
          <a:p>
            <a:r>
              <a:rPr lang="en-US" sz="1800">
                <a:latin typeface="Arial" charset="0"/>
              </a:rPr>
              <a:t>Generic</a:t>
            </a:r>
          </a:p>
          <a:p>
            <a:r>
              <a:rPr lang="en-US" sz="1800">
                <a:latin typeface="Arial" charset="0"/>
              </a:rPr>
              <a:t>Processor</a:t>
            </a:r>
          </a:p>
          <a:p>
            <a:r>
              <a:rPr lang="en-US" sz="1800">
                <a:latin typeface="Arial" charset="0"/>
              </a:rPr>
              <a:t>(eg. ARM, x86)</a:t>
            </a:r>
          </a:p>
        </p:txBody>
      </p:sp>
      <p:sp>
        <p:nvSpPr>
          <p:cNvPr id="10848261" name="TextBox 6"/>
          <p:cNvSpPr txBox="1">
            <a:spLocks noChangeArrowheads="1"/>
          </p:cNvSpPr>
          <p:nvPr/>
        </p:nvSpPr>
        <p:spPr bwMode="auto">
          <a:xfrm>
            <a:off x="7667625" y="2760663"/>
            <a:ext cx="1476375" cy="923925"/>
          </a:xfrm>
          <a:prstGeom prst="rect">
            <a:avLst/>
          </a:prstGeom>
          <a:noFill/>
          <a:ln w="9525">
            <a:noFill/>
            <a:miter lim="800000"/>
            <a:headEnd/>
            <a:tailEnd/>
          </a:ln>
        </p:spPr>
        <p:txBody>
          <a:bodyPr>
            <a:spAutoFit/>
          </a:bodyPr>
          <a:lstStyle/>
          <a:p>
            <a:r>
              <a:rPr lang="en-US" sz="1800">
                <a:latin typeface="Arial" charset="0"/>
              </a:rPr>
              <a:t>Custom </a:t>
            </a:r>
          </a:p>
          <a:p>
            <a:r>
              <a:rPr lang="en-US" sz="1800">
                <a:latin typeface="Arial" charset="0"/>
              </a:rPr>
              <a:t>Hardware</a:t>
            </a:r>
          </a:p>
          <a:p>
            <a:r>
              <a:rPr lang="en-US" sz="1800">
                <a:latin typeface="Arial" charset="0"/>
              </a:rPr>
              <a:t>Circuit</a:t>
            </a:r>
          </a:p>
        </p:txBody>
      </p:sp>
      <p:sp>
        <p:nvSpPr>
          <p:cNvPr id="10848262" name="TextBox 7"/>
          <p:cNvSpPr txBox="1">
            <a:spLocks noChangeArrowheads="1"/>
          </p:cNvSpPr>
          <p:nvPr/>
        </p:nvSpPr>
        <p:spPr bwMode="auto">
          <a:xfrm>
            <a:off x="1463675" y="1366838"/>
            <a:ext cx="1477963" cy="368300"/>
          </a:xfrm>
          <a:prstGeom prst="rect">
            <a:avLst/>
          </a:prstGeom>
          <a:noFill/>
          <a:ln w="9525">
            <a:noFill/>
            <a:miter lim="800000"/>
            <a:headEnd/>
            <a:tailEnd/>
          </a:ln>
        </p:spPr>
        <p:txBody>
          <a:bodyPr>
            <a:spAutoFit/>
          </a:bodyPr>
          <a:lstStyle/>
          <a:p>
            <a:r>
              <a:rPr lang="en-US" sz="1800">
                <a:latin typeface="Arial" charset="0"/>
              </a:rPr>
              <a:t>Software</a:t>
            </a:r>
          </a:p>
        </p:txBody>
      </p:sp>
      <p:cxnSp>
        <p:nvCxnSpPr>
          <p:cNvPr id="10848263" name="Straight Connector 9"/>
          <p:cNvCxnSpPr>
            <a:cxnSpLocks noChangeShapeType="1"/>
          </p:cNvCxnSpPr>
          <p:nvPr/>
        </p:nvCxnSpPr>
        <p:spPr bwMode="auto">
          <a:xfrm flipH="1">
            <a:off x="4459288" y="1406525"/>
            <a:ext cx="82550" cy="4391025"/>
          </a:xfrm>
          <a:prstGeom prst="line">
            <a:avLst/>
          </a:prstGeom>
          <a:noFill/>
          <a:ln w="9525">
            <a:solidFill>
              <a:schemeClr val="tx1"/>
            </a:solidFill>
            <a:round/>
            <a:headEnd/>
            <a:tailEnd/>
          </a:ln>
        </p:spPr>
      </p:cxnSp>
      <p:sp>
        <p:nvSpPr>
          <p:cNvPr id="10848264" name="TextBox 10"/>
          <p:cNvSpPr txBox="1">
            <a:spLocks noChangeArrowheads="1"/>
          </p:cNvSpPr>
          <p:nvPr/>
        </p:nvSpPr>
        <p:spPr bwMode="auto">
          <a:xfrm>
            <a:off x="773113" y="4195763"/>
            <a:ext cx="3424237" cy="1046162"/>
          </a:xfrm>
          <a:prstGeom prst="rect">
            <a:avLst/>
          </a:prstGeom>
          <a:noFill/>
          <a:ln w="9525">
            <a:noFill/>
            <a:miter lim="800000"/>
            <a:headEnd/>
            <a:tailEnd/>
          </a:ln>
        </p:spPr>
        <p:txBody>
          <a:bodyPr>
            <a:spAutoFit/>
          </a:bodyPr>
          <a:lstStyle/>
          <a:p>
            <a:r>
              <a:rPr lang="en-US" sz="1800">
                <a:latin typeface="Arial" charset="0"/>
              </a:rPr>
              <a:t>Software runs on generic processor (available from ARM, Intel, etc).  </a:t>
            </a:r>
          </a:p>
          <a:p>
            <a:endParaRPr lang="en-US" sz="800">
              <a:latin typeface="Arial" charset="0"/>
            </a:endParaRPr>
          </a:p>
        </p:txBody>
      </p:sp>
      <p:sp>
        <p:nvSpPr>
          <p:cNvPr id="10848265" name="TextBox 11"/>
          <p:cNvSpPr txBox="1">
            <a:spLocks noChangeArrowheads="1"/>
          </p:cNvSpPr>
          <p:nvPr/>
        </p:nvSpPr>
        <p:spPr bwMode="auto">
          <a:xfrm>
            <a:off x="5273675" y="4071938"/>
            <a:ext cx="3424238" cy="1477962"/>
          </a:xfrm>
          <a:prstGeom prst="rect">
            <a:avLst/>
          </a:prstGeom>
          <a:noFill/>
          <a:ln w="9525">
            <a:noFill/>
            <a:miter lim="800000"/>
            <a:headEnd/>
            <a:tailEnd/>
          </a:ln>
        </p:spPr>
        <p:txBody>
          <a:bodyPr>
            <a:spAutoFit/>
          </a:bodyPr>
          <a:lstStyle/>
          <a:p>
            <a:r>
              <a:rPr lang="en-US" sz="1800">
                <a:latin typeface="Arial" charset="0"/>
              </a:rPr>
              <a:t>Create custom hardware circuit that does just what you want.</a:t>
            </a:r>
          </a:p>
          <a:p>
            <a:endParaRPr lang="en-US" sz="1800">
              <a:latin typeface="Arial" charset="0"/>
            </a:endParaRPr>
          </a:p>
          <a:p>
            <a:r>
              <a:rPr lang="en-US" sz="1800">
                <a:latin typeface="Arial" charset="0"/>
              </a:rPr>
              <a:t>Implement using breadboard, custom chip (ASIC), FPGA…</a:t>
            </a:r>
          </a:p>
        </p:txBody>
      </p:sp>
      <p:sp>
        <p:nvSpPr>
          <p:cNvPr id="10848266" name="Slide Number Placeholder 12"/>
          <p:cNvSpPr txBox="1">
            <a:spLocks noGrp="1"/>
          </p:cNvSpPr>
          <p:nvPr/>
        </p:nvSpPr>
        <p:spPr bwMode="auto">
          <a:xfrm>
            <a:off x="6553200" y="5940425"/>
            <a:ext cx="2133600" cy="476250"/>
          </a:xfrm>
          <a:prstGeom prst="rect">
            <a:avLst/>
          </a:prstGeom>
          <a:noFill/>
          <a:ln w="9525">
            <a:noFill/>
            <a:miter lim="800000"/>
            <a:headEnd/>
            <a:tailEnd/>
          </a:ln>
        </p:spPr>
        <p:txBody>
          <a:bodyPr/>
          <a:lstStyle/>
          <a:p>
            <a:pPr algn="r"/>
            <a:r>
              <a:rPr lang="en-CA" sz="1400">
                <a:latin typeface="Arial" charset="0"/>
              </a:rPr>
              <a:t>Slide Set 1, Page </a:t>
            </a:r>
            <a:fld id="{90AC45E5-BC3A-4AF9-AB29-7ADE00773D3C}" type="slidenum">
              <a:rPr lang="en-CA" sz="1400">
                <a:latin typeface="Arial" charset="0"/>
              </a:rPr>
              <a:pPr algn="r"/>
              <a:t>99</a:t>
            </a:fld>
            <a:endParaRPr lang="en-CA" sz="1400">
              <a:latin typeface="Arial"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CCECFF"/>
      </a:lt1>
      <a:dk2>
        <a:srgbClr val="000000"/>
      </a:dk2>
      <a:lt2>
        <a:srgbClr val="808080"/>
      </a:lt2>
      <a:accent1>
        <a:srgbClr val="00CC99"/>
      </a:accent1>
      <a:accent2>
        <a:srgbClr val="3333CC"/>
      </a:accent2>
      <a:accent3>
        <a:srgbClr val="E2F4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AG Platzner">
  <a:themeElements>
    <a:clrScheme name="2_AG Platzn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AG Platzn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AG Platzn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AG Platzn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AG Platzn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AG Platzn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AG Platzn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AG Platzn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AG Platzn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_Default Design">
  <a:themeElements>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fontScheme name="3_Default Desig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AG Platzner">
  <a:themeElements>
    <a:clrScheme name="AG Platzn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AG Platzn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G Platzn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G Platzn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G Platzn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G Platzn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G Platzn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G Platzn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G Platzn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AG Platzner">
  <a:themeElements>
    <a:clrScheme name="1_AG Platzn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AG Platzn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 Platzn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AG Platzn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AG Platzn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AG Platzn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AG Platzn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AG Platzn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AG Platzn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esentation4">
  <a:themeElements>
    <a:clrScheme name="1_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Presentation4">
      <a:majorFont>
        <a:latin typeface="Arial"/>
        <a:ea typeface="ヒラギノ角ゴ Pro W3"/>
        <a:cs typeface="Arial"/>
      </a:majorFont>
      <a:minorFont>
        <a:latin typeface="Arial"/>
        <a:ea typeface="ヒラギノ角ゴ Pro W3"/>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esentation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resentation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resentation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resentation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resentation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resentation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resentation4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resentation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resentation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resentation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resentation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resentation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Blank">
  <a:themeElements>
    <a:clrScheme name="1_Blank 14">
      <a:dk1>
        <a:srgbClr val="000000"/>
      </a:dk1>
      <a:lt1>
        <a:srgbClr val="FFFFFF"/>
      </a:lt1>
      <a:dk2>
        <a:srgbClr val="00319E"/>
      </a:dk2>
      <a:lt2>
        <a:srgbClr val="B2B2B2"/>
      </a:lt2>
      <a:accent1>
        <a:srgbClr val="4F8A10"/>
      </a:accent1>
      <a:accent2>
        <a:srgbClr val="00AEEF"/>
      </a:accent2>
      <a:accent3>
        <a:srgbClr val="FFFFFF"/>
      </a:accent3>
      <a:accent4>
        <a:srgbClr val="000000"/>
      </a:accent4>
      <a:accent5>
        <a:srgbClr val="B2C4AA"/>
      </a:accent5>
      <a:accent6>
        <a:srgbClr val="009DD9"/>
      </a:accent6>
      <a:hlink>
        <a:srgbClr val="30C1BE"/>
      </a:hlink>
      <a:folHlink>
        <a:srgbClr val="C10435"/>
      </a:folHlink>
    </a:clrScheme>
    <a:fontScheme name="1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_Blank 8">
        <a:dk1>
          <a:srgbClr val="000000"/>
        </a:dk1>
        <a:lt1>
          <a:srgbClr val="FFFFFF"/>
        </a:lt1>
        <a:dk2>
          <a:srgbClr val="003399"/>
        </a:dk2>
        <a:lt2>
          <a:srgbClr val="B2B2B2"/>
        </a:lt2>
        <a:accent1>
          <a:srgbClr val="00AC00"/>
        </a:accent1>
        <a:accent2>
          <a:srgbClr val="FFCC00"/>
        </a:accent2>
        <a:accent3>
          <a:srgbClr val="FFFFFF"/>
        </a:accent3>
        <a:accent4>
          <a:srgbClr val="000000"/>
        </a:accent4>
        <a:accent5>
          <a:srgbClr val="AAD2AA"/>
        </a:accent5>
        <a:accent6>
          <a:srgbClr val="E7B900"/>
        </a:accent6>
        <a:hlink>
          <a:srgbClr val="3399FF"/>
        </a:hlink>
        <a:folHlink>
          <a:srgbClr val="E00000"/>
        </a:folHlink>
      </a:clrScheme>
      <a:clrMap bg1="lt1" tx1="dk1" bg2="lt2" tx2="dk2" accent1="accent1" accent2="accent2" accent3="accent3" accent4="accent4" accent5="accent5" accent6="accent6" hlink="hlink" folHlink="folHlink"/>
    </a:extraClrScheme>
    <a:extraClrScheme>
      <a:clrScheme name="1_Blank 9">
        <a:dk1>
          <a:srgbClr val="000000"/>
        </a:dk1>
        <a:lt1>
          <a:srgbClr val="FFFFFF"/>
        </a:lt1>
        <a:dk2>
          <a:srgbClr val="00267F"/>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1_Blank 10">
        <a:dk1>
          <a:srgbClr val="000000"/>
        </a:dk1>
        <a:lt1>
          <a:srgbClr val="FFFFFF"/>
        </a:lt1>
        <a:dk2>
          <a:srgbClr val="00529B"/>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1_Blank 11">
        <a:dk1>
          <a:srgbClr val="000000"/>
        </a:dk1>
        <a:lt1>
          <a:srgbClr val="FFFFFF"/>
        </a:lt1>
        <a:dk2>
          <a:srgbClr val="00267F"/>
        </a:dk2>
        <a:lt2>
          <a:srgbClr val="B2B2B2"/>
        </a:lt2>
        <a:accent1>
          <a:srgbClr val="4F8A10"/>
        </a:accent1>
        <a:accent2>
          <a:srgbClr val="30B6B4"/>
        </a:accent2>
        <a:accent3>
          <a:srgbClr val="FFFFFF"/>
        </a:accent3>
        <a:accent4>
          <a:srgbClr val="000000"/>
        </a:accent4>
        <a:accent5>
          <a:srgbClr val="B2C4AA"/>
        </a:accent5>
        <a:accent6>
          <a:srgbClr val="2AA5A3"/>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1_Blank 12">
        <a:dk1>
          <a:srgbClr val="000000"/>
        </a:dk1>
        <a:lt1>
          <a:srgbClr val="FFFFFF"/>
        </a:lt1>
        <a:dk2>
          <a:srgbClr val="00267F"/>
        </a:dk2>
        <a:lt2>
          <a:srgbClr val="B2B2B2"/>
        </a:lt2>
        <a:accent1>
          <a:srgbClr val="4F8A10"/>
        </a:accent1>
        <a:accent2>
          <a:srgbClr val="30C1BE"/>
        </a:accent2>
        <a:accent3>
          <a:srgbClr val="FFFFFF"/>
        </a:accent3>
        <a:accent4>
          <a:srgbClr val="000000"/>
        </a:accent4>
        <a:accent5>
          <a:srgbClr val="B2C4AA"/>
        </a:accent5>
        <a:accent6>
          <a:srgbClr val="2AAFAC"/>
        </a:accent6>
        <a:hlink>
          <a:srgbClr val="30C1BE"/>
        </a:hlink>
        <a:folHlink>
          <a:srgbClr val="C10435"/>
        </a:folHlink>
      </a:clrScheme>
      <a:clrMap bg1="lt1" tx1="dk1" bg2="lt2" tx2="dk2" accent1="accent1" accent2="accent2" accent3="accent3" accent4="accent4" accent5="accent5" accent6="accent6" hlink="hlink" folHlink="folHlink"/>
    </a:extraClrScheme>
    <a:extraClrScheme>
      <a:clrScheme name="1_Blank 13">
        <a:dk1>
          <a:srgbClr val="000000"/>
        </a:dk1>
        <a:lt1>
          <a:srgbClr val="FFFFFF"/>
        </a:lt1>
        <a:dk2>
          <a:srgbClr val="00319E"/>
        </a:dk2>
        <a:lt2>
          <a:srgbClr val="B2B2B2"/>
        </a:lt2>
        <a:accent1>
          <a:srgbClr val="4F8A10"/>
        </a:accent1>
        <a:accent2>
          <a:srgbClr val="30C1BE"/>
        </a:accent2>
        <a:accent3>
          <a:srgbClr val="FFFFFF"/>
        </a:accent3>
        <a:accent4>
          <a:srgbClr val="000000"/>
        </a:accent4>
        <a:accent5>
          <a:srgbClr val="B2C4AA"/>
        </a:accent5>
        <a:accent6>
          <a:srgbClr val="2AAFAC"/>
        </a:accent6>
        <a:hlink>
          <a:srgbClr val="30C1BE"/>
        </a:hlink>
        <a:folHlink>
          <a:srgbClr val="C10435"/>
        </a:folHlink>
      </a:clrScheme>
      <a:clrMap bg1="lt1" tx1="dk1" bg2="lt2" tx2="dk2" accent1="accent1" accent2="accent2" accent3="accent3" accent4="accent4" accent5="accent5" accent6="accent6" hlink="hlink" folHlink="folHlink"/>
    </a:extraClrScheme>
    <a:extraClrScheme>
      <a:clrScheme name="1_Blank 14">
        <a:dk1>
          <a:srgbClr val="000000"/>
        </a:dk1>
        <a:lt1>
          <a:srgbClr val="FFFFFF"/>
        </a:lt1>
        <a:dk2>
          <a:srgbClr val="00319E"/>
        </a:dk2>
        <a:lt2>
          <a:srgbClr val="B2B2B2"/>
        </a:lt2>
        <a:accent1>
          <a:srgbClr val="4F8A10"/>
        </a:accent1>
        <a:accent2>
          <a:srgbClr val="00AEEF"/>
        </a:accent2>
        <a:accent3>
          <a:srgbClr val="FFFFFF"/>
        </a:accent3>
        <a:accent4>
          <a:srgbClr val="000000"/>
        </a:accent4>
        <a:accent5>
          <a:srgbClr val="B2C4AA"/>
        </a:accent5>
        <a:accent6>
          <a:srgbClr val="009DD9"/>
        </a:accent6>
        <a:hlink>
          <a:srgbClr val="30C1BE"/>
        </a:hlink>
        <a:folHlink>
          <a:srgbClr val="C10435"/>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Blank">
  <a:themeElements>
    <a:clrScheme name="Blank 14">
      <a:dk1>
        <a:srgbClr val="000000"/>
      </a:dk1>
      <a:lt1>
        <a:srgbClr val="FFFFFF"/>
      </a:lt1>
      <a:dk2>
        <a:srgbClr val="00319E"/>
      </a:dk2>
      <a:lt2>
        <a:srgbClr val="B2B2B2"/>
      </a:lt2>
      <a:accent1>
        <a:srgbClr val="4F8A10"/>
      </a:accent1>
      <a:accent2>
        <a:srgbClr val="00AEEF"/>
      </a:accent2>
      <a:accent3>
        <a:srgbClr val="FFFFFF"/>
      </a:accent3>
      <a:accent4>
        <a:srgbClr val="000000"/>
      </a:accent4>
      <a:accent5>
        <a:srgbClr val="B2C4AA"/>
      </a:accent5>
      <a:accent6>
        <a:srgbClr val="009DD9"/>
      </a:accent6>
      <a:hlink>
        <a:srgbClr val="30C1BE"/>
      </a:hlink>
      <a:folHlink>
        <a:srgbClr val="C10435"/>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8">
        <a:dk1>
          <a:srgbClr val="000000"/>
        </a:dk1>
        <a:lt1>
          <a:srgbClr val="FFFFFF"/>
        </a:lt1>
        <a:dk2>
          <a:srgbClr val="003399"/>
        </a:dk2>
        <a:lt2>
          <a:srgbClr val="B2B2B2"/>
        </a:lt2>
        <a:accent1>
          <a:srgbClr val="00AC00"/>
        </a:accent1>
        <a:accent2>
          <a:srgbClr val="FFCC00"/>
        </a:accent2>
        <a:accent3>
          <a:srgbClr val="FFFFFF"/>
        </a:accent3>
        <a:accent4>
          <a:srgbClr val="000000"/>
        </a:accent4>
        <a:accent5>
          <a:srgbClr val="AAD2AA"/>
        </a:accent5>
        <a:accent6>
          <a:srgbClr val="E7B900"/>
        </a:accent6>
        <a:hlink>
          <a:srgbClr val="3399FF"/>
        </a:hlink>
        <a:folHlink>
          <a:srgbClr val="E00000"/>
        </a:folHlink>
      </a:clrScheme>
      <a:clrMap bg1="lt1" tx1="dk1" bg2="lt2" tx2="dk2" accent1="accent1" accent2="accent2" accent3="accent3" accent4="accent4" accent5="accent5" accent6="accent6" hlink="hlink" folHlink="folHlink"/>
    </a:extraClrScheme>
    <a:extraClrScheme>
      <a:clrScheme name="Blank 9">
        <a:dk1>
          <a:srgbClr val="000000"/>
        </a:dk1>
        <a:lt1>
          <a:srgbClr val="FFFFFF"/>
        </a:lt1>
        <a:dk2>
          <a:srgbClr val="00267F"/>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Blank 10">
        <a:dk1>
          <a:srgbClr val="000000"/>
        </a:dk1>
        <a:lt1>
          <a:srgbClr val="FFFFFF"/>
        </a:lt1>
        <a:dk2>
          <a:srgbClr val="00529B"/>
        </a:dk2>
        <a:lt2>
          <a:srgbClr val="B2B2B2"/>
        </a:lt2>
        <a:accent1>
          <a:srgbClr val="4F8A10"/>
        </a:accent1>
        <a:accent2>
          <a:srgbClr val="FFF200"/>
        </a:accent2>
        <a:accent3>
          <a:srgbClr val="FFFFFF"/>
        </a:accent3>
        <a:accent4>
          <a:srgbClr val="000000"/>
        </a:accent4>
        <a:accent5>
          <a:srgbClr val="B2C4AA"/>
        </a:accent5>
        <a:accent6>
          <a:srgbClr val="E7DB00"/>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Blank 11">
        <a:dk1>
          <a:srgbClr val="000000"/>
        </a:dk1>
        <a:lt1>
          <a:srgbClr val="FFFFFF"/>
        </a:lt1>
        <a:dk2>
          <a:srgbClr val="00267F"/>
        </a:dk2>
        <a:lt2>
          <a:srgbClr val="B2B2B2"/>
        </a:lt2>
        <a:accent1>
          <a:srgbClr val="4F8A10"/>
        </a:accent1>
        <a:accent2>
          <a:srgbClr val="30B6B4"/>
        </a:accent2>
        <a:accent3>
          <a:srgbClr val="FFFFFF"/>
        </a:accent3>
        <a:accent4>
          <a:srgbClr val="000000"/>
        </a:accent4>
        <a:accent5>
          <a:srgbClr val="B2C4AA"/>
        </a:accent5>
        <a:accent6>
          <a:srgbClr val="2AA5A3"/>
        </a:accent6>
        <a:hlink>
          <a:srgbClr val="00AEEF"/>
        </a:hlink>
        <a:folHlink>
          <a:srgbClr val="C10435"/>
        </a:folHlink>
      </a:clrScheme>
      <a:clrMap bg1="lt1" tx1="dk1" bg2="lt2" tx2="dk2" accent1="accent1" accent2="accent2" accent3="accent3" accent4="accent4" accent5="accent5" accent6="accent6" hlink="hlink" folHlink="folHlink"/>
    </a:extraClrScheme>
    <a:extraClrScheme>
      <a:clrScheme name="Blank 12">
        <a:dk1>
          <a:srgbClr val="000000"/>
        </a:dk1>
        <a:lt1>
          <a:srgbClr val="FFFFFF"/>
        </a:lt1>
        <a:dk2>
          <a:srgbClr val="00267F"/>
        </a:dk2>
        <a:lt2>
          <a:srgbClr val="B2B2B2"/>
        </a:lt2>
        <a:accent1>
          <a:srgbClr val="4F8A10"/>
        </a:accent1>
        <a:accent2>
          <a:srgbClr val="30C1BE"/>
        </a:accent2>
        <a:accent3>
          <a:srgbClr val="FFFFFF"/>
        </a:accent3>
        <a:accent4>
          <a:srgbClr val="000000"/>
        </a:accent4>
        <a:accent5>
          <a:srgbClr val="B2C4AA"/>
        </a:accent5>
        <a:accent6>
          <a:srgbClr val="2AAFAC"/>
        </a:accent6>
        <a:hlink>
          <a:srgbClr val="30C1BE"/>
        </a:hlink>
        <a:folHlink>
          <a:srgbClr val="C10435"/>
        </a:folHlink>
      </a:clrScheme>
      <a:clrMap bg1="lt1" tx1="dk1" bg2="lt2" tx2="dk2" accent1="accent1" accent2="accent2" accent3="accent3" accent4="accent4" accent5="accent5" accent6="accent6" hlink="hlink" folHlink="folHlink"/>
    </a:extraClrScheme>
    <a:extraClrScheme>
      <a:clrScheme name="Blank 13">
        <a:dk1>
          <a:srgbClr val="000000"/>
        </a:dk1>
        <a:lt1>
          <a:srgbClr val="FFFFFF"/>
        </a:lt1>
        <a:dk2>
          <a:srgbClr val="00319E"/>
        </a:dk2>
        <a:lt2>
          <a:srgbClr val="B2B2B2"/>
        </a:lt2>
        <a:accent1>
          <a:srgbClr val="4F8A10"/>
        </a:accent1>
        <a:accent2>
          <a:srgbClr val="30C1BE"/>
        </a:accent2>
        <a:accent3>
          <a:srgbClr val="FFFFFF"/>
        </a:accent3>
        <a:accent4>
          <a:srgbClr val="000000"/>
        </a:accent4>
        <a:accent5>
          <a:srgbClr val="B2C4AA"/>
        </a:accent5>
        <a:accent6>
          <a:srgbClr val="2AAFAC"/>
        </a:accent6>
        <a:hlink>
          <a:srgbClr val="30C1BE"/>
        </a:hlink>
        <a:folHlink>
          <a:srgbClr val="C10435"/>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319E"/>
        </a:dk2>
        <a:lt2>
          <a:srgbClr val="B2B2B2"/>
        </a:lt2>
        <a:accent1>
          <a:srgbClr val="4F8A10"/>
        </a:accent1>
        <a:accent2>
          <a:srgbClr val="00AEEF"/>
        </a:accent2>
        <a:accent3>
          <a:srgbClr val="FFFFFF"/>
        </a:accent3>
        <a:accent4>
          <a:srgbClr val="000000"/>
        </a:accent4>
        <a:accent5>
          <a:srgbClr val="B2C4AA"/>
        </a:accent5>
        <a:accent6>
          <a:srgbClr val="009DD9"/>
        </a:accent6>
        <a:hlink>
          <a:srgbClr val="30C1BE"/>
        </a:hlink>
        <a:folHlink>
          <a:srgbClr val="C10435"/>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11123</TotalTime>
  <Words>6796</Words>
  <Application>Microsoft PowerPoint</Application>
  <PresentationFormat>On-screen Show (4:3)</PresentationFormat>
  <Paragraphs>1420</Paragraphs>
  <Slides>179</Slides>
  <Notes>78</Notes>
  <HiddenSlides>4</HiddenSlides>
  <MMClips>11</MMClips>
  <ScaleCrop>false</ScaleCrop>
  <HeadingPairs>
    <vt:vector size="8" baseType="variant">
      <vt:variant>
        <vt:lpstr>Fonts Used</vt:lpstr>
      </vt:variant>
      <vt:variant>
        <vt:i4>16</vt:i4>
      </vt:variant>
      <vt:variant>
        <vt:lpstr>Design Template</vt:lpstr>
      </vt:variant>
      <vt:variant>
        <vt:i4>15</vt:i4>
      </vt:variant>
      <vt:variant>
        <vt:lpstr>Embedded OLE Servers</vt:lpstr>
      </vt:variant>
      <vt:variant>
        <vt:i4>7</vt:i4>
      </vt:variant>
      <vt:variant>
        <vt:lpstr>Slide Titles</vt:lpstr>
      </vt:variant>
      <vt:variant>
        <vt:i4>179</vt:i4>
      </vt:variant>
    </vt:vector>
  </HeadingPairs>
  <TitlesOfParts>
    <vt:vector size="217" baseType="lpstr">
      <vt:lpstr>Times New Roman</vt:lpstr>
      <vt:lpstr>Arial</vt:lpstr>
      <vt:lpstr>Wingdings</vt:lpstr>
      <vt:lpstr>Monotype Sorts</vt:lpstr>
      <vt:lpstr>Comic Sans MS</vt:lpstr>
      <vt:lpstr>ヒラギノ角ゴ Pro W3</vt:lpstr>
      <vt:lpstr>Times</vt:lpstr>
      <vt:lpstr>MS PGothic</vt:lpstr>
      <vt:lpstr>Symbol</vt:lpstr>
      <vt:lpstr>Tahoma</vt:lpstr>
      <vt:lpstr>SimSun</vt:lpstr>
      <vt:lpstr>Courier New</vt:lpstr>
      <vt:lpstr>Verdana</vt:lpstr>
      <vt:lpstr>Garamond</vt:lpstr>
      <vt:lpstr>MS Mincho</vt:lpstr>
      <vt:lpstr>Arial Narrow</vt:lpstr>
      <vt:lpstr>Default Design</vt:lpstr>
      <vt:lpstr>Quadrant</vt:lpstr>
      <vt:lpstr>AG Platzner</vt:lpstr>
      <vt:lpstr>1_AG Platzner</vt:lpstr>
      <vt:lpstr>1_Presentation4</vt:lpstr>
      <vt:lpstr>1_Default Design</vt:lpstr>
      <vt:lpstr>2_Default Design</vt:lpstr>
      <vt:lpstr>1_Blank</vt:lpstr>
      <vt:lpstr>Blank</vt:lpstr>
      <vt:lpstr>2_AG Platzner</vt:lpstr>
      <vt:lpstr>3_Default Design</vt:lpstr>
      <vt:lpstr>4_Default Design</vt:lpstr>
      <vt:lpstr>Quadrant</vt:lpstr>
      <vt:lpstr>1_AG Platzner</vt:lpstr>
      <vt:lpstr>1_Presentation4</vt:lpstr>
      <vt:lpstr>Image</vt:lpstr>
      <vt:lpstr>Chart</vt:lpstr>
      <vt:lpstr>CorelPhotoPaint.Image.11</vt:lpstr>
      <vt:lpstr>Bitmap Image</vt:lpstr>
      <vt:lpstr>Equation</vt:lpstr>
      <vt:lpstr>VISIO</vt:lpstr>
      <vt:lpstr>Visio</vt:lpstr>
      <vt:lpstr>CPEN311  – Digital Systems Design</vt:lpstr>
      <vt:lpstr>Obligatory TRIUMF plug</vt:lpstr>
      <vt:lpstr>Slide 3</vt:lpstr>
      <vt:lpstr>Slide 4</vt:lpstr>
      <vt:lpstr>Slide 5</vt:lpstr>
      <vt:lpstr>What I do at TRIUMF</vt:lpstr>
      <vt:lpstr>High-Level Learning Objectives</vt:lpstr>
      <vt:lpstr>Where are Digital Systems used?</vt:lpstr>
      <vt:lpstr>Consumer Electronics</vt:lpstr>
      <vt:lpstr>iPad Pro</vt:lpstr>
      <vt:lpstr>iPhone 6 Plus</vt:lpstr>
      <vt:lpstr>iPhone 6 Plus</vt:lpstr>
      <vt:lpstr>Slide 13</vt:lpstr>
      <vt:lpstr>Communication Circuits</vt:lpstr>
      <vt:lpstr>Home Automation / Appliances</vt:lpstr>
      <vt:lpstr>Control Applications</vt:lpstr>
      <vt:lpstr>Biomedical Applications</vt:lpstr>
      <vt:lpstr>Who might be interested in this course?</vt:lpstr>
      <vt:lpstr>A little about me</vt:lpstr>
      <vt:lpstr>Why this course is important</vt:lpstr>
      <vt:lpstr>Course Book</vt:lpstr>
      <vt:lpstr>Website for the book</vt:lpstr>
      <vt:lpstr>There are obligatory assigned readings</vt:lpstr>
      <vt:lpstr>Course Website</vt:lpstr>
      <vt:lpstr>How this relates to other courses:</vt:lpstr>
      <vt:lpstr>This course is going to be very practical!</vt:lpstr>
      <vt:lpstr>The Altera DE1-SoC Board</vt:lpstr>
      <vt:lpstr>Instructor and TAs</vt:lpstr>
      <vt:lpstr>Labs</vt:lpstr>
      <vt:lpstr> </vt:lpstr>
      <vt:lpstr>Practice Assignments</vt:lpstr>
      <vt:lpstr>Grades, Grades, Grades…</vt:lpstr>
      <vt:lpstr>Labs</vt:lpstr>
      <vt:lpstr>Labs</vt:lpstr>
      <vt:lpstr>Homework assignment</vt:lpstr>
      <vt:lpstr>Submission of Labs and Homework</vt:lpstr>
      <vt:lpstr>Submission of Labs and Homework</vt:lpstr>
      <vt:lpstr>Lab Grading</vt:lpstr>
      <vt:lpstr>Clicker Quizzes</vt:lpstr>
      <vt:lpstr>Clicker Quizzes</vt:lpstr>
      <vt:lpstr>Clicker Quizzes</vt:lpstr>
      <vt:lpstr>Exam</vt:lpstr>
      <vt:lpstr>What not to do in this course</vt:lpstr>
      <vt:lpstr>SystemVerilog and VHDL</vt:lpstr>
      <vt:lpstr>Who you are</vt:lpstr>
      <vt:lpstr>Slide 46</vt:lpstr>
      <vt:lpstr>Slide 47</vt:lpstr>
      <vt:lpstr>Slide 48</vt:lpstr>
      <vt:lpstr>Slide 49</vt:lpstr>
      <vt:lpstr>Slide 50</vt:lpstr>
      <vt:lpstr>Slide 51</vt:lpstr>
      <vt:lpstr>Quartus Versions</vt:lpstr>
      <vt:lpstr>Now that the preliminaries are out of the way…..</vt:lpstr>
      <vt:lpstr>From Transistors to Software</vt:lpstr>
      <vt:lpstr>Computer Systems and Their Parts</vt:lpstr>
      <vt:lpstr>Slide 56</vt:lpstr>
      <vt:lpstr>Pitfalls of Computer Technology Forecasting</vt:lpstr>
      <vt:lpstr>The First Transistor</vt:lpstr>
      <vt:lpstr>1960’s: First Integrated Circuits</vt:lpstr>
      <vt:lpstr>Some chips….</vt:lpstr>
      <vt:lpstr>Central Processing Unit (CPU)</vt:lpstr>
      <vt:lpstr>Computers contain a CPU chip + other chips</vt:lpstr>
      <vt:lpstr>Once, things were simple and manageable</vt:lpstr>
      <vt:lpstr>Now, it’s downright crazy!</vt:lpstr>
      <vt:lpstr>Another example</vt:lpstr>
      <vt:lpstr>PhotoLithography</vt:lpstr>
      <vt:lpstr>Slide 67</vt:lpstr>
      <vt:lpstr>Slide 68</vt:lpstr>
      <vt:lpstr>How to make a microprocessor</vt:lpstr>
      <vt:lpstr>Price/Performance Pyramid</vt:lpstr>
      <vt:lpstr>Automotive Embedded Computers</vt:lpstr>
      <vt:lpstr>Embedded Computers are Everywhere</vt:lpstr>
      <vt:lpstr>IC Production and Yield</vt:lpstr>
      <vt:lpstr>Effect of Die Size on Yield</vt:lpstr>
      <vt:lpstr>Moore’s Law</vt:lpstr>
      <vt:lpstr>Graphical illustration of Moore’s law</vt:lpstr>
      <vt:lpstr>Moore’s Law Explained</vt:lpstr>
      <vt:lpstr>Slide 78</vt:lpstr>
      <vt:lpstr>Moore’s Law – Really Explained</vt:lpstr>
      <vt:lpstr>Device Size Scaling Trends</vt:lpstr>
      <vt:lpstr>Powers of smaller</vt:lpstr>
      <vt:lpstr>Trend of Min. Transistor Switching Energy</vt:lpstr>
      <vt:lpstr>Energy Efficiency Revolution</vt:lpstr>
      <vt:lpstr>Slide 84</vt:lpstr>
      <vt:lpstr>45 nm – What does it mean?</vt:lpstr>
      <vt:lpstr>Inside an Intel FAB</vt:lpstr>
      <vt:lpstr>Inside an Intel Fab – the music video</vt:lpstr>
      <vt:lpstr>Microprocessors are not the only kind of chip in a computer</vt:lpstr>
      <vt:lpstr>One more time: Inside an Intel Fab</vt:lpstr>
      <vt:lpstr>Inside the CPU (a more detailed look)</vt:lpstr>
      <vt:lpstr>Where Software comes in</vt:lpstr>
      <vt:lpstr>Software to the rescue!</vt:lpstr>
      <vt:lpstr>From Components to Applications</vt:lpstr>
      <vt:lpstr>High- vs Low-Level Programming</vt:lpstr>
      <vt:lpstr>Levels of Design &amp; Abstractions</vt:lpstr>
      <vt:lpstr>Inside the CPU (a more detailed look)</vt:lpstr>
      <vt:lpstr>Instruction Formats</vt:lpstr>
      <vt:lpstr>The MicroMIPS Instruction Set</vt:lpstr>
      <vt:lpstr>Digital Systems: Hardware vs. Software</vt:lpstr>
      <vt:lpstr>The future: Hardware and Software</vt:lpstr>
      <vt:lpstr> </vt:lpstr>
      <vt:lpstr>Slide 102</vt:lpstr>
      <vt:lpstr>What are FPGAs and why should we use them?</vt:lpstr>
      <vt:lpstr>Learning Objectives</vt:lpstr>
      <vt:lpstr> </vt:lpstr>
      <vt:lpstr>Where do FPGAs fit in history?</vt:lpstr>
      <vt:lpstr>Slide 107</vt:lpstr>
      <vt:lpstr>Major FPGA Vendors</vt:lpstr>
      <vt:lpstr>Slide 109</vt:lpstr>
      <vt:lpstr>Traditional FPGA Applications</vt:lpstr>
      <vt:lpstr>Altera FPGA Applications</vt:lpstr>
      <vt:lpstr>Consumer Applications</vt:lpstr>
      <vt:lpstr>Fully custom integrated circuits</vt:lpstr>
      <vt:lpstr>Intel i4004 (1971)</vt:lpstr>
      <vt:lpstr>Slide 115</vt:lpstr>
      <vt:lpstr>Fully custom integrated circuits</vt:lpstr>
      <vt:lpstr>Standard Cell Design</vt:lpstr>
      <vt:lpstr>Standard Cell Design:</vt:lpstr>
      <vt:lpstr>FPGAs: Field-Programmable Gate Arrays</vt:lpstr>
      <vt:lpstr>Altera Stratix V FPGA (2011)</vt:lpstr>
      <vt:lpstr>Advantages of FPGAs:</vt:lpstr>
      <vt:lpstr>Why use FPGAs?</vt:lpstr>
      <vt:lpstr>Increasing Chip Development Cost</vt:lpstr>
      <vt:lpstr>How do companies justify making a custom chip?</vt:lpstr>
      <vt:lpstr>Time-to-Market Economics</vt:lpstr>
      <vt:lpstr>So, what are we going to do about this?</vt:lpstr>
      <vt:lpstr>Can I still use a Processor in an FPGA?</vt:lpstr>
      <vt:lpstr>Processor uses Small % of FPGA</vt:lpstr>
      <vt:lpstr>How will we use the FPGA?</vt:lpstr>
      <vt:lpstr>Software vs. Hardware</vt:lpstr>
      <vt:lpstr>What is an FPGA?</vt:lpstr>
      <vt:lpstr>FPGA Architecture</vt:lpstr>
      <vt:lpstr>What’s Inside an FPGA?</vt:lpstr>
      <vt:lpstr>An Example CLB:  a 2-input LUT</vt:lpstr>
      <vt:lpstr>Logic Block: </vt:lpstr>
      <vt:lpstr> </vt:lpstr>
      <vt:lpstr>Implementing Circuits with Logic Blocks</vt:lpstr>
      <vt:lpstr>Logic Block: </vt:lpstr>
      <vt:lpstr> </vt:lpstr>
      <vt:lpstr> </vt:lpstr>
      <vt:lpstr> </vt:lpstr>
      <vt:lpstr> </vt:lpstr>
      <vt:lpstr> </vt:lpstr>
      <vt:lpstr>Xilinx Virtex II Logic Block</vt:lpstr>
      <vt:lpstr>Altera Stratix V Logic Block:</vt:lpstr>
      <vt:lpstr>  </vt:lpstr>
      <vt:lpstr>Multiplier Block Architecture:</vt:lpstr>
      <vt:lpstr>Xilinx DSP48E  (Virtex 5 FPGA)</vt:lpstr>
      <vt:lpstr>How many logic blocks in a typical FPGA?</vt:lpstr>
      <vt:lpstr>  </vt:lpstr>
      <vt:lpstr>FPGA Design Process</vt:lpstr>
      <vt:lpstr>Slide 152</vt:lpstr>
      <vt:lpstr>  </vt:lpstr>
      <vt:lpstr>Slide 154</vt:lpstr>
      <vt:lpstr>  </vt:lpstr>
      <vt:lpstr>From a previous EECE 353 lab:</vt:lpstr>
      <vt:lpstr> </vt:lpstr>
      <vt:lpstr>Placement algorithms:</vt:lpstr>
      <vt:lpstr>Slide 159</vt:lpstr>
      <vt:lpstr>Connecting Logic Blocks</vt:lpstr>
      <vt:lpstr>  </vt:lpstr>
      <vt:lpstr>Programmable Switch</vt:lpstr>
      <vt:lpstr>Reconfigurable Logic:</vt:lpstr>
      <vt:lpstr>Reconfigurable Logic:</vt:lpstr>
      <vt:lpstr>Switch Blocks:</vt:lpstr>
      <vt:lpstr>Switch Blocks:</vt:lpstr>
      <vt:lpstr>Wiring Segments</vt:lpstr>
      <vt:lpstr>Segment Lengths</vt:lpstr>
      <vt:lpstr>Detailed Routing Diagram (XC4000X)</vt:lpstr>
      <vt:lpstr>Slide 170</vt:lpstr>
      <vt:lpstr>Slide 171</vt:lpstr>
      <vt:lpstr>Routing:</vt:lpstr>
      <vt:lpstr>Timing Analysis</vt:lpstr>
      <vt:lpstr>  </vt:lpstr>
      <vt:lpstr>Programming Technology</vt:lpstr>
      <vt:lpstr>Advanced: Dynamic Reconfiguration</vt:lpstr>
      <vt:lpstr> </vt:lpstr>
      <vt:lpstr>  </vt:lpstr>
      <vt:lpstr>Summary </vt:lpstr>
    </vt:vector>
  </TitlesOfParts>
  <Company>UCSB ECE Department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Adventures on the Sea of Interconnection Networks</dc:title>
  <dc:creator>Behrooz Parhami</dc:creator>
  <cp:lastModifiedBy>user</cp:lastModifiedBy>
  <cp:revision>437</cp:revision>
  <dcterms:created xsi:type="dcterms:W3CDTF">2003-03-02T07:14:00Z</dcterms:created>
  <dcterms:modified xsi:type="dcterms:W3CDTF">2019-01-02T03:45:47Z</dcterms:modified>
</cp:coreProperties>
</file>